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handoutMasterIdLst>
    <p:handoutMasterId r:id="rId34"/>
  </p:handoutMasterIdLst>
  <p:sldIdLst>
    <p:sldId id="256" r:id="rId2"/>
    <p:sldId id="283" r:id="rId3"/>
    <p:sldId id="278" r:id="rId4"/>
    <p:sldId id="257" r:id="rId5"/>
    <p:sldId id="258" r:id="rId6"/>
    <p:sldId id="259" r:id="rId7"/>
    <p:sldId id="260" r:id="rId8"/>
    <p:sldId id="261" r:id="rId9"/>
    <p:sldId id="263" r:id="rId10"/>
    <p:sldId id="264" r:id="rId11"/>
    <p:sldId id="265" r:id="rId12"/>
    <p:sldId id="266" r:id="rId13"/>
    <p:sldId id="267" r:id="rId14"/>
    <p:sldId id="281" r:id="rId15"/>
    <p:sldId id="268" r:id="rId16"/>
    <p:sldId id="284" r:id="rId17"/>
    <p:sldId id="285" r:id="rId18"/>
    <p:sldId id="290" r:id="rId19"/>
    <p:sldId id="286" r:id="rId20"/>
    <p:sldId id="287" r:id="rId21"/>
    <p:sldId id="288" r:id="rId22"/>
    <p:sldId id="289" r:id="rId23"/>
    <p:sldId id="273" r:id="rId24"/>
    <p:sldId id="274" r:id="rId25"/>
    <p:sldId id="275" r:id="rId26"/>
    <p:sldId id="271" r:id="rId27"/>
    <p:sldId id="280" r:id="rId28"/>
    <p:sldId id="272" r:id="rId29"/>
    <p:sldId id="282" r:id="rId30"/>
    <p:sldId id="276" r:id="rId31"/>
    <p:sldId id="27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553" autoAdjust="0"/>
  </p:normalViewPr>
  <p:slideViewPr>
    <p:cSldViewPr snapToGrid="0" snapToObjects="1">
      <p:cViewPr varScale="1">
        <p:scale>
          <a:sx n="82" d="100"/>
          <a:sy n="82" d="100"/>
        </p:scale>
        <p:origin x="1402" y="72"/>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1640" y="26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29DDC-8F32-3A49-B1A4-EE8728047AC3}" type="doc">
      <dgm:prSet loTypeId="urn:microsoft.com/office/officeart/2005/8/layout/radial4" loCatId="" qsTypeId="urn:microsoft.com/office/officeart/2005/8/quickstyle/simple1" qsCatId="simple" csTypeId="urn:microsoft.com/office/officeart/2005/8/colors/accent1_5" csCatId="accent1" phldr="1"/>
      <dgm:spPr/>
      <dgm:t>
        <a:bodyPr/>
        <a:lstStyle/>
        <a:p>
          <a:endParaRPr lang="en-US"/>
        </a:p>
      </dgm:t>
    </dgm:pt>
    <dgm:pt modelId="{65811602-A7B9-474E-BA32-5ADCDD00D7F7}">
      <dgm:prSet phldrT="[Text]"/>
      <dgm:spPr/>
      <dgm:t>
        <a:bodyPr/>
        <a:lstStyle/>
        <a:p>
          <a:r>
            <a:rPr lang="en-US" dirty="0"/>
            <a:t>Direct Subsidized Loans</a:t>
          </a:r>
        </a:p>
      </dgm:t>
    </dgm:pt>
    <dgm:pt modelId="{AADC120F-2628-954A-B3C9-55FF6162ECA9}" type="parTrans" cxnId="{197803E5-FE2E-2E4B-82CF-35696454638D}">
      <dgm:prSet/>
      <dgm:spPr/>
      <dgm:t>
        <a:bodyPr/>
        <a:lstStyle/>
        <a:p>
          <a:endParaRPr lang="en-US"/>
        </a:p>
      </dgm:t>
    </dgm:pt>
    <dgm:pt modelId="{DF6AA363-E3C0-DC46-9136-763DE748A6E5}" type="sibTrans" cxnId="{197803E5-FE2E-2E4B-82CF-35696454638D}">
      <dgm:prSet/>
      <dgm:spPr/>
      <dgm:t>
        <a:bodyPr/>
        <a:lstStyle/>
        <a:p>
          <a:endParaRPr lang="en-US"/>
        </a:p>
      </dgm:t>
    </dgm:pt>
    <dgm:pt modelId="{C3C25DB5-028F-D042-8591-E01532C909D1}">
      <dgm:prSet phldrT="[Text]"/>
      <dgm:spPr/>
      <dgm:t>
        <a:bodyPr/>
        <a:lstStyle/>
        <a:p>
          <a:r>
            <a:rPr lang="en-US" dirty="0"/>
            <a:t>Direct Unsubsidized Loans</a:t>
          </a:r>
        </a:p>
      </dgm:t>
    </dgm:pt>
    <dgm:pt modelId="{2DC0503D-9343-BE42-864F-1F8F1A50A6E5}" type="parTrans" cxnId="{6C1F5094-ADB5-094D-AD1C-EB36B2C7CAAF}">
      <dgm:prSet/>
      <dgm:spPr/>
      <dgm:t>
        <a:bodyPr/>
        <a:lstStyle/>
        <a:p>
          <a:endParaRPr lang="en-US"/>
        </a:p>
      </dgm:t>
    </dgm:pt>
    <dgm:pt modelId="{828C71C1-8DCB-644A-B513-01198DE8F2B6}" type="sibTrans" cxnId="{6C1F5094-ADB5-094D-AD1C-EB36B2C7CAAF}">
      <dgm:prSet/>
      <dgm:spPr/>
      <dgm:t>
        <a:bodyPr/>
        <a:lstStyle/>
        <a:p>
          <a:endParaRPr lang="en-US"/>
        </a:p>
      </dgm:t>
    </dgm:pt>
    <dgm:pt modelId="{A2F55988-12B6-CE46-BE6E-98A9E72F5C88}">
      <dgm:prSet phldrT="[Text]"/>
      <dgm:spPr/>
      <dgm:t>
        <a:bodyPr/>
        <a:lstStyle/>
        <a:p>
          <a:r>
            <a:rPr lang="en-US" dirty="0"/>
            <a:t>Direct PLUS Loans for Parents</a:t>
          </a:r>
        </a:p>
      </dgm:t>
    </dgm:pt>
    <dgm:pt modelId="{1CA05DF0-6605-1C45-BBD1-9FCDF9C2345D}" type="parTrans" cxnId="{74FDCF35-8952-7643-9C35-94E18E2285EB}">
      <dgm:prSet/>
      <dgm:spPr/>
      <dgm:t>
        <a:bodyPr/>
        <a:lstStyle/>
        <a:p>
          <a:endParaRPr lang="en-US"/>
        </a:p>
      </dgm:t>
    </dgm:pt>
    <dgm:pt modelId="{94D899CC-C0C4-164D-8A49-2B933C22C39A}" type="sibTrans" cxnId="{74FDCF35-8952-7643-9C35-94E18E2285EB}">
      <dgm:prSet/>
      <dgm:spPr/>
      <dgm:t>
        <a:bodyPr/>
        <a:lstStyle/>
        <a:p>
          <a:endParaRPr lang="en-US"/>
        </a:p>
      </dgm:t>
    </dgm:pt>
    <dgm:pt modelId="{8F9171B2-346A-D441-836C-D3421E0A9083}">
      <dgm:prSet phldrT="[Text]"/>
      <dgm:spPr/>
      <dgm:t>
        <a:bodyPr/>
        <a:lstStyle/>
        <a:p>
          <a:r>
            <a:rPr lang="en-US" dirty="0"/>
            <a:t>Direct PLUS loans for Grad or Professional Students</a:t>
          </a:r>
        </a:p>
      </dgm:t>
    </dgm:pt>
    <dgm:pt modelId="{A21A70E7-3A91-0641-9CAB-C2A970B19DBF}" type="parTrans" cxnId="{5EA63A78-1344-8B44-8982-BACD72553157}">
      <dgm:prSet/>
      <dgm:spPr/>
      <dgm:t>
        <a:bodyPr/>
        <a:lstStyle/>
        <a:p>
          <a:endParaRPr lang="en-US"/>
        </a:p>
      </dgm:t>
    </dgm:pt>
    <dgm:pt modelId="{28F2CF38-0882-6049-9E6F-2B20E0A329A7}" type="sibTrans" cxnId="{5EA63A78-1344-8B44-8982-BACD72553157}">
      <dgm:prSet/>
      <dgm:spPr/>
      <dgm:t>
        <a:bodyPr/>
        <a:lstStyle/>
        <a:p>
          <a:endParaRPr lang="en-US"/>
        </a:p>
      </dgm:t>
    </dgm:pt>
    <dgm:pt modelId="{596F3F2A-2EAE-3C4B-9802-BB1761123728}">
      <dgm:prSet phldrT="[Text]"/>
      <dgm:spPr/>
      <dgm:t>
        <a:bodyPr/>
        <a:lstStyle/>
        <a:p>
          <a:r>
            <a:rPr lang="en-US" dirty="0"/>
            <a:t>Perkins Loans</a:t>
          </a:r>
        </a:p>
      </dgm:t>
    </dgm:pt>
    <dgm:pt modelId="{69B07855-5A59-5046-A64C-24B082451237}" type="parTrans" cxnId="{AE0C49C0-F8A2-8E46-9639-A924192AB2D6}">
      <dgm:prSet/>
      <dgm:spPr/>
      <dgm:t>
        <a:bodyPr/>
        <a:lstStyle/>
        <a:p>
          <a:endParaRPr lang="en-US"/>
        </a:p>
      </dgm:t>
    </dgm:pt>
    <dgm:pt modelId="{332FBD3B-92C7-724A-9B1C-572C3DE4BB4B}" type="sibTrans" cxnId="{AE0C49C0-F8A2-8E46-9639-A924192AB2D6}">
      <dgm:prSet/>
      <dgm:spPr/>
      <dgm:t>
        <a:bodyPr/>
        <a:lstStyle/>
        <a:p>
          <a:endParaRPr lang="en-US"/>
        </a:p>
      </dgm:t>
    </dgm:pt>
    <dgm:pt modelId="{722B8F4E-6E9A-6544-9F68-869D6B0585C6}">
      <dgm:prSet phldrT="[Text]"/>
      <dgm:spPr/>
      <dgm:t>
        <a:bodyPr/>
        <a:lstStyle/>
        <a:p>
          <a:r>
            <a:rPr lang="en-US" dirty="0"/>
            <a:t>Direct Consolidated Loans</a:t>
          </a:r>
        </a:p>
      </dgm:t>
    </dgm:pt>
    <dgm:pt modelId="{9228B757-F941-B24D-B1D9-15422C021944}" type="parTrans" cxnId="{70B5EE8C-65E5-3743-95DE-C28735882773}">
      <dgm:prSet/>
      <dgm:spPr/>
      <dgm:t>
        <a:bodyPr/>
        <a:lstStyle/>
        <a:p>
          <a:endParaRPr lang="en-US"/>
        </a:p>
      </dgm:t>
    </dgm:pt>
    <dgm:pt modelId="{7575B51E-C128-E049-8A63-ED24AF75D3B7}" type="sibTrans" cxnId="{70B5EE8C-65E5-3743-95DE-C28735882773}">
      <dgm:prSet/>
      <dgm:spPr/>
      <dgm:t>
        <a:bodyPr/>
        <a:lstStyle/>
        <a:p>
          <a:endParaRPr lang="en-US"/>
        </a:p>
      </dgm:t>
    </dgm:pt>
    <dgm:pt modelId="{AD07FAD8-4B83-AA45-AF79-067204EE0A20}">
      <dgm:prSet phldrT="[Text]"/>
      <dgm:spPr/>
      <dgm:t>
        <a:bodyPr/>
        <a:lstStyle/>
        <a:p>
          <a:r>
            <a:rPr lang="en-US" dirty="0"/>
            <a:t>Federal Student Loans</a:t>
          </a:r>
        </a:p>
      </dgm:t>
    </dgm:pt>
    <dgm:pt modelId="{D7DD2DF1-8EFF-0640-8A80-31420B1038CA}" type="parTrans" cxnId="{8E383FC1-8693-C649-9881-638E96434086}">
      <dgm:prSet/>
      <dgm:spPr/>
      <dgm:t>
        <a:bodyPr/>
        <a:lstStyle/>
        <a:p>
          <a:endParaRPr lang="en-US"/>
        </a:p>
      </dgm:t>
    </dgm:pt>
    <dgm:pt modelId="{99AC0E39-C1BD-6748-B218-321E9CF26ADB}" type="sibTrans" cxnId="{8E383FC1-8693-C649-9881-638E96434086}">
      <dgm:prSet/>
      <dgm:spPr/>
      <dgm:t>
        <a:bodyPr/>
        <a:lstStyle/>
        <a:p>
          <a:endParaRPr lang="en-US"/>
        </a:p>
      </dgm:t>
    </dgm:pt>
    <dgm:pt modelId="{1497FD2B-F4AE-7A47-93DF-3161AD89099F}" type="pres">
      <dgm:prSet presAssocID="{F9E29DDC-8F32-3A49-B1A4-EE8728047AC3}" presName="cycle" presStyleCnt="0">
        <dgm:presLayoutVars>
          <dgm:chMax val="1"/>
          <dgm:dir/>
          <dgm:animLvl val="ctr"/>
          <dgm:resizeHandles val="exact"/>
        </dgm:presLayoutVars>
      </dgm:prSet>
      <dgm:spPr/>
    </dgm:pt>
    <dgm:pt modelId="{1D164C3F-BF04-534B-9D7F-AEDDBEC7506B}" type="pres">
      <dgm:prSet presAssocID="{AD07FAD8-4B83-AA45-AF79-067204EE0A20}" presName="centerShape" presStyleLbl="node0" presStyleIdx="0" presStyleCnt="1"/>
      <dgm:spPr/>
    </dgm:pt>
    <dgm:pt modelId="{4F7CE0D7-ED41-944C-9A45-E18522DCEC38}" type="pres">
      <dgm:prSet presAssocID="{AADC120F-2628-954A-B3C9-55FF6162ECA9}" presName="parTrans" presStyleLbl="bgSibTrans2D1" presStyleIdx="0" presStyleCnt="6"/>
      <dgm:spPr/>
    </dgm:pt>
    <dgm:pt modelId="{BDDE8059-EF32-1F46-8DA2-87C77C22284C}" type="pres">
      <dgm:prSet presAssocID="{65811602-A7B9-474E-BA32-5ADCDD00D7F7}" presName="node" presStyleLbl="node1" presStyleIdx="0" presStyleCnt="6">
        <dgm:presLayoutVars>
          <dgm:bulletEnabled val="1"/>
        </dgm:presLayoutVars>
      </dgm:prSet>
      <dgm:spPr/>
    </dgm:pt>
    <dgm:pt modelId="{0B62CCC5-E194-1246-AC2F-C9AE3A7085BD}" type="pres">
      <dgm:prSet presAssocID="{2DC0503D-9343-BE42-864F-1F8F1A50A6E5}" presName="parTrans" presStyleLbl="bgSibTrans2D1" presStyleIdx="1" presStyleCnt="6"/>
      <dgm:spPr/>
    </dgm:pt>
    <dgm:pt modelId="{9AFA3A07-CF80-C240-A0B0-A6078C1955D0}" type="pres">
      <dgm:prSet presAssocID="{C3C25DB5-028F-D042-8591-E01532C909D1}" presName="node" presStyleLbl="node1" presStyleIdx="1" presStyleCnt="6">
        <dgm:presLayoutVars>
          <dgm:bulletEnabled val="1"/>
        </dgm:presLayoutVars>
      </dgm:prSet>
      <dgm:spPr/>
    </dgm:pt>
    <dgm:pt modelId="{BBBA9672-5AC3-BF44-A2F4-39A9A51ACA00}" type="pres">
      <dgm:prSet presAssocID="{1CA05DF0-6605-1C45-BBD1-9FCDF9C2345D}" presName="parTrans" presStyleLbl="bgSibTrans2D1" presStyleIdx="2" presStyleCnt="6"/>
      <dgm:spPr/>
    </dgm:pt>
    <dgm:pt modelId="{028201A2-EE4D-D448-A37A-BB8A9BCA3269}" type="pres">
      <dgm:prSet presAssocID="{A2F55988-12B6-CE46-BE6E-98A9E72F5C88}" presName="node" presStyleLbl="node1" presStyleIdx="2" presStyleCnt="6">
        <dgm:presLayoutVars>
          <dgm:bulletEnabled val="1"/>
        </dgm:presLayoutVars>
      </dgm:prSet>
      <dgm:spPr/>
    </dgm:pt>
    <dgm:pt modelId="{BFF4BCED-CCAA-7448-B022-3CE78A93B36E}" type="pres">
      <dgm:prSet presAssocID="{A21A70E7-3A91-0641-9CAB-C2A970B19DBF}" presName="parTrans" presStyleLbl="bgSibTrans2D1" presStyleIdx="3" presStyleCnt="6"/>
      <dgm:spPr/>
    </dgm:pt>
    <dgm:pt modelId="{BEF4B7ED-1E1D-8C43-848A-2F693BEBB75D}" type="pres">
      <dgm:prSet presAssocID="{8F9171B2-346A-D441-836C-D3421E0A9083}" presName="node" presStyleLbl="node1" presStyleIdx="3" presStyleCnt="6">
        <dgm:presLayoutVars>
          <dgm:bulletEnabled val="1"/>
        </dgm:presLayoutVars>
      </dgm:prSet>
      <dgm:spPr/>
    </dgm:pt>
    <dgm:pt modelId="{8D72530F-C824-D34C-B741-FDFB805190BF}" type="pres">
      <dgm:prSet presAssocID="{69B07855-5A59-5046-A64C-24B082451237}" presName="parTrans" presStyleLbl="bgSibTrans2D1" presStyleIdx="4" presStyleCnt="6"/>
      <dgm:spPr/>
    </dgm:pt>
    <dgm:pt modelId="{7296B4F4-43A5-F74D-8D77-1DAB82AB0405}" type="pres">
      <dgm:prSet presAssocID="{596F3F2A-2EAE-3C4B-9802-BB1761123728}" presName="node" presStyleLbl="node1" presStyleIdx="4" presStyleCnt="6">
        <dgm:presLayoutVars>
          <dgm:bulletEnabled val="1"/>
        </dgm:presLayoutVars>
      </dgm:prSet>
      <dgm:spPr/>
    </dgm:pt>
    <dgm:pt modelId="{A4007D0F-4558-9042-A57A-4DBBC3A1FE14}" type="pres">
      <dgm:prSet presAssocID="{9228B757-F941-B24D-B1D9-15422C021944}" presName="parTrans" presStyleLbl="bgSibTrans2D1" presStyleIdx="5" presStyleCnt="6"/>
      <dgm:spPr/>
    </dgm:pt>
    <dgm:pt modelId="{88B923D2-5810-364C-97BD-5A73C9EA6969}" type="pres">
      <dgm:prSet presAssocID="{722B8F4E-6E9A-6544-9F68-869D6B0585C6}" presName="node" presStyleLbl="node1" presStyleIdx="5" presStyleCnt="6">
        <dgm:presLayoutVars>
          <dgm:bulletEnabled val="1"/>
        </dgm:presLayoutVars>
      </dgm:prSet>
      <dgm:spPr/>
    </dgm:pt>
  </dgm:ptLst>
  <dgm:cxnLst>
    <dgm:cxn modelId="{15571B03-424B-454D-A24E-DDABF0645B1A}" type="presOf" srcId="{F9E29DDC-8F32-3A49-B1A4-EE8728047AC3}" destId="{1497FD2B-F4AE-7A47-93DF-3161AD89099F}" srcOrd="0" destOrd="0" presId="urn:microsoft.com/office/officeart/2005/8/layout/radial4"/>
    <dgm:cxn modelId="{FDA31A29-D4C8-1B43-9D1A-13775BA3865E}" type="presOf" srcId="{AADC120F-2628-954A-B3C9-55FF6162ECA9}" destId="{4F7CE0D7-ED41-944C-9A45-E18522DCEC38}" srcOrd="0" destOrd="0" presId="urn:microsoft.com/office/officeart/2005/8/layout/radial4"/>
    <dgm:cxn modelId="{74FDCF35-8952-7643-9C35-94E18E2285EB}" srcId="{AD07FAD8-4B83-AA45-AF79-067204EE0A20}" destId="{A2F55988-12B6-CE46-BE6E-98A9E72F5C88}" srcOrd="2" destOrd="0" parTransId="{1CA05DF0-6605-1C45-BBD1-9FCDF9C2345D}" sibTransId="{94D899CC-C0C4-164D-8A49-2B933C22C39A}"/>
    <dgm:cxn modelId="{A35B4936-41BE-684F-81BE-ECBBDC0F83B6}" type="presOf" srcId="{65811602-A7B9-474E-BA32-5ADCDD00D7F7}" destId="{BDDE8059-EF32-1F46-8DA2-87C77C22284C}" srcOrd="0" destOrd="0" presId="urn:microsoft.com/office/officeart/2005/8/layout/radial4"/>
    <dgm:cxn modelId="{E8209B60-86D8-1C42-8ACD-8E73B8E70A1A}" type="presOf" srcId="{C3C25DB5-028F-D042-8591-E01532C909D1}" destId="{9AFA3A07-CF80-C240-A0B0-A6078C1955D0}" srcOrd="0" destOrd="0" presId="urn:microsoft.com/office/officeart/2005/8/layout/radial4"/>
    <dgm:cxn modelId="{6C78A04C-BF9C-C548-8F78-F097E4FCE6D1}" type="presOf" srcId="{A21A70E7-3A91-0641-9CAB-C2A970B19DBF}" destId="{BFF4BCED-CCAA-7448-B022-3CE78A93B36E}" srcOrd="0" destOrd="0" presId="urn:microsoft.com/office/officeart/2005/8/layout/radial4"/>
    <dgm:cxn modelId="{83B2D36F-F2DD-F04F-B051-33147BC28952}" type="presOf" srcId="{722B8F4E-6E9A-6544-9F68-869D6B0585C6}" destId="{88B923D2-5810-364C-97BD-5A73C9EA6969}" srcOrd="0" destOrd="0" presId="urn:microsoft.com/office/officeart/2005/8/layout/radial4"/>
    <dgm:cxn modelId="{5EA63A78-1344-8B44-8982-BACD72553157}" srcId="{AD07FAD8-4B83-AA45-AF79-067204EE0A20}" destId="{8F9171B2-346A-D441-836C-D3421E0A9083}" srcOrd="3" destOrd="0" parTransId="{A21A70E7-3A91-0641-9CAB-C2A970B19DBF}" sibTransId="{28F2CF38-0882-6049-9E6F-2B20E0A329A7}"/>
    <dgm:cxn modelId="{2D0FEC79-2D58-8E47-82D9-A0F9FD8EB1F1}" type="presOf" srcId="{596F3F2A-2EAE-3C4B-9802-BB1761123728}" destId="{7296B4F4-43A5-F74D-8D77-1DAB82AB0405}" srcOrd="0" destOrd="0" presId="urn:microsoft.com/office/officeart/2005/8/layout/radial4"/>
    <dgm:cxn modelId="{0EB7E77F-CFF0-CD4F-9660-92CB7B8B36C7}" type="presOf" srcId="{1CA05DF0-6605-1C45-BBD1-9FCDF9C2345D}" destId="{BBBA9672-5AC3-BF44-A2F4-39A9A51ACA00}" srcOrd="0" destOrd="0" presId="urn:microsoft.com/office/officeart/2005/8/layout/radial4"/>
    <dgm:cxn modelId="{9F98E189-CF95-E840-9F99-7CBBAFEA5793}" type="presOf" srcId="{2DC0503D-9343-BE42-864F-1F8F1A50A6E5}" destId="{0B62CCC5-E194-1246-AC2F-C9AE3A7085BD}" srcOrd="0" destOrd="0" presId="urn:microsoft.com/office/officeart/2005/8/layout/radial4"/>
    <dgm:cxn modelId="{70B5EE8C-65E5-3743-95DE-C28735882773}" srcId="{AD07FAD8-4B83-AA45-AF79-067204EE0A20}" destId="{722B8F4E-6E9A-6544-9F68-869D6B0585C6}" srcOrd="5" destOrd="0" parTransId="{9228B757-F941-B24D-B1D9-15422C021944}" sibTransId="{7575B51E-C128-E049-8A63-ED24AF75D3B7}"/>
    <dgm:cxn modelId="{6C1F5094-ADB5-094D-AD1C-EB36B2C7CAAF}" srcId="{AD07FAD8-4B83-AA45-AF79-067204EE0A20}" destId="{C3C25DB5-028F-D042-8591-E01532C909D1}" srcOrd="1" destOrd="0" parTransId="{2DC0503D-9343-BE42-864F-1F8F1A50A6E5}" sibTransId="{828C71C1-8DCB-644A-B513-01198DE8F2B6}"/>
    <dgm:cxn modelId="{937967A6-6FE8-7342-99C4-9D56A43D74AE}" type="presOf" srcId="{8F9171B2-346A-D441-836C-D3421E0A9083}" destId="{BEF4B7ED-1E1D-8C43-848A-2F693BEBB75D}" srcOrd="0" destOrd="0" presId="urn:microsoft.com/office/officeart/2005/8/layout/radial4"/>
    <dgm:cxn modelId="{5BD090AB-8F99-DD43-9F63-62505FFC81F6}" type="presOf" srcId="{A2F55988-12B6-CE46-BE6E-98A9E72F5C88}" destId="{028201A2-EE4D-D448-A37A-BB8A9BCA3269}" srcOrd="0" destOrd="0" presId="urn:microsoft.com/office/officeart/2005/8/layout/radial4"/>
    <dgm:cxn modelId="{AE0C49C0-F8A2-8E46-9639-A924192AB2D6}" srcId="{AD07FAD8-4B83-AA45-AF79-067204EE0A20}" destId="{596F3F2A-2EAE-3C4B-9802-BB1761123728}" srcOrd="4" destOrd="0" parTransId="{69B07855-5A59-5046-A64C-24B082451237}" sibTransId="{332FBD3B-92C7-724A-9B1C-572C3DE4BB4B}"/>
    <dgm:cxn modelId="{8E383FC1-8693-C649-9881-638E96434086}" srcId="{F9E29DDC-8F32-3A49-B1A4-EE8728047AC3}" destId="{AD07FAD8-4B83-AA45-AF79-067204EE0A20}" srcOrd="0" destOrd="0" parTransId="{D7DD2DF1-8EFF-0640-8A80-31420B1038CA}" sibTransId="{99AC0E39-C1BD-6748-B218-321E9CF26ADB}"/>
    <dgm:cxn modelId="{BD408DDF-3460-DC4A-A4A1-976E939EA7F1}" type="presOf" srcId="{69B07855-5A59-5046-A64C-24B082451237}" destId="{8D72530F-C824-D34C-B741-FDFB805190BF}" srcOrd="0" destOrd="0" presId="urn:microsoft.com/office/officeart/2005/8/layout/radial4"/>
    <dgm:cxn modelId="{91C9DEE0-1764-244C-97F4-7FE48472CA3E}" type="presOf" srcId="{9228B757-F941-B24D-B1D9-15422C021944}" destId="{A4007D0F-4558-9042-A57A-4DBBC3A1FE14}" srcOrd="0" destOrd="0" presId="urn:microsoft.com/office/officeart/2005/8/layout/radial4"/>
    <dgm:cxn modelId="{197803E5-FE2E-2E4B-82CF-35696454638D}" srcId="{AD07FAD8-4B83-AA45-AF79-067204EE0A20}" destId="{65811602-A7B9-474E-BA32-5ADCDD00D7F7}" srcOrd="0" destOrd="0" parTransId="{AADC120F-2628-954A-B3C9-55FF6162ECA9}" sibTransId="{DF6AA363-E3C0-DC46-9136-763DE748A6E5}"/>
    <dgm:cxn modelId="{BD1C70E6-FCA0-FE44-859D-A874A7C4816F}" type="presOf" srcId="{AD07FAD8-4B83-AA45-AF79-067204EE0A20}" destId="{1D164C3F-BF04-534B-9D7F-AEDDBEC7506B}" srcOrd="0" destOrd="0" presId="urn:microsoft.com/office/officeart/2005/8/layout/radial4"/>
    <dgm:cxn modelId="{53B489FD-A3C5-AD4A-BF32-EA7696C3A767}" type="presParOf" srcId="{1497FD2B-F4AE-7A47-93DF-3161AD89099F}" destId="{1D164C3F-BF04-534B-9D7F-AEDDBEC7506B}" srcOrd="0" destOrd="0" presId="urn:microsoft.com/office/officeart/2005/8/layout/radial4"/>
    <dgm:cxn modelId="{B117BC50-B3D9-4944-A91C-4DEC4EABC22C}" type="presParOf" srcId="{1497FD2B-F4AE-7A47-93DF-3161AD89099F}" destId="{4F7CE0D7-ED41-944C-9A45-E18522DCEC38}" srcOrd="1" destOrd="0" presId="urn:microsoft.com/office/officeart/2005/8/layout/radial4"/>
    <dgm:cxn modelId="{138932FE-89F2-254E-A261-1CB70CE5C52D}" type="presParOf" srcId="{1497FD2B-F4AE-7A47-93DF-3161AD89099F}" destId="{BDDE8059-EF32-1F46-8DA2-87C77C22284C}" srcOrd="2" destOrd="0" presId="urn:microsoft.com/office/officeart/2005/8/layout/radial4"/>
    <dgm:cxn modelId="{BF57561A-E716-A84D-AF8A-17CDE09CCAC2}" type="presParOf" srcId="{1497FD2B-F4AE-7A47-93DF-3161AD89099F}" destId="{0B62CCC5-E194-1246-AC2F-C9AE3A7085BD}" srcOrd="3" destOrd="0" presId="urn:microsoft.com/office/officeart/2005/8/layout/radial4"/>
    <dgm:cxn modelId="{3A2FCC69-523A-DF47-8280-E3EBAE72D168}" type="presParOf" srcId="{1497FD2B-F4AE-7A47-93DF-3161AD89099F}" destId="{9AFA3A07-CF80-C240-A0B0-A6078C1955D0}" srcOrd="4" destOrd="0" presId="urn:microsoft.com/office/officeart/2005/8/layout/radial4"/>
    <dgm:cxn modelId="{73924C54-7B64-D049-BFDB-13FF15222EF0}" type="presParOf" srcId="{1497FD2B-F4AE-7A47-93DF-3161AD89099F}" destId="{BBBA9672-5AC3-BF44-A2F4-39A9A51ACA00}" srcOrd="5" destOrd="0" presId="urn:microsoft.com/office/officeart/2005/8/layout/radial4"/>
    <dgm:cxn modelId="{9276EB1F-2F5B-4E47-8B01-F718D1093C50}" type="presParOf" srcId="{1497FD2B-F4AE-7A47-93DF-3161AD89099F}" destId="{028201A2-EE4D-D448-A37A-BB8A9BCA3269}" srcOrd="6" destOrd="0" presId="urn:microsoft.com/office/officeart/2005/8/layout/radial4"/>
    <dgm:cxn modelId="{37E70019-A03E-F141-99DD-B09095A90A35}" type="presParOf" srcId="{1497FD2B-F4AE-7A47-93DF-3161AD89099F}" destId="{BFF4BCED-CCAA-7448-B022-3CE78A93B36E}" srcOrd="7" destOrd="0" presId="urn:microsoft.com/office/officeart/2005/8/layout/radial4"/>
    <dgm:cxn modelId="{8F211325-5A72-9242-819E-51A339E8594D}" type="presParOf" srcId="{1497FD2B-F4AE-7A47-93DF-3161AD89099F}" destId="{BEF4B7ED-1E1D-8C43-848A-2F693BEBB75D}" srcOrd="8" destOrd="0" presId="urn:microsoft.com/office/officeart/2005/8/layout/radial4"/>
    <dgm:cxn modelId="{E54E29BE-A83A-C244-810A-26C88C6D37F9}" type="presParOf" srcId="{1497FD2B-F4AE-7A47-93DF-3161AD89099F}" destId="{8D72530F-C824-D34C-B741-FDFB805190BF}" srcOrd="9" destOrd="0" presId="urn:microsoft.com/office/officeart/2005/8/layout/radial4"/>
    <dgm:cxn modelId="{362A587B-4553-9640-9222-8E74017326B5}" type="presParOf" srcId="{1497FD2B-F4AE-7A47-93DF-3161AD89099F}" destId="{7296B4F4-43A5-F74D-8D77-1DAB82AB0405}" srcOrd="10" destOrd="0" presId="urn:microsoft.com/office/officeart/2005/8/layout/radial4"/>
    <dgm:cxn modelId="{C9DE9429-6A74-7C44-BF7E-9160559AAAE1}" type="presParOf" srcId="{1497FD2B-F4AE-7A47-93DF-3161AD89099F}" destId="{A4007D0F-4558-9042-A57A-4DBBC3A1FE14}" srcOrd="11" destOrd="0" presId="urn:microsoft.com/office/officeart/2005/8/layout/radial4"/>
    <dgm:cxn modelId="{4A4D2012-E9CE-BB4D-A8DD-DD4298058B80}" type="presParOf" srcId="{1497FD2B-F4AE-7A47-93DF-3161AD89099F}" destId="{88B923D2-5810-364C-97BD-5A73C9EA6969}"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68B880-6A51-954D-B5D0-E59A508258E7}" type="doc">
      <dgm:prSet loTypeId="urn:microsoft.com/office/officeart/2005/8/layout/hierarchy3" loCatId="" qsTypeId="urn:microsoft.com/office/officeart/2005/8/quickstyle/3D2" qsCatId="3D" csTypeId="urn:microsoft.com/office/officeart/2005/8/colors/colorful3" csCatId="colorful" phldr="1"/>
      <dgm:spPr/>
      <dgm:t>
        <a:bodyPr/>
        <a:lstStyle/>
        <a:p>
          <a:endParaRPr lang="en-US"/>
        </a:p>
      </dgm:t>
    </dgm:pt>
    <dgm:pt modelId="{3EA3B3E5-D1F6-ED4F-BBB8-7DAD7FFE7525}">
      <dgm:prSet phldrT="[Text]"/>
      <dgm:spPr/>
      <dgm:t>
        <a:bodyPr/>
        <a:lstStyle/>
        <a:p>
          <a:r>
            <a:rPr lang="en-US" dirty="0"/>
            <a:t>Current</a:t>
          </a:r>
        </a:p>
      </dgm:t>
    </dgm:pt>
    <dgm:pt modelId="{F8FFB228-8F6F-664B-ADDA-D2E36461ECFB}" type="parTrans" cxnId="{9F6A1EA6-D536-4448-BBD8-47376FB00C49}">
      <dgm:prSet/>
      <dgm:spPr/>
      <dgm:t>
        <a:bodyPr/>
        <a:lstStyle/>
        <a:p>
          <a:endParaRPr lang="en-US"/>
        </a:p>
      </dgm:t>
    </dgm:pt>
    <dgm:pt modelId="{EC72FCD4-1A5A-8E48-AB16-F5FAB40D57CB}" type="sibTrans" cxnId="{9F6A1EA6-D536-4448-BBD8-47376FB00C49}">
      <dgm:prSet/>
      <dgm:spPr/>
      <dgm:t>
        <a:bodyPr/>
        <a:lstStyle/>
        <a:p>
          <a:endParaRPr lang="en-US"/>
        </a:p>
      </dgm:t>
    </dgm:pt>
    <dgm:pt modelId="{F9F5C27B-EEC0-E84A-9D00-F2F37A5C880A}">
      <dgm:prSet phldrT="[Text]"/>
      <dgm:spPr/>
      <dgm:t>
        <a:bodyPr/>
        <a:lstStyle/>
        <a:p>
          <a:r>
            <a:rPr lang="en-US" dirty="0"/>
            <a:t>Payment $281.01</a:t>
          </a:r>
        </a:p>
      </dgm:t>
    </dgm:pt>
    <dgm:pt modelId="{1DC8AB42-4846-C742-B790-805C7F0202F5}" type="parTrans" cxnId="{61E3B17B-A3E5-714A-97C4-E8809AD1B9D1}">
      <dgm:prSet/>
      <dgm:spPr/>
      <dgm:t>
        <a:bodyPr/>
        <a:lstStyle/>
        <a:p>
          <a:endParaRPr lang="en-US"/>
        </a:p>
      </dgm:t>
    </dgm:pt>
    <dgm:pt modelId="{E20FD101-8C05-904C-AE2F-C38801875668}" type="sibTrans" cxnId="{61E3B17B-A3E5-714A-97C4-E8809AD1B9D1}">
      <dgm:prSet/>
      <dgm:spPr/>
      <dgm:t>
        <a:bodyPr/>
        <a:lstStyle/>
        <a:p>
          <a:endParaRPr lang="en-US"/>
        </a:p>
      </dgm:t>
    </dgm:pt>
    <dgm:pt modelId="{C65492EE-4F23-2B46-91EA-E4E1901AF9A4}">
      <dgm:prSet phldrT="[Text]"/>
      <dgm:spPr/>
      <dgm:t>
        <a:bodyPr/>
        <a:lstStyle/>
        <a:p>
          <a:r>
            <a:rPr lang="en-US" dirty="0"/>
            <a:t>Interest 6.3%</a:t>
          </a:r>
        </a:p>
      </dgm:t>
    </dgm:pt>
    <dgm:pt modelId="{9F7EA757-3D3B-7445-AD38-6E82A54BC84D}" type="parTrans" cxnId="{E7598D7C-9C37-894B-ADF9-60955F35C66D}">
      <dgm:prSet/>
      <dgm:spPr/>
      <dgm:t>
        <a:bodyPr/>
        <a:lstStyle/>
        <a:p>
          <a:endParaRPr lang="en-US"/>
        </a:p>
      </dgm:t>
    </dgm:pt>
    <dgm:pt modelId="{BA74960D-D1B2-2645-932A-460EC1C890F1}" type="sibTrans" cxnId="{E7598D7C-9C37-894B-ADF9-60955F35C66D}">
      <dgm:prSet/>
      <dgm:spPr/>
      <dgm:t>
        <a:bodyPr/>
        <a:lstStyle/>
        <a:p>
          <a:endParaRPr lang="en-US"/>
        </a:p>
      </dgm:t>
    </dgm:pt>
    <dgm:pt modelId="{95E5E78A-3B20-1F4A-9296-4A1F294AF3AF}">
      <dgm:prSet phldrT="[Text]"/>
      <dgm:spPr/>
      <dgm:t>
        <a:bodyPr/>
        <a:lstStyle/>
        <a:p>
          <a:r>
            <a:rPr lang="en-US" dirty="0"/>
            <a:t>Consolidation</a:t>
          </a:r>
        </a:p>
      </dgm:t>
    </dgm:pt>
    <dgm:pt modelId="{66CE131D-7F54-B04C-9CDD-515C26A2AEB6}" type="parTrans" cxnId="{98F4CF69-6EA2-BA46-9965-4B580CC19301}">
      <dgm:prSet/>
      <dgm:spPr/>
      <dgm:t>
        <a:bodyPr/>
        <a:lstStyle/>
        <a:p>
          <a:endParaRPr lang="en-US"/>
        </a:p>
      </dgm:t>
    </dgm:pt>
    <dgm:pt modelId="{0BD6481C-541A-E747-B6EF-D7E2322733BA}" type="sibTrans" cxnId="{98F4CF69-6EA2-BA46-9965-4B580CC19301}">
      <dgm:prSet/>
      <dgm:spPr/>
      <dgm:t>
        <a:bodyPr/>
        <a:lstStyle/>
        <a:p>
          <a:endParaRPr lang="en-US"/>
        </a:p>
      </dgm:t>
    </dgm:pt>
    <dgm:pt modelId="{DE0EC083-DB3F-CA42-91CE-28E37E720502}">
      <dgm:prSet phldrT="[Text]"/>
      <dgm:spPr/>
      <dgm:t>
        <a:bodyPr/>
        <a:lstStyle/>
        <a:p>
          <a:r>
            <a:rPr lang="en-US" dirty="0"/>
            <a:t>Payment $183.20</a:t>
          </a:r>
        </a:p>
      </dgm:t>
    </dgm:pt>
    <dgm:pt modelId="{D7827340-89F9-AB41-9472-FE55019AE969}" type="parTrans" cxnId="{06F64AB1-33B6-7A49-AF4F-5253B8F4CBFE}">
      <dgm:prSet/>
      <dgm:spPr/>
      <dgm:t>
        <a:bodyPr/>
        <a:lstStyle/>
        <a:p>
          <a:endParaRPr lang="en-US"/>
        </a:p>
      </dgm:t>
    </dgm:pt>
    <dgm:pt modelId="{710E0FB8-4A2C-AE42-9E1C-E32CDCBBF121}" type="sibTrans" cxnId="{06F64AB1-33B6-7A49-AF4F-5253B8F4CBFE}">
      <dgm:prSet/>
      <dgm:spPr/>
      <dgm:t>
        <a:bodyPr/>
        <a:lstStyle/>
        <a:p>
          <a:endParaRPr lang="en-US"/>
        </a:p>
      </dgm:t>
    </dgm:pt>
    <dgm:pt modelId="{F238D25C-5F9B-1148-893A-183AE97F9EA6}">
      <dgm:prSet phldrT="[Text]"/>
      <dgm:spPr/>
      <dgm:t>
        <a:bodyPr/>
        <a:lstStyle/>
        <a:p>
          <a:r>
            <a:rPr lang="en-US" dirty="0"/>
            <a:t>Interest 6.8%</a:t>
          </a:r>
        </a:p>
      </dgm:t>
    </dgm:pt>
    <dgm:pt modelId="{D6F38897-86AE-1545-9B90-C51F615EABFA}" type="parTrans" cxnId="{28EEE2F2-C32C-5545-AD84-D3DCBA3A242F}">
      <dgm:prSet/>
      <dgm:spPr/>
      <dgm:t>
        <a:bodyPr/>
        <a:lstStyle/>
        <a:p>
          <a:endParaRPr lang="en-US"/>
        </a:p>
      </dgm:t>
    </dgm:pt>
    <dgm:pt modelId="{EE563E16-9017-1E4C-AA8E-C4FD0B49CF02}" type="sibTrans" cxnId="{28EEE2F2-C32C-5545-AD84-D3DCBA3A242F}">
      <dgm:prSet/>
      <dgm:spPr/>
      <dgm:t>
        <a:bodyPr/>
        <a:lstStyle/>
        <a:p>
          <a:endParaRPr lang="en-US"/>
        </a:p>
      </dgm:t>
    </dgm:pt>
    <dgm:pt modelId="{AA67292F-F022-7A40-BF42-DADCB3FD32E8}">
      <dgm:prSet phldrT="[Text]"/>
      <dgm:spPr/>
      <dgm:t>
        <a:bodyPr/>
        <a:lstStyle/>
        <a:p>
          <a:r>
            <a:rPr lang="en-US" dirty="0"/>
            <a:t>Total Interest $9,921.20</a:t>
          </a:r>
        </a:p>
      </dgm:t>
    </dgm:pt>
    <dgm:pt modelId="{94B6202D-7BCF-9043-BCE8-2FFFC95932B6}" type="parTrans" cxnId="{6D233ADF-51EC-A74B-B0C8-2197F166CC47}">
      <dgm:prSet/>
      <dgm:spPr/>
      <dgm:t>
        <a:bodyPr/>
        <a:lstStyle/>
        <a:p>
          <a:endParaRPr lang="en-US"/>
        </a:p>
      </dgm:t>
    </dgm:pt>
    <dgm:pt modelId="{3271F31D-60F9-FE40-BD46-F48B3A3EFCB0}" type="sibTrans" cxnId="{6D233ADF-51EC-A74B-B0C8-2197F166CC47}">
      <dgm:prSet/>
      <dgm:spPr/>
      <dgm:t>
        <a:bodyPr/>
        <a:lstStyle/>
        <a:p>
          <a:endParaRPr lang="en-US"/>
        </a:p>
      </dgm:t>
    </dgm:pt>
    <dgm:pt modelId="{81047AE7-484A-1E41-97E8-56EA62BF13DB}">
      <dgm:prSet phldrT="[Text]"/>
      <dgm:spPr/>
      <dgm:t>
        <a:bodyPr/>
        <a:lstStyle/>
        <a:p>
          <a:r>
            <a:rPr lang="en-US" dirty="0"/>
            <a:t>Total Interest $19,986</a:t>
          </a:r>
        </a:p>
      </dgm:t>
    </dgm:pt>
    <dgm:pt modelId="{BACA3228-C856-DF4D-9514-3E339EA80A36}" type="parTrans" cxnId="{C7663841-0C5B-3341-AF96-8A900A8ADF76}">
      <dgm:prSet/>
      <dgm:spPr/>
      <dgm:t>
        <a:bodyPr/>
        <a:lstStyle/>
        <a:p>
          <a:endParaRPr lang="en-US"/>
        </a:p>
      </dgm:t>
    </dgm:pt>
    <dgm:pt modelId="{46A97C47-E1E3-154D-989D-6E291F8EF24C}" type="sibTrans" cxnId="{C7663841-0C5B-3341-AF96-8A900A8ADF76}">
      <dgm:prSet/>
      <dgm:spPr/>
      <dgm:t>
        <a:bodyPr/>
        <a:lstStyle/>
        <a:p>
          <a:endParaRPr lang="en-US"/>
        </a:p>
      </dgm:t>
    </dgm:pt>
    <dgm:pt modelId="{0D5DD19F-8E61-8F4B-B6E0-D83FB08E6920}">
      <dgm:prSet phldrT="[Text]"/>
      <dgm:spPr/>
      <dgm:t>
        <a:bodyPr/>
        <a:lstStyle/>
        <a:p>
          <a:r>
            <a:rPr lang="en-US" dirty="0"/>
            <a:t> Consolidate?</a:t>
          </a:r>
        </a:p>
      </dgm:t>
    </dgm:pt>
    <dgm:pt modelId="{487D5764-F05D-3644-BA41-62864D7A3AE1}" type="parTrans" cxnId="{62FD13C0-4922-164D-8FDC-CFFDF2BCD6DC}">
      <dgm:prSet/>
      <dgm:spPr/>
      <dgm:t>
        <a:bodyPr/>
        <a:lstStyle/>
        <a:p>
          <a:endParaRPr lang="en-US"/>
        </a:p>
      </dgm:t>
    </dgm:pt>
    <dgm:pt modelId="{E66C4109-C849-154A-A77B-B54559E5C0C6}" type="sibTrans" cxnId="{62FD13C0-4922-164D-8FDC-CFFDF2BCD6DC}">
      <dgm:prSet/>
      <dgm:spPr/>
      <dgm:t>
        <a:bodyPr/>
        <a:lstStyle/>
        <a:p>
          <a:endParaRPr lang="en-US"/>
        </a:p>
      </dgm:t>
    </dgm:pt>
    <dgm:pt modelId="{D4E6DAD8-7E66-7944-BA7C-A823DDDCBD5F}">
      <dgm:prSet phldrT="[Text]"/>
      <dgm:spPr/>
      <dgm:t>
        <a:bodyPr/>
        <a:lstStyle/>
        <a:p>
          <a:r>
            <a:rPr lang="en-US" dirty="0">
              <a:solidFill>
                <a:schemeClr val="accent6"/>
              </a:solidFill>
            </a:rPr>
            <a:t>Payment decrease $97.81</a:t>
          </a:r>
        </a:p>
      </dgm:t>
    </dgm:pt>
    <dgm:pt modelId="{5DC5387C-2B3D-9C46-867C-8F995C9F6BE5}" type="parTrans" cxnId="{96793F49-197B-A04E-94F3-4B41371955D9}">
      <dgm:prSet/>
      <dgm:spPr/>
      <dgm:t>
        <a:bodyPr/>
        <a:lstStyle/>
        <a:p>
          <a:endParaRPr lang="en-US"/>
        </a:p>
      </dgm:t>
    </dgm:pt>
    <dgm:pt modelId="{C5040EBF-24C3-3D4A-9D9D-9E147EB52B96}" type="sibTrans" cxnId="{96793F49-197B-A04E-94F3-4B41371955D9}">
      <dgm:prSet/>
      <dgm:spPr/>
      <dgm:t>
        <a:bodyPr/>
        <a:lstStyle/>
        <a:p>
          <a:endParaRPr lang="en-US"/>
        </a:p>
      </dgm:t>
    </dgm:pt>
    <dgm:pt modelId="{EAC0D31A-C0B6-CE44-B315-3FF80D87685B}">
      <dgm:prSet phldrT="[Text]"/>
      <dgm:spPr/>
      <dgm:t>
        <a:bodyPr/>
        <a:lstStyle/>
        <a:p>
          <a:r>
            <a:rPr lang="en-US" dirty="0">
              <a:solidFill>
                <a:srgbClr val="FF0000"/>
              </a:solidFill>
            </a:rPr>
            <a:t>Increased rate of .5%</a:t>
          </a:r>
        </a:p>
      </dgm:t>
    </dgm:pt>
    <dgm:pt modelId="{BF64A99F-6510-784B-844B-AE9EFC1BB2C5}" type="parTrans" cxnId="{F1FCD03B-1211-7E4D-98BA-559CF50E51FA}">
      <dgm:prSet/>
      <dgm:spPr/>
      <dgm:t>
        <a:bodyPr/>
        <a:lstStyle/>
        <a:p>
          <a:endParaRPr lang="en-US"/>
        </a:p>
      </dgm:t>
    </dgm:pt>
    <dgm:pt modelId="{2434D448-EAF3-EB47-AB26-6FCC59CC7C60}" type="sibTrans" cxnId="{F1FCD03B-1211-7E4D-98BA-559CF50E51FA}">
      <dgm:prSet/>
      <dgm:spPr/>
      <dgm:t>
        <a:bodyPr/>
        <a:lstStyle/>
        <a:p>
          <a:endParaRPr lang="en-US"/>
        </a:p>
      </dgm:t>
    </dgm:pt>
    <dgm:pt modelId="{4FD2B5B2-55E2-D449-88D2-ED6D9BCE6570}">
      <dgm:prSet phldrT="[Text]"/>
      <dgm:spPr/>
      <dgm:t>
        <a:bodyPr/>
        <a:lstStyle/>
        <a:p>
          <a:r>
            <a:rPr lang="en-US" dirty="0">
              <a:solidFill>
                <a:srgbClr val="FF0000"/>
              </a:solidFill>
            </a:rPr>
            <a:t>Increase Interest of $10,264.80</a:t>
          </a:r>
        </a:p>
      </dgm:t>
    </dgm:pt>
    <dgm:pt modelId="{9A7CA27A-4241-8E42-BDC5-315D2814EB16}" type="parTrans" cxnId="{DEED07F1-062B-D349-B27B-876F486B35C9}">
      <dgm:prSet/>
      <dgm:spPr/>
      <dgm:t>
        <a:bodyPr/>
        <a:lstStyle/>
        <a:p>
          <a:endParaRPr lang="en-US"/>
        </a:p>
      </dgm:t>
    </dgm:pt>
    <dgm:pt modelId="{66CC5DCF-8459-E046-B173-EF0790846BD6}" type="sibTrans" cxnId="{DEED07F1-062B-D349-B27B-876F486B35C9}">
      <dgm:prSet/>
      <dgm:spPr/>
      <dgm:t>
        <a:bodyPr/>
        <a:lstStyle/>
        <a:p>
          <a:endParaRPr lang="en-US"/>
        </a:p>
      </dgm:t>
    </dgm:pt>
    <dgm:pt modelId="{071C3FB4-D1D8-2749-BD51-B4F46593D193}" type="pres">
      <dgm:prSet presAssocID="{9B68B880-6A51-954D-B5D0-E59A508258E7}" presName="diagram" presStyleCnt="0">
        <dgm:presLayoutVars>
          <dgm:chPref val="1"/>
          <dgm:dir/>
          <dgm:animOne val="branch"/>
          <dgm:animLvl val="lvl"/>
          <dgm:resizeHandles/>
        </dgm:presLayoutVars>
      </dgm:prSet>
      <dgm:spPr/>
    </dgm:pt>
    <dgm:pt modelId="{4462486E-C235-E54A-95D4-CFFDB39DD65B}" type="pres">
      <dgm:prSet presAssocID="{3EA3B3E5-D1F6-ED4F-BBB8-7DAD7FFE7525}" presName="root" presStyleCnt="0"/>
      <dgm:spPr/>
    </dgm:pt>
    <dgm:pt modelId="{2223AB0B-03B1-124A-89B3-524D35C7AFB2}" type="pres">
      <dgm:prSet presAssocID="{3EA3B3E5-D1F6-ED4F-BBB8-7DAD7FFE7525}" presName="rootComposite" presStyleCnt="0"/>
      <dgm:spPr/>
    </dgm:pt>
    <dgm:pt modelId="{9EBC691B-8D1F-1B4F-9CBF-47591233BA4C}" type="pres">
      <dgm:prSet presAssocID="{3EA3B3E5-D1F6-ED4F-BBB8-7DAD7FFE7525}" presName="rootText" presStyleLbl="node1" presStyleIdx="0" presStyleCnt="3"/>
      <dgm:spPr/>
    </dgm:pt>
    <dgm:pt modelId="{72B217C7-64A5-514C-ADC1-F24C6558B470}" type="pres">
      <dgm:prSet presAssocID="{3EA3B3E5-D1F6-ED4F-BBB8-7DAD7FFE7525}" presName="rootConnector" presStyleLbl="node1" presStyleIdx="0" presStyleCnt="3"/>
      <dgm:spPr/>
    </dgm:pt>
    <dgm:pt modelId="{050505CF-6C2A-B04B-96EA-21212938979F}" type="pres">
      <dgm:prSet presAssocID="{3EA3B3E5-D1F6-ED4F-BBB8-7DAD7FFE7525}" presName="childShape" presStyleCnt="0"/>
      <dgm:spPr/>
    </dgm:pt>
    <dgm:pt modelId="{AB8FEE5E-4EDE-914F-9035-911C76357EF4}" type="pres">
      <dgm:prSet presAssocID="{1DC8AB42-4846-C742-B790-805C7F0202F5}" presName="Name13" presStyleLbl="parChTrans1D2" presStyleIdx="0" presStyleCnt="9"/>
      <dgm:spPr/>
    </dgm:pt>
    <dgm:pt modelId="{87B9C642-A7E4-5E4E-9966-887CB2393DB9}" type="pres">
      <dgm:prSet presAssocID="{F9F5C27B-EEC0-E84A-9D00-F2F37A5C880A}" presName="childText" presStyleLbl="bgAcc1" presStyleIdx="0" presStyleCnt="9">
        <dgm:presLayoutVars>
          <dgm:bulletEnabled val="1"/>
        </dgm:presLayoutVars>
      </dgm:prSet>
      <dgm:spPr/>
    </dgm:pt>
    <dgm:pt modelId="{025D83FB-F05E-2B41-B69F-522D6D9ED30C}" type="pres">
      <dgm:prSet presAssocID="{9F7EA757-3D3B-7445-AD38-6E82A54BC84D}" presName="Name13" presStyleLbl="parChTrans1D2" presStyleIdx="1" presStyleCnt="9"/>
      <dgm:spPr/>
    </dgm:pt>
    <dgm:pt modelId="{4C3594B9-24C5-E243-A303-03A12ADA1468}" type="pres">
      <dgm:prSet presAssocID="{C65492EE-4F23-2B46-91EA-E4E1901AF9A4}" presName="childText" presStyleLbl="bgAcc1" presStyleIdx="1" presStyleCnt="9">
        <dgm:presLayoutVars>
          <dgm:bulletEnabled val="1"/>
        </dgm:presLayoutVars>
      </dgm:prSet>
      <dgm:spPr/>
    </dgm:pt>
    <dgm:pt modelId="{F5AB2E4C-23A8-1647-BCD7-D8491C04E8C0}" type="pres">
      <dgm:prSet presAssocID="{94B6202D-7BCF-9043-BCE8-2FFFC95932B6}" presName="Name13" presStyleLbl="parChTrans1D2" presStyleIdx="2" presStyleCnt="9"/>
      <dgm:spPr/>
    </dgm:pt>
    <dgm:pt modelId="{6F608513-610A-554F-9ABA-7A9F532476BA}" type="pres">
      <dgm:prSet presAssocID="{AA67292F-F022-7A40-BF42-DADCB3FD32E8}" presName="childText" presStyleLbl="bgAcc1" presStyleIdx="2" presStyleCnt="9">
        <dgm:presLayoutVars>
          <dgm:bulletEnabled val="1"/>
        </dgm:presLayoutVars>
      </dgm:prSet>
      <dgm:spPr/>
    </dgm:pt>
    <dgm:pt modelId="{4D570396-53A3-E249-8CA1-469E749D6DFF}" type="pres">
      <dgm:prSet presAssocID="{95E5E78A-3B20-1F4A-9296-4A1F294AF3AF}" presName="root" presStyleCnt="0"/>
      <dgm:spPr/>
    </dgm:pt>
    <dgm:pt modelId="{9E442A4A-F8D9-A34D-B23F-731F4A9CFC8E}" type="pres">
      <dgm:prSet presAssocID="{95E5E78A-3B20-1F4A-9296-4A1F294AF3AF}" presName="rootComposite" presStyleCnt="0"/>
      <dgm:spPr/>
    </dgm:pt>
    <dgm:pt modelId="{AC7D34F5-3B57-C44F-BEC2-BAA5AF2BA38F}" type="pres">
      <dgm:prSet presAssocID="{95E5E78A-3B20-1F4A-9296-4A1F294AF3AF}" presName="rootText" presStyleLbl="node1" presStyleIdx="1" presStyleCnt="3"/>
      <dgm:spPr/>
    </dgm:pt>
    <dgm:pt modelId="{5709FB92-56F9-9047-AC8F-02DEC23F48F4}" type="pres">
      <dgm:prSet presAssocID="{95E5E78A-3B20-1F4A-9296-4A1F294AF3AF}" presName="rootConnector" presStyleLbl="node1" presStyleIdx="1" presStyleCnt="3"/>
      <dgm:spPr/>
    </dgm:pt>
    <dgm:pt modelId="{4B939B40-B5B5-9A4A-AB13-C1BE643440F4}" type="pres">
      <dgm:prSet presAssocID="{95E5E78A-3B20-1F4A-9296-4A1F294AF3AF}" presName="childShape" presStyleCnt="0"/>
      <dgm:spPr/>
    </dgm:pt>
    <dgm:pt modelId="{6EB2A2C3-ABDA-914E-A85B-973EE5085BEE}" type="pres">
      <dgm:prSet presAssocID="{D7827340-89F9-AB41-9472-FE55019AE969}" presName="Name13" presStyleLbl="parChTrans1D2" presStyleIdx="3" presStyleCnt="9"/>
      <dgm:spPr/>
    </dgm:pt>
    <dgm:pt modelId="{CC0CE987-E8C4-0248-B811-4C94882E7781}" type="pres">
      <dgm:prSet presAssocID="{DE0EC083-DB3F-CA42-91CE-28E37E720502}" presName="childText" presStyleLbl="bgAcc1" presStyleIdx="3" presStyleCnt="9">
        <dgm:presLayoutVars>
          <dgm:bulletEnabled val="1"/>
        </dgm:presLayoutVars>
      </dgm:prSet>
      <dgm:spPr/>
    </dgm:pt>
    <dgm:pt modelId="{743BA4F2-A6EF-0049-AEAF-1312AF5659B3}" type="pres">
      <dgm:prSet presAssocID="{D6F38897-86AE-1545-9B90-C51F615EABFA}" presName="Name13" presStyleLbl="parChTrans1D2" presStyleIdx="4" presStyleCnt="9"/>
      <dgm:spPr/>
    </dgm:pt>
    <dgm:pt modelId="{7BC3088B-B26E-F34D-943A-50986264790B}" type="pres">
      <dgm:prSet presAssocID="{F238D25C-5F9B-1148-893A-183AE97F9EA6}" presName="childText" presStyleLbl="bgAcc1" presStyleIdx="4" presStyleCnt="9">
        <dgm:presLayoutVars>
          <dgm:bulletEnabled val="1"/>
        </dgm:presLayoutVars>
      </dgm:prSet>
      <dgm:spPr/>
    </dgm:pt>
    <dgm:pt modelId="{B30202B4-4A6E-844D-94F2-E43A9CE0ED21}" type="pres">
      <dgm:prSet presAssocID="{BACA3228-C856-DF4D-9514-3E339EA80A36}" presName="Name13" presStyleLbl="parChTrans1D2" presStyleIdx="5" presStyleCnt="9"/>
      <dgm:spPr/>
    </dgm:pt>
    <dgm:pt modelId="{D87840AE-8F1A-704E-ABA9-762B9A1FECB2}" type="pres">
      <dgm:prSet presAssocID="{81047AE7-484A-1E41-97E8-56EA62BF13DB}" presName="childText" presStyleLbl="bgAcc1" presStyleIdx="5" presStyleCnt="9">
        <dgm:presLayoutVars>
          <dgm:bulletEnabled val="1"/>
        </dgm:presLayoutVars>
      </dgm:prSet>
      <dgm:spPr/>
    </dgm:pt>
    <dgm:pt modelId="{9D9471A1-D898-4B45-A339-90DD9B8B08F8}" type="pres">
      <dgm:prSet presAssocID="{0D5DD19F-8E61-8F4B-B6E0-D83FB08E6920}" presName="root" presStyleCnt="0"/>
      <dgm:spPr/>
    </dgm:pt>
    <dgm:pt modelId="{ECEEC93D-9B86-ED4E-BA02-F2CEC452AFE5}" type="pres">
      <dgm:prSet presAssocID="{0D5DD19F-8E61-8F4B-B6E0-D83FB08E6920}" presName="rootComposite" presStyleCnt="0"/>
      <dgm:spPr/>
    </dgm:pt>
    <dgm:pt modelId="{68F0945C-8AEA-BC41-A2CA-37EC24063685}" type="pres">
      <dgm:prSet presAssocID="{0D5DD19F-8E61-8F4B-B6E0-D83FB08E6920}" presName="rootText" presStyleLbl="node1" presStyleIdx="2" presStyleCnt="3"/>
      <dgm:spPr/>
    </dgm:pt>
    <dgm:pt modelId="{23B8AA8F-D2F1-6D4E-A521-00A1AF3C3488}" type="pres">
      <dgm:prSet presAssocID="{0D5DD19F-8E61-8F4B-B6E0-D83FB08E6920}" presName="rootConnector" presStyleLbl="node1" presStyleIdx="2" presStyleCnt="3"/>
      <dgm:spPr/>
    </dgm:pt>
    <dgm:pt modelId="{362D5B22-018B-AD47-A3F3-7679BDA309AE}" type="pres">
      <dgm:prSet presAssocID="{0D5DD19F-8E61-8F4B-B6E0-D83FB08E6920}" presName="childShape" presStyleCnt="0"/>
      <dgm:spPr/>
    </dgm:pt>
    <dgm:pt modelId="{EBBC5AF5-9C62-AD42-A4C8-56CC2984C9FB}" type="pres">
      <dgm:prSet presAssocID="{5DC5387C-2B3D-9C46-867C-8F995C9F6BE5}" presName="Name13" presStyleLbl="parChTrans1D2" presStyleIdx="6" presStyleCnt="9"/>
      <dgm:spPr/>
    </dgm:pt>
    <dgm:pt modelId="{7199A227-E8C6-C741-B272-611BC5307DCF}" type="pres">
      <dgm:prSet presAssocID="{D4E6DAD8-7E66-7944-BA7C-A823DDDCBD5F}" presName="childText" presStyleLbl="bgAcc1" presStyleIdx="6" presStyleCnt="9">
        <dgm:presLayoutVars>
          <dgm:bulletEnabled val="1"/>
        </dgm:presLayoutVars>
      </dgm:prSet>
      <dgm:spPr/>
    </dgm:pt>
    <dgm:pt modelId="{8F9E4815-F947-A848-882F-39768AAD4B12}" type="pres">
      <dgm:prSet presAssocID="{BF64A99F-6510-784B-844B-AE9EFC1BB2C5}" presName="Name13" presStyleLbl="parChTrans1D2" presStyleIdx="7" presStyleCnt="9"/>
      <dgm:spPr/>
    </dgm:pt>
    <dgm:pt modelId="{23934FEA-95C4-574A-8F08-EF8CD16AA974}" type="pres">
      <dgm:prSet presAssocID="{EAC0D31A-C0B6-CE44-B315-3FF80D87685B}" presName="childText" presStyleLbl="bgAcc1" presStyleIdx="7" presStyleCnt="9">
        <dgm:presLayoutVars>
          <dgm:bulletEnabled val="1"/>
        </dgm:presLayoutVars>
      </dgm:prSet>
      <dgm:spPr/>
    </dgm:pt>
    <dgm:pt modelId="{AFB0D3B9-2754-D346-B10E-027E4125FB5F}" type="pres">
      <dgm:prSet presAssocID="{9A7CA27A-4241-8E42-BDC5-315D2814EB16}" presName="Name13" presStyleLbl="parChTrans1D2" presStyleIdx="8" presStyleCnt="9"/>
      <dgm:spPr/>
    </dgm:pt>
    <dgm:pt modelId="{991AEF00-1796-C448-8419-B6D8DC80927D}" type="pres">
      <dgm:prSet presAssocID="{4FD2B5B2-55E2-D449-88D2-ED6D9BCE6570}" presName="childText" presStyleLbl="bgAcc1" presStyleIdx="8" presStyleCnt="9">
        <dgm:presLayoutVars>
          <dgm:bulletEnabled val="1"/>
        </dgm:presLayoutVars>
      </dgm:prSet>
      <dgm:spPr/>
    </dgm:pt>
  </dgm:ptLst>
  <dgm:cxnLst>
    <dgm:cxn modelId="{945BC210-B278-9F43-941B-A62BFC749F3B}" type="presOf" srcId="{95E5E78A-3B20-1F4A-9296-4A1F294AF3AF}" destId="{AC7D34F5-3B57-C44F-BEC2-BAA5AF2BA38F}" srcOrd="0" destOrd="0" presId="urn:microsoft.com/office/officeart/2005/8/layout/hierarchy3"/>
    <dgm:cxn modelId="{38C1B138-E499-A34E-AE5C-77673F8D4A8B}" type="presOf" srcId="{F238D25C-5F9B-1148-893A-183AE97F9EA6}" destId="{7BC3088B-B26E-F34D-943A-50986264790B}" srcOrd="0" destOrd="0" presId="urn:microsoft.com/office/officeart/2005/8/layout/hierarchy3"/>
    <dgm:cxn modelId="{F1FCD03B-1211-7E4D-98BA-559CF50E51FA}" srcId="{0D5DD19F-8E61-8F4B-B6E0-D83FB08E6920}" destId="{EAC0D31A-C0B6-CE44-B315-3FF80D87685B}" srcOrd="1" destOrd="0" parTransId="{BF64A99F-6510-784B-844B-AE9EFC1BB2C5}" sibTransId="{2434D448-EAF3-EB47-AB26-6FCC59CC7C60}"/>
    <dgm:cxn modelId="{235CF25F-6FD9-004F-B478-FC13C88AAD86}" type="presOf" srcId="{3EA3B3E5-D1F6-ED4F-BBB8-7DAD7FFE7525}" destId="{72B217C7-64A5-514C-ADC1-F24C6558B470}" srcOrd="1" destOrd="0" presId="urn:microsoft.com/office/officeart/2005/8/layout/hierarchy3"/>
    <dgm:cxn modelId="{C7663841-0C5B-3341-AF96-8A900A8ADF76}" srcId="{95E5E78A-3B20-1F4A-9296-4A1F294AF3AF}" destId="{81047AE7-484A-1E41-97E8-56EA62BF13DB}" srcOrd="2" destOrd="0" parTransId="{BACA3228-C856-DF4D-9514-3E339EA80A36}" sibTransId="{46A97C47-E1E3-154D-989D-6E291F8EF24C}"/>
    <dgm:cxn modelId="{C3F61443-9A98-E640-910F-070D2BA7AE5A}" type="presOf" srcId="{9F7EA757-3D3B-7445-AD38-6E82A54BC84D}" destId="{025D83FB-F05E-2B41-B69F-522D6D9ED30C}" srcOrd="0" destOrd="0" presId="urn:microsoft.com/office/officeart/2005/8/layout/hierarchy3"/>
    <dgm:cxn modelId="{E605D163-1611-684F-A0F9-F93E277626B7}" type="presOf" srcId="{BACA3228-C856-DF4D-9514-3E339EA80A36}" destId="{B30202B4-4A6E-844D-94F2-E43A9CE0ED21}" srcOrd="0" destOrd="0" presId="urn:microsoft.com/office/officeart/2005/8/layout/hierarchy3"/>
    <dgm:cxn modelId="{AC48A545-F2DE-BD47-B7A9-56F3460A26A8}" type="presOf" srcId="{81047AE7-484A-1E41-97E8-56EA62BF13DB}" destId="{D87840AE-8F1A-704E-ABA9-762B9A1FECB2}" srcOrd="0" destOrd="0" presId="urn:microsoft.com/office/officeart/2005/8/layout/hierarchy3"/>
    <dgm:cxn modelId="{96793F49-197B-A04E-94F3-4B41371955D9}" srcId="{0D5DD19F-8E61-8F4B-B6E0-D83FB08E6920}" destId="{D4E6DAD8-7E66-7944-BA7C-A823DDDCBD5F}" srcOrd="0" destOrd="0" parTransId="{5DC5387C-2B3D-9C46-867C-8F995C9F6BE5}" sibTransId="{C5040EBF-24C3-3D4A-9D9D-9E147EB52B96}"/>
    <dgm:cxn modelId="{98F4CF69-6EA2-BA46-9965-4B580CC19301}" srcId="{9B68B880-6A51-954D-B5D0-E59A508258E7}" destId="{95E5E78A-3B20-1F4A-9296-4A1F294AF3AF}" srcOrd="1" destOrd="0" parTransId="{66CE131D-7F54-B04C-9CDD-515C26A2AEB6}" sibTransId="{0BD6481C-541A-E747-B6EF-D7E2322733BA}"/>
    <dgm:cxn modelId="{D6E2D94B-15B2-4F40-BB06-9F8CA3E5B9B2}" type="presOf" srcId="{4FD2B5B2-55E2-D449-88D2-ED6D9BCE6570}" destId="{991AEF00-1796-C448-8419-B6D8DC80927D}" srcOrd="0" destOrd="0" presId="urn:microsoft.com/office/officeart/2005/8/layout/hierarchy3"/>
    <dgm:cxn modelId="{5E03616C-97A7-DC41-90A6-DB2D22AF06FC}" type="presOf" srcId="{D6F38897-86AE-1545-9B90-C51F615EABFA}" destId="{743BA4F2-A6EF-0049-AEAF-1312AF5659B3}" srcOrd="0" destOrd="0" presId="urn:microsoft.com/office/officeart/2005/8/layout/hierarchy3"/>
    <dgm:cxn modelId="{57119471-6C71-004F-9ACB-C14289116481}" type="presOf" srcId="{9B68B880-6A51-954D-B5D0-E59A508258E7}" destId="{071C3FB4-D1D8-2749-BD51-B4F46593D193}" srcOrd="0" destOrd="0" presId="urn:microsoft.com/office/officeart/2005/8/layout/hierarchy3"/>
    <dgm:cxn modelId="{61E3B17B-A3E5-714A-97C4-E8809AD1B9D1}" srcId="{3EA3B3E5-D1F6-ED4F-BBB8-7DAD7FFE7525}" destId="{F9F5C27B-EEC0-E84A-9D00-F2F37A5C880A}" srcOrd="0" destOrd="0" parTransId="{1DC8AB42-4846-C742-B790-805C7F0202F5}" sibTransId="{E20FD101-8C05-904C-AE2F-C38801875668}"/>
    <dgm:cxn modelId="{E7598D7C-9C37-894B-ADF9-60955F35C66D}" srcId="{3EA3B3E5-D1F6-ED4F-BBB8-7DAD7FFE7525}" destId="{C65492EE-4F23-2B46-91EA-E4E1901AF9A4}" srcOrd="1" destOrd="0" parTransId="{9F7EA757-3D3B-7445-AD38-6E82A54BC84D}" sibTransId="{BA74960D-D1B2-2645-932A-460EC1C890F1}"/>
    <dgm:cxn modelId="{B2E5207F-7290-F848-88B8-8A17BF28DFE5}" type="presOf" srcId="{1DC8AB42-4846-C742-B790-805C7F0202F5}" destId="{AB8FEE5E-4EDE-914F-9035-911C76357EF4}" srcOrd="0" destOrd="0" presId="urn:microsoft.com/office/officeart/2005/8/layout/hierarchy3"/>
    <dgm:cxn modelId="{1BB40584-5F80-D843-BB66-45BF58AA06A4}" type="presOf" srcId="{0D5DD19F-8E61-8F4B-B6E0-D83FB08E6920}" destId="{23B8AA8F-D2F1-6D4E-A521-00A1AF3C3488}" srcOrd="1" destOrd="0" presId="urn:microsoft.com/office/officeart/2005/8/layout/hierarchy3"/>
    <dgm:cxn modelId="{206F2C84-125C-094B-9C79-790C1AED8F61}" type="presOf" srcId="{BF64A99F-6510-784B-844B-AE9EFC1BB2C5}" destId="{8F9E4815-F947-A848-882F-39768AAD4B12}" srcOrd="0" destOrd="0" presId="urn:microsoft.com/office/officeart/2005/8/layout/hierarchy3"/>
    <dgm:cxn modelId="{D7BBB69E-8C30-9C41-A0BE-6DD70024FF17}" type="presOf" srcId="{D7827340-89F9-AB41-9472-FE55019AE969}" destId="{6EB2A2C3-ABDA-914E-A85B-973EE5085BEE}" srcOrd="0" destOrd="0" presId="urn:microsoft.com/office/officeart/2005/8/layout/hierarchy3"/>
    <dgm:cxn modelId="{0E15569F-703C-894E-8531-26700F897C20}" type="presOf" srcId="{3EA3B3E5-D1F6-ED4F-BBB8-7DAD7FFE7525}" destId="{9EBC691B-8D1F-1B4F-9CBF-47591233BA4C}" srcOrd="0" destOrd="0" presId="urn:microsoft.com/office/officeart/2005/8/layout/hierarchy3"/>
    <dgm:cxn modelId="{277153A0-4E73-3249-A162-2D3E3A957ED9}" type="presOf" srcId="{F9F5C27B-EEC0-E84A-9D00-F2F37A5C880A}" destId="{87B9C642-A7E4-5E4E-9966-887CB2393DB9}" srcOrd="0" destOrd="0" presId="urn:microsoft.com/office/officeart/2005/8/layout/hierarchy3"/>
    <dgm:cxn modelId="{9F6A1EA6-D536-4448-BBD8-47376FB00C49}" srcId="{9B68B880-6A51-954D-B5D0-E59A508258E7}" destId="{3EA3B3E5-D1F6-ED4F-BBB8-7DAD7FFE7525}" srcOrd="0" destOrd="0" parTransId="{F8FFB228-8F6F-664B-ADDA-D2E36461ECFB}" sibTransId="{EC72FCD4-1A5A-8E48-AB16-F5FAB40D57CB}"/>
    <dgm:cxn modelId="{131E4EAE-374E-F948-A283-0A63BF9FDC52}" type="presOf" srcId="{95E5E78A-3B20-1F4A-9296-4A1F294AF3AF}" destId="{5709FB92-56F9-9047-AC8F-02DEC23F48F4}" srcOrd="1" destOrd="0" presId="urn:microsoft.com/office/officeart/2005/8/layout/hierarchy3"/>
    <dgm:cxn modelId="{06F64AB1-33B6-7A49-AF4F-5253B8F4CBFE}" srcId="{95E5E78A-3B20-1F4A-9296-4A1F294AF3AF}" destId="{DE0EC083-DB3F-CA42-91CE-28E37E720502}" srcOrd="0" destOrd="0" parTransId="{D7827340-89F9-AB41-9472-FE55019AE969}" sibTransId="{710E0FB8-4A2C-AE42-9E1C-E32CDCBBF121}"/>
    <dgm:cxn modelId="{9C49E3B5-A5FF-1648-A8DD-6D10DCF6F63F}" type="presOf" srcId="{0D5DD19F-8E61-8F4B-B6E0-D83FB08E6920}" destId="{68F0945C-8AEA-BC41-A2CA-37EC24063685}" srcOrd="0" destOrd="0" presId="urn:microsoft.com/office/officeart/2005/8/layout/hierarchy3"/>
    <dgm:cxn modelId="{C0879EB6-2FA9-7944-AE86-13534FECF7B5}" type="presOf" srcId="{C65492EE-4F23-2B46-91EA-E4E1901AF9A4}" destId="{4C3594B9-24C5-E243-A303-03A12ADA1468}" srcOrd="0" destOrd="0" presId="urn:microsoft.com/office/officeart/2005/8/layout/hierarchy3"/>
    <dgm:cxn modelId="{62FD13C0-4922-164D-8FDC-CFFDF2BCD6DC}" srcId="{9B68B880-6A51-954D-B5D0-E59A508258E7}" destId="{0D5DD19F-8E61-8F4B-B6E0-D83FB08E6920}" srcOrd="2" destOrd="0" parTransId="{487D5764-F05D-3644-BA41-62864D7A3AE1}" sibTransId="{E66C4109-C849-154A-A77B-B54559E5C0C6}"/>
    <dgm:cxn modelId="{063F89C5-947F-AD4B-8A25-1B855540AD3F}" type="presOf" srcId="{D4E6DAD8-7E66-7944-BA7C-A823DDDCBD5F}" destId="{7199A227-E8C6-C741-B272-611BC5307DCF}" srcOrd="0" destOrd="0" presId="urn:microsoft.com/office/officeart/2005/8/layout/hierarchy3"/>
    <dgm:cxn modelId="{35A243CD-5881-624B-B02D-A266F10072DC}" type="presOf" srcId="{AA67292F-F022-7A40-BF42-DADCB3FD32E8}" destId="{6F608513-610A-554F-9ABA-7A9F532476BA}" srcOrd="0" destOrd="0" presId="urn:microsoft.com/office/officeart/2005/8/layout/hierarchy3"/>
    <dgm:cxn modelId="{6D233ADF-51EC-A74B-B0C8-2197F166CC47}" srcId="{3EA3B3E5-D1F6-ED4F-BBB8-7DAD7FFE7525}" destId="{AA67292F-F022-7A40-BF42-DADCB3FD32E8}" srcOrd="2" destOrd="0" parTransId="{94B6202D-7BCF-9043-BCE8-2FFFC95932B6}" sibTransId="{3271F31D-60F9-FE40-BD46-F48B3A3EFCB0}"/>
    <dgm:cxn modelId="{E3B4DCE0-BDF1-9143-B499-71A9A1F78524}" type="presOf" srcId="{DE0EC083-DB3F-CA42-91CE-28E37E720502}" destId="{CC0CE987-E8C4-0248-B811-4C94882E7781}" srcOrd="0" destOrd="0" presId="urn:microsoft.com/office/officeart/2005/8/layout/hierarchy3"/>
    <dgm:cxn modelId="{86FB95E2-E1A0-F843-876E-D918FACB2C92}" type="presOf" srcId="{9A7CA27A-4241-8E42-BDC5-315D2814EB16}" destId="{AFB0D3B9-2754-D346-B10E-027E4125FB5F}" srcOrd="0" destOrd="0" presId="urn:microsoft.com/office/officeart/2005/8/layout/hierarchy3"/>
    <dgm:cxn modelId="{DEED07F1-062B-D349-B27B-876F486B35C9}" srcId="{0D5DD19F-8E61-8F4B-B6E0-D83FB08E6920}" destId="{4FD2B5B2-55E2-D449-88D2-ED6D9BCE6570}" srcOrd="2" destOrd="0" parTransId="{9A7CA27A-4241-8E42-BDC5-315D2814EB16}" sibTransId="{66CC5DCF-8459-E046-B173-EF0790846BD6}"/>
    <dgm:cxn modelId="{28EEE2F2-C32C-5545-AD84-D3DCBA3A242F}" srcId="{95E5E78A-3B20-1F4A-9296-4A1F294AF3AF}" destId="{F238D25C-5F9B-1148-893A-183AE97F9EA6}" srcOrd="1" destOrd="0" parTransId="{D6F38897-86AE-1545-9B90-C51F615EABFA}" sibTransId="{EE563E16-9017-1E4C-AA8E-C4FD0B49CF02}"/>
    <dgm:cxn modelId="{4AE252F3-E5E4-314A-96DB-32A3CD46CF75}" type="presOf" srcId="{EAC0D31A-C0B6-CE44-B315-3FF80D87685B}" destId="{23934FEA-95C4-574A-8F08-EF8CD16AA974}" srcOrd="0" destOrd="0" presId="urn:microsoft.com/office/officeart/2005/8/layout/hierarchy3"/>
    <dgm:cxn modelId="{D2A32AF4-269C-0749-8CAC-7CDB79CD6DBB}" type="presOf" srcId="{5DC5387C-2B3D-9C46-867C-8F995C9F6BE5}" destId="{EBBC5AF5-9C62-AD42-A4C8-56CC2984C9FB}" srcOrd="0" destOrd="0" presId="urn:microsoft.com/office/officeart/2005/8/layout/hierarchy3"/>
    <dgm:cxn modelId="{C9A216FB-5E8E-EB4B-A202-77A54259AB08}" type="presOf" srcId="{94B6202D-7BCF-9043-BCE8-2FFFC95932B6}" destId="{F5AB2E4C-23A8-1647-BCD7-D8491C04E8C0}" srcOrd="0" destOrd="0" presId="urn:microsoft.com/office/officeart/2005/8/layout/hierarchy3"/>
    <dgm:cxn modelId="{009D0F19-F3CD-8F4B-B915-CD935F1A9325}" type="presParOf" srcId="{071C3FB4-D1D8-2749-BD51-B4F46593D193}" destId="{4462486E-C235-E54A-95D4-CFFDB39DD65B}" srcOrd="0" destOrd="0" presId="urn:microsoft.com/office/officeart/2005/8/layout/hierarchy3"/>
    <dgm:cxn modelId="{B3C8BF2B-C50D-FB44-B969-D8FF244F6ECB}" type="presParOf" srcId="{4462486E-C235-E54A-95D4-CFFDB39DD65B}" destId="{2223AB0B-03B1-124A-89B3-524D35C7AFB2}" srcOrd="0" destOrd="0" presId="urn:microsoft.com/office/officeart/2005/8/layout/hierarchy3"/>
    <dgm:cxn modelId="{A0AE7422-77A0-F045-AE5A-C0FF8E053A72}" type="presParOf" srcId="{2223AB0B-03B1-124A-89B3-524D35C7AFB2}" destId="{9EBC691B-8D1F-1B4F-9CBF-47591233BA4C}" srcOrd="0" destOrd="0" presId="urn:microsoft.com/office/officeart/2005/8/layout/hierarchy3"/>
    <dgm:cxn modelId="{1195BCBE-FC38-5D40-89EC-8E40F8FC7D38}" type="presParOf" srcId="{2223AB0B-03B1-124A-89B3-524D35C7AFB2}" destId="{72B217C7-64A5-514C-ADC1-F24C6558B470}" srcOrd="1" destOrd="0" presId="urn:microsoft.com/office/officeart/2005/8/layout/hierarchy3"/>
    <dgm:cxn modelId="{BBC62886-76DA-ED4E-AC3C-77111E4E30E3}" type="presParOf" srcId="{4462486E-C235-E54A-95D4-CFFDB39DD65B}" destId="{050505CF-6C2A-B04B-96EA-21212938979F}" srcOrd="1" destOrd="0" presId="urn:microsoft.com/office/officeart/2005/8/layout/hierarchy3"/>
    <dgm:cxn modelId="{F45D25A9-AF8F-C945-8C55-572C9185E610}" type="presParOf" srcId="{050505CF-6C2A-B04B-96EA-21212938979F}" destId="{AB8FEE5E-4EDE-914F-9035-911C76357EF4}" srcOrd="0" destOrd="0" presId="urn:microsoft.com/office/officeart/2005/8/layout/hierarchy3"/>
    <dgm:cxn modelId="{F9D040FD-DEBC-5244-92CC-F25A13671656}" type="presParOf" srcId="{050505CF-6C2A-B04B-96EA-21212938979F}" destId="{87B9C642-A7E4-5E4E-9966-887CB2393DB9}" srcOrd="1" destOrd="0" presId="urn:microsoft.com/office/officeart/2005/8/layout/hierarchy3"/>
    <dgm:cxn modelId="{1FA69975-5994-504A-8B5E-2C6186B69DEB}" type="presParOf" srcId="{050505CF-6C2A-B04B-96EA-21212938979F}" destId="{025D83FB-F05E-2B41-B69F-522D6D9ED30C}" srcOrd="2" destOrd="0" presId="urn:microsoft.com/office/officeart/2005/8/layout/hierarchy3"/>
    <dgm:cxn modelId="{65B45A20-FEB9-A34D-9169-E1105EE15726}" type="presParOf" srcId="{050505CF-6C2A-B04B-96EA-21212938979F}" destId="{4C3594B9-24C5-E243-A303-03A12ADA1468}" srcOrd="3" destOrd="0" presId="urn:microsoft.com/office/officeart/2005/8/layout/hierarchy3"/>
    <dgm:cxn modelId="{0A69EAA2-D354-B943-B9C5-DB9106D9386E}" type="presParOf" srcId="{050505CF-6C2A-B04B-96EA-21212938979F}" destId="{F5AB2E4C-23A8-1647-BCD7-D8491C04E8C0}" srcOrd="4" destOrd="0" presId="urn:microsoft.com/office/officeart/2005/8/layout/hierarchy3"/>
    <dgm:cxn modelId="{F49CB147-D1AB-D947-94A7-1B650110C6DE}" type="presParOf" srcId="{050505CF-6C2A-B04B-96EA-21212938979F}" destId="{6F608513-610A-554F-9ABA-7A9F532476BA}" srcOrd="5" destOrd="0" presId="urn:microsoft.com/office/officeart/2005/8/layout/hierarchy3"/>
    <dgm:cxn modelId="{3523DFA4-6F6A-B846-BBF9-B01624D3CC81}" type="presParOf" srcId="{071C3FB4-D1D8-2749-BD51-B4F46593D193}" destId="{4D570396-53A3-E249-8CA1-469E749D6DFF}" srcOrd="1" destOrd="0" presId="urn:microsoft.com/office/officeart/2005/8/layout/hierarchy3"/>
    <dgm:cxn modelId="{BE093274-B9AB-AF40-A9EB-2836557179CA}" type="presParOf" srcId="{4D570396-53A3-E249-8CA1-469E749D6DFF}" destId="{9E442A4A-F8D9-A34D-B23F-731F4A9CFC8E}" srcOrd="0" destOrd="0" presId="urn:microsoft.com/office/officeart/2005/8/layout/hierarchy3"/>
    <dgm:cxn modelId="{609D49DD-036F-1F4E-A9D2-4BA15ACBD356}" type="presParOf" srcId="{9E442A4A-F8D9-A34D-B23F-731F4A9CFC8E}" destId="{AC7D34F5-3B57-C44F-BEC2-BAA5AF2BA38F}" srcOrd="0" destOrd="0" presId="urn:microsoft.com/office/officeart/2005/8/layout/hierarchy3"/>
    <dgm:cxn modelId="{278CD892-162F-D243-A123-A7D49079A006}" type="presParOf" srcId="{9E442A4A-F8D9-A34D-B23F-731F4A9CFC8E}" destId="{5709FB92-56F9-9047-AC8F-02DEC23F48F4}" srcOrd="1" destOrd="0" presId="urn:microsoft.com/office/officeart/2005/8/layout/hierarchy3"/>
    <dgm:cxn modelId="{FC473603-0D08-0E4F-8775-6DFEEB9ACA55}" type="presParOf" srcId="{4D570396-53A3-E249-8CA1-469E749D6DFF}" destId="{4B939B40-B5B5-9A4A-AB13-C1BE643440F4}" srcOrd="1" destOrd="0" presId="urn:microsoft.com/office/officeart/2005/8/layout/hierarchy3"/>
    <dgm:cxn modelId="{1377F419-EB99-0442-9838-C21810CAA4E5}" type="presParOf" srcId="{4B939B40-B5B5-9A4A-AB13-C1BE643440F4}" destId="{6EB2A2C3-ABDA-914E-A85B-973EE5085BEE}" srcOrd="0" destOrd="0" presId="urn:microsoft.com/office/officeart/2005/8/layout/hierarchy3"/>
    <dgm:cxn modelId="{07742A13-B025-EA4D-A65B-B3FC6809B4E0}" type="presParOf" srcId="{4B939B40-B5B5-9A4A-AB13-C1BE643440F4}" destId="{CC0CE987-E8C4-0248-B811-4C94882E7781}" srcOrd="1" destOrd="0" presId="urn:microsoft.com/office/officeart/2005/8/layout/hierarchy3"/>
    <dgm:cxn modelId="{2B74D289-E5A6-1A48-A26E-B42704708F65}" type="presParOf" srcId="{4B939B40-B5B5-9A4A-AB13-C1BE643440F4}" destId="{743BA4F2-A6EF-0049-AEAF-1312AF5659B3}" srcOrd="2" destOrd="0" presId="urn:microsoft.com/office/officeart/2005/8/layout/hierarchy3"/>
    <dgm:cxn modelId="{ED22E1AA-F31A-EA4A-9ED7-B136761635AD}" type="presParOf" srcId="{4B939B40-B5B5-9A4A-AB13-C1BE643440F4}" destId="{7BC3088B-B26E-F34D-943A-50986264790B}" srcOrd="3" destOrd="0" presId="urn:microsoft.com/office/officeart/2005/8/layout/hierarchy3"/>
    <dgm:cxn modelId="{B09A5B18-F93C-7945-90A2-BC2F1016E719}" type="presParOf" srcId="{4B939B40-B5B5-9A4A-AB13-C1BE643440F4}" destId="{B30202B4-4A6E-844D-94F2-E43A9CE0ED21}" srcOrd="4" destOrd="0" presId="urn:microsoft.com/office/officeart/2005/8/layout/hierarchy3"/>
    <dgm:cxn modelId="{3B208D20-D4DC-9E4A-B98A-1C1A12E7C316}" type="presParOf" srcId="{4B939B40-B5B5-9A4A-AB13-C1BE643440F4}" destId="{D87840AE-8F1A-704E-ABA9-762B9A1FECB2}" srcOrd="5" destOrd="0" presId="urn:microsoft.com/office/officeart/2005/8/layout/hierarchy3"/>
    <dgm:cxn modelId="{D830EF70-4070-794B-B288-69ED65EECFC2}" type="presParOf" srcId="{071C3FB4-D1D8-2749-BD51-B4F46593D193}" destId="{9D9471A1-D898-4B45-A339-90DD9B8B08F8}" srcOrd="2" destOrd="0" presId="urn:microsoft.com/office/officeart/2005/8/layout/hierarchy3"/>
    <dgm:cxn modelId="{264ACB67-D0CA-F046-B32E-B0880A5FFFFE}" type="presParOf" srcId="{9D9471A1-D898-4B45-A339-90DD9B8B08F8}" destId="{ECEEC93D-9B86-ED4E-BA02-F2CEC452AFE5}" srcOrd="0" destOrd="0" presId="urn:microsoft.com/office/officeart/2005/8/layout/hierarchy3"/>
    <dgm:cxn modelId="{92EB86AC-48EB-2247-80F4-E73A05D308DE}" type="presParOf" srcId="{ECEEC93D-9B86-ED4E-BA02-F2CEC452AFE5}" destId="{68F0945C-8AEA-BC41-A2CA-37EC24063685}" srcOrd="0" destOrd="0" presId="urn:microsoft.com/office/officeart/2005/8/layout/hierarchy3"/>
    <dgm:cxn modelId="{5E8411E1-6858-A64C-9938-7FCC9CFC73FF}" type="presParOf" srcId="{ECEEC93D-9B86-ED4E-BA02-F2CEC452AFE5}" destId="{23B8AA8F-D2F1-6D4E-A521-00A1AF3C3488}" srcOrd="1" destOrd="0" presId="urn:microsoft.com/office/officeart/2005/8/layout/hierarchy3"/>
    <dgm:cxn modelId="{0E7C030D-2996-D542-B26D-81EA5F71F6C9}" type="presParOf" srcId="{9D9471A1-D898-4B45-A339-90DD9B8B08F8}" destId="{362D5B22-018B-AD47-A3F3-7679BDA309AE}" srcOrd="1" destOrd="0" presId="urn:microsoft.com/office/officeart/2005/8/layout/hierarchy3"/>
    <dgm:cxn modelId="{CCD8BC1A-F90B-FF4F-B4CC-D1D93819F9D4}" type="presParOf" srcId="{362D5B22-018B-AD47-A3F3-7679BDA309AE}" destId="{EBBC5AF5-9C62-AD42-A4C8-56CC2984C9FB}" srcOrd="0" destOrd="0" presId="urn:microsoft.com/office/officeart/2005/8/layout/hierarchy3"/>
    <dgm:cxn modelId="{224BC1F4-8591-1144-AD65-78798A48C780}" type="presParOf" srcId="{362D5B22-018B-AD47-A3F3-7679BDA309AE}" destId="{7199A227-E8C6-C741-B272-611BC5307DCF}" srcOrd="1" destOrd="0" presId="urn:microsoft.com/office/officeart/2005/8/layout/hierarchy3"/>
    <dgm:cxn modelId="{A8CFBA48-32C5-984D-9596-679625134E18}" type="presParOf" srcId="{362D5B22-018B-AD47-A3F3-7679BDA309AE}" destId="{8F9E4815-F947-A848-882F-39768AAD4B12}" srcOrd="2" destOrd="0" presId="urn:microsoft.com/office/officeart/2005/8/layout/hierarchy3"/>
    <dgm:cxn modelId="{093A9C00-9F9A-6247-9736-3953374E34D0}" type="presParOf" srcId="{362D5B22-018B-AD47-A3F3-7679BDA309AE}" destId="{23934FEA-95C4-574A-8F08-EF8CD16AA974}" srcOrd="3" destOrd="0" presId="urn:microsoft.com/office/officeart/2005/8/layout/hierarchy3"/>
    <dgm:cxn modelId="{409F4B08-35B5-2242-98D3-6809A07170E1}" type="presParOf" srcId="{362D5B22-018B-AD47-A3F3-7679BDA309AE}" destId="{AFB0D3B9-2754-D346-B10E-027E4125FB5F}" srcOrd="4" destOrd="0" presId="urn:microsoft.com/office/officeart/2005/8/layout/hierarchy3"/>
    <dgm:cxn modelId="{69A720C8-A299-0A40-81A3-FFEE952DD051}" type="presParOf" srcId="{362D5B22-018B-AD47-A3F3-7679BDA309AE}" destId="{991AEF00-1796-C448-8419-B6D8DC80927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F956206D-E04D-2441-AC47-7FA6CFD82F13}"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57F689FD-3710-9A41-BC66-2A64883068D9}">
      <dgm:prSet phldrT="[Text]"/>
      <dgm:spPr/>
      <dgm:t>
        <a:bodyPr/>
        <a:lstStyle/>
        <a:p>
          <a:r>
            <a:rPr lang="en-US" dirty="0"/>
            <a:t>Payment</a:t>
          </a:r>
        </a:p>
      </dgm:t>
    </dgm:pt>
    <dgm:pt modelId="{81ABC13A-FC1F-9043-B65E-7A0F2AF4E04F}" type="parTrans" cxnId="{12C9A7AD-F0FC-9B46-872C-1BA19CA7E6F9}">
      <dgm:prSet/>
      <dgm:spPr/>
      <dgm:t>
        <a:bodyPr/>
        <a:lstStyle/>
        <a:p>
          <a:endParaRPr lang="en-US"/>
        </a:p>
      </dgm:t>
    </dgm:pt>
    <dgm:pt modelId="{79FFF527-6C7D-B442-BC62-5958AB64F41A}" type="sibTrans" cxnId="{12C9A7AD-F0FC-9B46-872C-1BA19CA7E6F9}">
      <dgm:prSet/>
      <dgm:spPr/>
      <dgm:t>
        <a:bodyPr/>
        <a:lstStyle/>
        <a:p>
          <a:endParaRPr lang="en-US"/>
        </a:p>
      </dgm:t>
    </dgm:pt>
    <dgm:pt modelId="{ED498C69-40F4-B540-A210-C0FF0A3FED0F}">
      <dgm:prSet phldrT="[Text]"/>
      <dgm:spPr/>
      <dgm:t>
        <a:bodyPr/>
        <a:lstStyle/>
        <a:p>
          <a:r>
            <a:rPr lang="en-US" dirty="0"/>
            <a:t>Loan Terms</a:t>
          </a:r>
        </a:p>
      </dgm:t>
    </dgm:pt>
    <dgm:pt modelId="{EF135702-8A7A-5144-988A-615A6CD502D7}" type="parTrans" cxnId="{7527CAE2-9B21-FC4C-BC32-714460A8860E}">
      <dgm:prSet/>
      <dgm:spPr/>
      <dgm:t>
        <a:bodyPr/>
        <a:lstStyle/>
        <a:p>
          <a:endParaRPr lang="en-US"/>
        </a:p>
      </dgm:t>
    </dgm:pt>
    <dgm:pt modelId="{54673680-9B01-1240-98F7-F152893BC87A}" type="sibTrans" cxnId="{7527CAE2-9B21-FC4C-BC32-714460A8860E}">
      <dgm:prSet/>
      <dgm:spPr/>
      <dgm:t>
        <a:bodyPr/>
        <a:lstStyle/>
        <a:p>
          <a:endParaRPr lang="en-US"/>
        </a:p>
      </dgm:t>
    </dgm:pt>
    <dgm:pt modelId="{42D9B920-EA0F-524F-979F-7ED616B7095A}">
      <dgm:prSet phldrT="[Text]"/>
      <dgm:spPr/>
      <dgm:t>
        <a:bodyPr/>
        <a:lstStyle/>
        <a:p>
          <a:r>
            <a:rPr lang="en-US" dirty="0"/>
            <a:t>Interest Rate</a:t>
          </a:r>
        </a:p>
      </dgm:t>
    </dgm:pt>
    <dgm:pt modelId="{6047A315-200B-EF40-80BC-CD41AA5CA6A1}" type="parTrans" cxnId="{E6EEAAC0-1F00-8B4C-8D89-F60F35F548CA}">
      <dgm:prSet/>
      <dgm:spPr/>
      <dgm:t>
        <a:bodyPr/>
        <a:lstStyle/>
        <a:p>
          <a:endParaRPr lang="en-US"/>
        </a:p>
      </dgm:t>
    </dgm:pt>
    <dgm:pt modelId="{100B57B6-7F61-CF49-9B40-9C1B7283EF88}" type="sibTrans" cxnId="{E6EEAAC0-1F00-8B4C-8D89-F60F35F548CA}">
      <dgm:prSet/>
      <dgm:spPr/>
      <dgm:t>
        <a:bodyPr/>
        <a:lstStyle/>
        <a:p>
          <a:endParaRPr lang="en-US"/>
        </a:p>
      </dgm:t>
    </dgm:pt>
    <dgm:pt modelId="{242C265D-D3D2-7A46-9DDA-FF55687D8AEB}">
      <dgm:prSet phldrT="[Text]"/>
      <dgm:spPr/>
      <dgm:t>
        <a:bodyPr/>
        <a:lstStyle/>
        <a:p>
          <a:r>
            <a:rPr lang="en-US" dirty="0"/>
            <a:t>Total Interest</a:t>
          </a:r>
        </a:p>
      </dgm:t>
    </dgm:pt>
    <dgm:pt modelId="{097BC586-842A-6840-AC9D-C65BDC2B92FF}" type="parTrans" cxnId="{53D03BE1-35E6-2C4F-A682-C24E254423A0}">
      <dgm:prSet/>
      <dgm:spPr/>
      <dgm:t>
        <a:bodyPr/>
        <a:lstStyle/>
        <a:p>
          <a:endParaRPr lang="en-US"/>
        </a:p>
      </dgm:t>
    </dgm:pt>
    <dgm:pt modelId="{F8DF7A1A-649F-2F4F-94BA-7BFF3428CF67}" type="sibTrans" cxnId="{53D03BE1-35E6-2C4F-A682-C24E254423A0}">
      <dgm:prSet/>
      <dgm:spPr/>
      <dgm:t>
        <a:bodyPr/>
        <a:lstStyle/>
        <a:p>
          <a:endParaRPr lang="en-US"/>
        </a:p>
      </dgm:t>
    </dgm:pt>
    <dgm:pt modelId="{5026C199-AD4F-FB46-9CD3-9ADFE20F7C5D}">
      <dgm:prSet phldrT="[Text]"/>
      <dgm:spPr/>
      <dgm:t>
        <a:bodyPr/>
        <a:lstStyle/>
        <a:p>
          <a:r>
            <a:rPr lang="en-US" dirty="0"/>
            <a:t>Loan Maturity</a:t>
          </a:r>
        </a:p>
      </dgm:t>
    </dgm:pt>
    <dgm:pt modelId="{B17CDEA0-DFF5-EB40-A9BB-983A47CEBEA8}" type="parTrans" cxnId="{BCFDE762-7A12-DE4C-BB30-6212CEFFD5D9}">
      <dgm:prSet/>
      <dgm:spPr/>
      <dgm:t>
        <a:bodyPr/>
        <a:lstStyle/>
        <a:p>
          <a:endParaRPr lang="en-US"/>
        </a:p>
      </dgm:t>
    </dgm:pt>
    <dgm:pt modelId="{5D6AE217-CF95-B143-AA96-FF6648D3586E}" type="sibTrans" cxnId="{BCFDE762-7A12-DE4C-BB30-6212CEFFD5D9}">
      <dgm:prSet/>
      <dgm:spPr/>
      <dgm:t>
        <a:bodyPr/>
        <a:lstStyle/>
        <a:p>
          <a:endParaRPr lang="en-US"/>
        </a:p>
      </dgm:t>
    </dgm:pt>
    <dgm:pt modelId="{5EDB68B9-6BB2-8D46-99AC-27403F874559}">
      <dgm:prSet phldrT="[Text]"/>
      <dgm:spPr/>
      <dgm:t>
        <a:bodyPr/>
        <a:lstStyle/>
        <a:p>
          <a:r>
            <a:rPr lang="en-US" dirty="0"/>
            <a:t>Or Not?</a:t>
          </a:r>
        </a:p>
      </dgm:t>
    </dgm:pt>
    <dgm:pt modelId="{71353900-C74A-ED4E-8081-BC65F56A1A6D}" type="sibTrans" cxnId="{E9EA4092-2DA2-AF41-9C3F-83A40458BF51}">
      <dgm:prSet/>
      <dgm:spPr/>
      <dgm:t>
        <a:bodyPr/>
        <a:lstStyle/>
        <a:p>
          <a:endParaRPr lang="en-US"/>
        </a:p>
      </dgm:t>
    </dgm:pt>
    <dgm:pt modelId="{988C6FCD-FF8F-7941-8501-0A8C63CB145A}" type="parTrans" cxnId="{E9EA4092-2DA2-AF41-9C3F-83A40458BF51}">
      <dgm:prSet/>
      <dgm:spPr/>
      <dgm:t>
        <a:bodyPr/>
        <a:lstStyle/>
        <a:p>
          <a:endParaRPr lang="en-US"/>
        </a:p>
      </dgm:t>
    </dgm:pt>
    <dgm:pt modelId="{A94D8CD4-4B8B-3948-AA81-C66B39441FCD}">
      <dgm:prSet phldrT="[Text]"/>
      <dgm:spPr/>
      <dgm:t>
        <a:bodyPr/>
        <a:lstStyle/>
        <a:p>
          <a:r>
            <a:rPr lang="en-US" dirty="0"/>
            <a:t>Consolidate?</a:t>
          </a:r>
        </a:p>
      </dgm:t>
    </dgm:pt>
    <dgm:pt modelId="{E964E447-E205-134D-81E4-CF23C748449B}" type="sibTrans" cxnId="{3C63BD24-2555-AB4E-9464-EF36FEC7B045}">
      <dgm:prSet/>
      <dgm:spPr/>
      <dgm:t>
        <a:bodyPr/>
        <a:lstStyle/>
        <a:p>
          <a:endParaRPr lang="en-US"/>
        </a:p>
      </dgm:t>
    </dgm:pt>
    <dgm:pt modelId="{0C03152E-F55A-DB44-9D37-00B9BAAF9708}" type="parTrans" cxnId="{3C63BD24-2555-AB4E-9464-EF36FEC7B045}">
      <dgm:prSet/>
      <dgm:spPr/>
      <dgm:t>
        <a:bodyPr/>
        <a:lstStyle/>
        <a:p>
          <a:endParaRPr lang="en-US"/>
        </a:p>
      </dgm:t>
    </dgm:pt>
    <dgm:pt modelId="{E82899D7-2CCD-0747-8CED-2FC56C41F4FC}" type="pres">
      <dgm:prSet presAssocID="{F956206D-E04D-2441-AC47-7FA6CFD82F13}" presName="outerComposite" presStyleCnt="0">
        <dgm:presLayoutVars>
          <dgm:chMax val="2"/>
          <dgm:animLvl val="lvl"/>
          <dgm:resizeHandles val="exact"/>
        </dgm:presLayoutVars>
      </dgm:prSet>
      <dgm:spPr/>
    </dgm:pt>
    <dgm:pt modelId="{5B2506D6-F17A-4542-BA9B-7BBA59B60BC0}" type="pres">
      <dgm:prSet presAssocID="{F956206D-E04D-2441-AC47-7FA6CFD82F13}" presName="dummyMaxCanvas" presStyleCnt="0"/>
      <dgm:spPr/>
    </dgm:pt>
    <dgm:pt modelId="{0A0F8423-5808-1444-95EF-A5542BACF5D2}" type="pres">
      <dgm:prSet presAssocID="{F956206D-E04D-2441-AC47-7FA6CFD82F13}" presName="parentComposite" presStyleCnt="0"/>
      <dgm:spPr/>
    </dgm:pt>
    <dgm:pt modelId="{8829DEC2-EFAA-B14B-86F5-63F99A3A9A5E}" type="pres">
      <dgm:prSet presAssocID="{F956206D-E04D-2441-AC47-7FA6CFD82F13}" presName="parent1" presStyleLbl="alignAccFollowNode1" presStyleIdx="0" presStyleCnt="4">
        <dgm:presLayoutVars>
          <dgm:chMax val="4"/>
        </dgm:presLayoutVars>
      </dgm:prSet>
      <dgm:spPr/>
    </dgm:pt>
    <dgm:pt modelId="{DF25CD69-0102-324F-8FFD-540342AF03F0}" type="pres">
      <dgm:prSet presAssocID="{F956206D-E04D-2441-AC47-7FA6CFD82F13}" presName="parent2" presStyleLbl="alignAccFollowNode1" presStyleIdx="1" presStyleCnt="4">
        <dgm:presLayoutVars>
          <dgm:chMax val="4"/>
        </dgm:presLayoutVars>
      </dgm:prSet>
      <dgm:spPr/>
    </dgm:pt>
    <dgm:pt modelId="{66561B42-D208-E547-AF43-77B2D19E5B7E}" type="pres">
      <dgm:prSet presAssocID="{F956206D-E04D-2441-AC47-7FA6CFD82F13}" presName="childrenComposite" presStyleCnt="0"/>
      <dgm:spPr/>
    </dgm:pt>
    <dgm:pt modelId="{AD5249C4-4B3D-374F-B348-E1FE323E3916}" type="pres">
      <dgm:prSet presAssocID="{F956206D-E04D-2441-AC47-7FA6CFD82F13}" presName="dummyMaxCanvas_ChildArea" presStyleCnt="0"/>
      <dgm:spPr/>
    </dgm:pt>
    <dgm:pt modelId="{ED26FBDE-5645-5148-9A9A-73B5BB9764D8}" type="pres">
      <dgm:prSet presAssocID="{F956206D-E04D-2441-AC47-7FA6CFD82F13}" presName="fulcrum" presStyleLbl="alignAccFollowNode1" presStyleIdx="2" presStyleCnt="4"/>
      <dgm:spPr/>
    </dgm:pt>
    <dgm:pt modelId="{DED618C4-4092-0142-AE9C-5A457663A122}" type="pres">
      <dgm:prSet presAssocID="{F956206D-E04D-2441-AC47-7FA6CFD82F13}" presName="balance_23" presStyleLbl="alignAccFollowNode1" presStyleIdx="3" presStyleCnt="4">
        <dgm:presLayoutVars>
          <dgm:bulletEnabled val="1"/>
        </dgm:presLayoutVars>
      </dgm:prSet>
      <dgm:spPr/>
    </dgm:pt>
    <dgm:pt modelId="{6C274DA9-83DE-854B-A8AB-EEFF9DB135F0}" type="pres">
      <dgm:prSet presAssocID="{F956206D-E04D-2441-AC47-7FA6CFD82F13}" presName="right_23_1" presStyleLbl="node1" presStyleIdx="0" presStyleCnt="5">
        <dgm:presLayoutVars>
          <dgm:bulletEnabled val="1"/>
        </dgm:presLayoutVars>
      </dgm:prSet>
      <dgm:spPr/>
    </dgm:pt>
    <dgm:pt modelId="{3E9EAA74-A95C-864F-88FB-493AF09F73B0}" type="pres">
      <dgm:prSet presAssocID="{F956206D-E04D-2441-AC47-7FA6CFD82F13}" presName="right_23_2" presStyleLbl="node1" presStyleIdx="1" presStyleCnt="5">
        <dgm:presLayoutVars>
          <dgm:bulletEnabled val="1"/>
        </dgm:presLayoutVars>
      </dgm:prSet>
      <dgm:spPr/>
    </dgm:pt>
    <dgm:pt modelId="{F6B69573-D80D-7842-A26C-08E8567C492D}" type="pres">
      <dgm:prSet presAssocID="{F956206D-E04D-2441-AC47-7FA6CFD82F13}" presName="right_23_3" presStyleLbl="node1" presStyleIdx="2" presStyleCnt="5">
        <dgm:presLayoutVars>
          <dgm:bulletEnabled val="1"/>
        </dgm:presLayoutVars>
      </dgm:prSet>
      <dgm:spPr/>
    </dgm:pt>
    <dgm:pt modelId="{D8771E42-CE6A-BA46-9F11-2D13B71D489E}" type="pres">
      <dgm:prSet presAssocID="{F956206D-E04D-2441-AC47-7FA6CFD82F13}" presName="left_23_1" presStyleLbl="node1" presStyleIdx="3" presStyleCnt="5">
        <dgm:presLayoutVars>
          <dgm:bulletEnabled val="1"/>
        </dgm:presLayoutVars>
      </dgm:prSet>
      <dgm:spPr/>
    </dgm:pt>
    <dgm:pt modelId="{91B3CF65-39B2-1F4F-9D7C-150C29F93363}" type="pres">
      <dgm:prSet presAssocID="{F956206D-E04D-2441-AC47-7FA6CFD82F13}" presName="left_23_2" presStyleLbl="node1" presStyleIdx="4" presStyleCnt="5">
        <dgm:presLayoutVars>
          <dgm:bulletEnabled val="1"/>
        </dgm:presLayoutVars>
      </dgm:prSet>
      <dgm:spPr/>
    </dgm:pt>
  </dgm:ptLst>
  <dgm:cxnLst>
    <dgm:cxn modelId="{B131B91D-757C-4941-BCBA-904ADC5C26BC}" type="presOf" srcId="{ED498C69-40F4-B540-A210-C0FF0A3FED0F}" destId="{91B3CF65-39B2-1F4F-9D7C-150C29F93363}" srcOrd="0" destOrd="0" presId="urn:microsoft.com/office/officeart/2005/8/layout/balance1"/>
    <dgm:cxn modelId="{3C63BD24-2555-AB4E-9464-EF36FEC7B045}" srcId="{F956206D-E04D-2441-AC47-7FA6CFD82F13}" destId="{A94D8CD4-4B8B-3948-AA81-C66B39441FCD}" srcOrd="0" destOrd="0" parTransId="{0C03152E-F55A-DB44-9D37-00B9BAAF9708}" sibTransId="{E964E447-E205-134D-81E4-CF23C748449B}"/>
    <dgm:cxn modelId="{BCFDE762-7A12-DE4C-BB30-6212CEFFD5D9}" srcId="{5EDB68B9-6BB2-8D46-99AC-27403F874559}" destId="{5026C199-AD4F-FB46-9CD3-9ADFE20F7C5D}" srcOrd="2" destOrd="0" parTransId="{B17CDEA0-DFF5-EB40-A9BB-983A47CEBEA8}" sibTransId="{5D6AE217-CF95-B143-AA96-FF6648D3586E}"/>
    <dgm:cxn modelId="{1541596B-2068-7A40-A748-844B16A1FF26}" type="presOf" srcId="{5EDB68B9-6BB2-8D46-99AC-27403F874559}" destId="{DF25CD69-0102-324F-8FFD-540342AF03F0}" srcOrd="0" destOrd="0" presId="urn:microsoft.com/office/officeart/2005/8/layout/balance1"/>
    <dgm:cxn modelId="{2775F65A-A1FA-7A4C-B805-D42A49B693A1}" type="presOf" srcId="{57F689FD-3710-9A41-BC66-2A64883068D9}" destId="{D8771E42-CE6A-BA46-9F11-2D13B71D489E}" srcOrd="0" destOrd="0" presId="urn:microsoft.com/office/officeart/2005/8/layout/balance1"/>
    <dgm:cxn modelId="{91D53F92-AA95-D541-9F9F-87BC6044852B}" type="presOf" srcId="{42D9B920-EA0F-524F-979F-7ED616B7095A}" destId="{6C274DA9-83DE-854B-A8AB-EEFF9DB135F0}" srcOrd="0" destOrd="0" presId="urn:microsoft.com/office/officeart/2005/8/layout/balance1"/>
    <dgm:cxn modelId="{E9EA4092-2DA2-AF41-9C3F-83A40458BF51}" srcId="{F956206D-E04D-2441-AC47-7FA6CFD82F13}" destId="{5EDB68B9-6BB2-8D46-99AC-27403F874559}" srcOrd="1" destOrd="0" parTransId="{988C6FCD-FF8F-7941-8501-0A8C63CB145A}" sibTransId="{71353900-C74A-ED4E-8081-BC65F56A1A6D}"/>
    <dgm:cxn modelId="{CD3CB09B-1DD9-104C-8185-4ADA2FD24A68}" type="presOf" srcId="{F956206D-E04D-2441-AC47-7FA6CFD82F13}" destId="{E82899D7-2CCD-0747-8CED-2FC56C41F4FC}" srcOrd="0" destOrd="0" presId="urn:microsoft.com/office/officeart/2005/8/layout/balance1"/>
    <dgm:cxn modelId="{12C9A7AD-F0FC-9B46-872C-1BA19CA7E6F9}" srcId="{A94D8CD4-4B8B-3948-AA81-C66B39441FCD}" destId="{57F689FD-3710-9A41-BC66-2A64883068D9}" srcOrd="0" destOrd="0" parTransId="{81ABC13A-FC1F-9043-B65E-7A0F2AF4E04F}" sibTransId="{79FFF527-6C7D-B442-BC62-5958AB64F41A}"/>
    <dgm:cxn modelId="{5ACDD2BE-1E6A-B743-889C-F87764849170}" type="presOf" srcId="{242C265D-D3D2-7A46-9DDA-FF55687D8AEB}" destId="{3E9EAA74-A95C-864F-88FB-493AF09F73B0}" srcOrd="0" destOrd="0" presId="urn:microsoft.com/office/officeart/2005/8/layout/balance1"/>
    <dgm:cxn modelId="{E6EEAAC0-1F00-8B4C-8D89-F60F35F548CA}" srcId="{5EDB68B9-6BB2-8D46-99AC-27403F874559}" destId="{42D9B920-EA0F-524F-979F-7ED616B7095A}" srcOrd="0" destOrd="0" parTransId="{6047A315-200B-EF40-80BC-CD41AA5CA6A1}" sibTransId="{100B57B6-7F61-CF49-9B40-9C1B7283EF88}"/>
    <dgm:cxn modelId="{53D03BE1-35E6-2C4F-A682-C24E254423A0}" srcId="{5EDB68B9-6BB2-8D46-99AC-27403F874559}" destId="{242C265D-D3D2-7A46-9DDA-FF55687D8AEB}" srcOrd="1" destOrd="0" parTransId="{097BC586-842A-6840-AC9D-C65BDC2B92FF}" sibTransId="{F8DF7A1A-649F-2F4F-94BA-7BFF3428CF67}"/>
    <dgm:cxn modelId="{7527CAE2-9B21-FC4C-BC32-714460A8860E}" srcId="{A94D8CD4-4B8B-3948-AA81-C66B39441FCD}" destId="{ED498C69-40F4-B540-A210-C0FF0A3FED0F}" srcOrd="1" destOrd="0" parTransId="{EF135702-8A7A-5144-988A-615A6CD502D7}" sibTransId="{54673680-9B01-1240-98F7-F152893BC87A}"/>
    <dgm:cxn modelId="{652BE8FD-4312-224C-87E9-AD5C0FC51C2E}" type="presOf" srcId="{A94D8CD4-4B8B-3948-AA81-C66B39441FCD}" destId="{8829DEC2-EFAA-B14B-86F5-63F99A3A9A5E}" srcOrd="0" destOrd="0" presId="urn:microsoft.com/office/officeart/2005/8/layout/balance1"/>
    <dgm:cxn modelId="{A8D14AFE-8988-FE45-A6B9-56331DF00FA2}" type="presOf" srcId="{5026C199-AD4F-FB46-9CD3-9ADFE20F7C5D}" destId="{F6B69573-D80D-7842-A26C-08E8567C492D}" srcOrd="0" destOrd="0" presId="urn:microsoft.com/office/officeart/2005/8/layout/balance1"/>
    <dgm:cxn modelId="{873D6E50-51B7-644F-BAE0-7EFF0C874E89}" type="presParOf" srcId="{E82899D7-2CCD-0747-8CED-2FC56C41F4FC}" destId="{5B2506D6-F17A-4542-BA9B-7BBA59B60BC0}" srcOrd="0" destOrd="0" presId="urn:microsoft.com/office/officeart/2005/8/layout/balance1"/>
    <dgm:cxn modelId="{1BFA0E1C-5DBA-2B4F-8FAB-EA2B8B175B0F}" type="presParOf" srcId="{E82899D7-2CCD-0747-8CED-2FC56C41F4FC}" destId="{0A0F8423-5808-1444-95EF-A5542BACF5D2}" srcOrd="1" destOrd="0" presId="urn:microsoft.com/office/officeart/2005/8/layout/balance1"/>
    <dgm:cxn modelId="{3201F1A7-711B-7A43-AC33-F1791F41913F}" type="presParOf" srcId="{0A0F8423-5808-1444-95EF-A5542BACF5D2}" destId="{8829DEC2-EFAA-B14B-86F5-63F99A3A9A5E}" srcOrd="0" destOrd="0" presId="urn:microsoft.com/office/officeart/2005/8/layout/balance1"/>
    <dgm:cxn modelId="{933E093B-284D-884A-BA1A-8ECB3B6E4433}" type="presParOf" srcId="{0A0F8423-5808-1444-95EF-A5542BACF5D2}" destId="{DF25CD69-0102-324F-8FFD-540342AF03F0}" srcOrd="1" destOrd="0" presId="urn:microsoft.com/office/officeart/2005/8/layout/balance1"/>
    <dgm:cxn modelId="{67E6A9FE-EB28-4D4D-8156-E1F0E3B66316}" type="presParOf" srcId="{E82899D7-2CCD-0747-8CED-2FC56C41F4FC}" destId="{66561B42-D208-E547-AF43-77B2D19E5B7E}" srcOrd="2" destOrd="0" presId="urn:microsoft.com/office/officeart/2005/8/layout/balance1"/>
    <dgm:cxn modelId="{0366C120-05C2-3D4B-ADB6-ED92723437D5}" type="presParOf" srcId="{66561B42-D208-E547-AF43-77B2D19E5B7E}" destId="{AD5249C4-4B3D-374F-B348-E1FE323E3916}" srcOrd="0" destOrd="0" presId="urn:microsoft.com/office/officeart/2005/8/layout/balance1"/>
    <dgm:cxn modelId="{FDDF809E-4F20-C448-A8D2-35638187A314}" type="presParOf" srcId="{66561B42-D208-E547-AF43-77B2D19E5B7E}" destId="{ED26FBDE-5645-5148-9A9A-73B5BB9764D8}" srcOrd="1" destOrd="0" presId="urn:microsoft.com/office/officeart/2005/8/layout/balance1"/>
    <dgm:cxn modelId="{E6C66D00-A925-8742-8D51-95FFD316E3D8}" type="presParOf" srcId="{66561B42-D208-E547-AF43-77B2D19E5B7E}" destId="{DED618C4-4092-0142-AE9C-5A457663A122}" srcOrd="2" destOrd="0" presId="urn:microsoft.com/office/officeart/2005/8/layout/balance1"/>
    <dgm:cxn modelId="{8B4F4B34-C630-E542-A9F2-0C50B96C8682}" type="presParOf" srcId="{66561B42-D208-E547-AF43-77B2D19E5B7E}" destId="{6C274DA9-83DE-854B-A8AB-EEFF9DB135F0}" srcOrd="3" destOrd="0" presId="urn:microsoft.com/office/officeart/2005/8/layout/balance1"/>
    <dgm:cxn modelId="{35F0AE40-691F-7644-AE06-672A842FFF4E}" type="presParOf" srcId="{66561B42-D208-E547-AF43-77B2D19E5B7E}" destId="{3E9EAA74-A95C-864F-88FB-493AF09F73B0}" srcOrd="4" destOrd="0" presId="urn:microsoft.com/office/officeart/2005/8/layout/balance1"/>
    <dgm:cxn modelId="{C3C78D1E-4EE0-6643-BAE6-000F6DBF88AC}" type="presParOf" srcId="{66561B42-D208-E547-AF43-77B2D19E5B7E}" destId="{F6B69573-D80D-7842-A26C-08E8567C492D}" srcOrd="5" destOrd="0" presId="urn:microsoft.com/office/officeart/2005/8/layout/balance1"/>
    <dgm:cxn modelId="{C124724C-42D9-3444-9C1A-2C369601BF8D}" type="presParOf" srcId="{66561B42-D208-E547-AF43-77B2D19E5B7E}" destId="{D8771E42-CE6A-BA46-9F11-2D13B71D489E}" srcOrd="6" destOrd="0" presId="urn:microsoft.com/office/officeart/2005/8/layout/balance1"/>
    <dgm:cxn modelId="{A49D3CD3-EA14-2340-8398-9F4ABC4F0984}" type="presParOf" srcId="{66561B42-D208-E547-AF43-77B2D19E5B7E}" destId="{91B3CF65-39B2-1F4F-9D7C-150C29F93363}"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6AF537-D7D2-2345-903C-3D7C7C8DE843}" type="doc">
      <dgm:prSet loTypeId="urn:microsoft.com/office/officeart/2005/8/layout/cycle1" loCatId="" qsTypeId="urn:microsoft.com/office/officeart/2005/8/quickstyle/3D2" qsCatId="3D" csTypeId="urn:microsoft.com/office/officeart/2005/8/colors/accent1_2" csCatId="accent1" phldr="1"/>
      <dgm:spPr/>
      <dgm:t>
        <a:bodyPr/>
        <a:lstStyle/>
        <a:p>
          <a:endParaRPr lang="en-US"/>
        </a:p>
      </dgm:t>
    </dgm:pt>
    <dgm:pt modelId="{C2B96B65-6052-9E4C-A5A5-21C17D78012C}">
      <dgm:prSet phldrT="[Text]"/>
      <dgm:spPr/>
      <dgm:t>
        <a:bodyPr/>
        <a:lstStyle/>
        <a:p>
          <a:r>
            <a:rPr lang="en-US" dirty="0"/>
            <a:t>Set Financial Goals</a:t>
          </a:r>
        </a:p>
      </dgm:t>
    </dgm:pt>
    <dgm:pt modelId="{06F928E6-BDF4-A64E-BD1F-290BC36C57D3}" type="parTrans" cxnId="{002BF674-EDE4-374A-A908-8A3E4111DD79}">
      <dgm:prSet/>
      <dgm:spPr/>
      <dgm:t>
        <a:bodyPr/>
        <a:lstStyle/>
        <a:p>
          <a:endParaRPr lang="en-US"/>
        </a:p>
      </dgm:t>
    </dgm:pt>
    <dgm:pt modelId="{E0AE59BE-CFFC-A748-9090-CA1C9EF611B2}" type="sibTrans" cxnId="{002BF674-EDE4-374A-A908-8A3E4111DD79}">
      <dgm:prSet/>
      <dgm:spPr/>
      <dgm:t>
        <a:bodyPr/>
        <a:lstStyle/>
        <a:p>
          <a:endParaRPr lang="en-US"/>
        </a:p>
      </dgm:t>
    </dgm:pt>
    <dgm:pt modelId="{4CD11F02-91E7-904E-AD64-A42A54319170}">
      <dgm:prSet phldrT="[Text]"/>
      <dgm:spPr/>
      <dgm:t>
        <a:bodyPr/>
        <a:lstStyle/>
        <a:p>
          <a:r>
            <a:rPr lang="en-US" dirty="0"/>
            <a:t>Minimize Debt Accumulation</a:t>
          </a:r>
        </a:p>
      </dgm:t>
    </dgm:pt>
    <dgm:pt modelId="{CEC13292-BB97-3646-9932-9E2196C0CB34}" type="parTrans" cxnId="{2255908A-ECF2-6644-B81D-471911B08A1D}">
      <dgm:prSet/>
      <dgm:spPr/>
      <dgm:t>
        <a:bodyPr/>
        <a:lstStyle/>
        <a:p>
          <a:endParaRPr lang="en-US"/>
        </a:p>
      </dgm:t>
    </dgm:pt>
    <dgm:pt modelId="{24FC2EAE-00EB-C34F-AA50-89C15D018EF3}" type="sibTrans" cxnId="{2255908A-ECF2-6644-B81D-471911B08A1D}">
      <dgm:prSet/>
      <dgm:spPr/>
      <dgm:t>
        <a:bodyPr/>
        <a:lstStyle/>
        <a:p>
          <a:endParaRPr lang="en-US"/>
        </a:p>
      </dgm:t>
    </dgm:pt>
    <dgm:pt modelId="{441FCC82-0C80-3746-B6BD-95567355135F}">
      <dgm:prSet phldrT="[Text]"/>
      <dgm:spPr/>
      <dgm:t>
        <a:bodyPr/>
        <a:lstStyle/>
        <a:p>
          <a:r>
            <a:rPr lang="en-US" dirty="0"/>
            <a:t>Start Saving Early</a:t>
          </a:r>
        </a:p>
      </dgm:t>
    </dgm:pt>
    <dgm:pt modelId="{4DB0C27F-9AE0-9B46-864A-DF203D1202FD}" type="parTrans" cxnId="{83A3BA5B-47A8-1A4E-BFC6-2DB28B658FE6}">
      <dgm:prSet/>
      <dgm:spPr/>
      <dgm:t>
        <a:bodyPr/>
        <a:lstStyle/>
        <a:p>
          <a:endParaRPr lang="en-US"/>
        </a:p>
      </dgm:t>
    </dgm:pt>
    <dgm:pt modelId="{C4C7E733-ACDA-4E40-B942-41804B49E13F}" type="sibTrans" cxnId="{83A3BA5B-47A8-1A4E-BFC6-2DB28B658FE6}">
      <dgm:prSet/>
      <dgm:spPr/>
      <dgm:t>
        <a:bodyPr/>
        <a:lstStyle/>
        <a:p>
          <a:endParaRPr lang="en-US"/>
        </a:p>
      </dgm:t>
    </dgm:pt>
    <dgm:pt modelId="{11E791B7-8C66-3F4C-B708-640DADE60BB5}">
      <dgm:prSet phldrT="[Text]"/>
      <dgm:spPr/>
      <dgm:t>
        <a:bodyPr/>
        <a:lstStyle/>
        <a:p>
          <a:r>
            <a:rPr lang="en-US" dirty="0"/>
            <a:t>Rinse and Repeat</a:t>
          </a:r>
        </a:p>
      </dgm:t>
    </dgm:pt>
    <dgm:pt modelId="{79FAEEBE-5D91-694A-9446-C51E6BB45F5F}" type="parTrans" cxnId="{EA78154F-6F9F-CB43-B56F-BF768DB7E4A2}">
      <dgm:prSet/>
      <dgm:spPr/>
      <dgm:t>
        <a:bodyPr/>
        <a:lstStyle/>
        <a:p>
          <a:endParaRPr lang="en-US"/>
        </a:p>
      </dgm:t>
    </dgm:pt>
    <dgm:pt modelId="{4C58249D-FC83-104A-99CC-F88E813A8565}" type="sibTrans" cxnId="{EA78154F-6F9F-CB43-B56F-BF768DB7E4A2}">
      <dgm:prSet/>
      <dgm:spPr/>
      <dgm:t>
        <a:bodyPr/>
        <a:lstStyle/>
        <a:p>
          <a:endParaRPr lang="en-US"/>
        </a:p>
      </dgm:t>
    </dgm:pt>
    <dgm:pt modelId="{9490B86F-1517-2C43-B3BA-4F5045F25E4A}">
      <dgm:prSet phldrT="[Text]"/>
      <dgm:spPr/>
      <dgm:t>
        <a:bodyPr/>
        <a:lstStyle/>
        <a:p>
          <a:r>
            <a:rPr lang="en-US" dirty="0"/>
            <a:t>Be a Lifelong Learner</a:t>
          </a:r>
        </a:p>
      </dgm:t>
    </dgm:pt>
    <dgm:pt modelId="{6D0F8BD8-B8D5-774A-AD55-EE70FA53201A}" type="parTrans" cxnId="{34269999-B7BA-3044-8FDD-E807665EF4F1}">
      <dgm:prSet/>
      <dgm:spPr/>
      <dgm:t>
        <a:bodyPr/>
        <a:lstStyle/>
        <a:p>
          <a:endParaRPr lang="en-US"/>
        </a:p>
      </dgm:t>
    </dgm:pt>
    <dgm:pt modelId="{D9762D26-BBD0-7B4D-9DD5-005AADCA360D}" type="sibTrans" cxnId="{34269999-B7BA-3044-8FDD-E807665EF4F1}">
      <dgm:prSet/>
      <dgm:spPr/>
      <dgm:t>
        <a:bodyPr/>
        <a:lstStyle/>
        <a:p>
          <a:endParaRPr lang="en-US"/>
        </a:p>
      </dgm:t>
    </dgm:pt>
    <dgm:pt modelId="{A73113B4-775E-2641-9500-B3BAA688A3D4}" type="pres">
      <dgm:prSet presAssocID="{026AF537-D7D2-2345-903C-3D7C7C8DE843}" presName="cycle" presStyleCnt="0">
        <dgm:presLayoutVars>
          <dgm:dir/>
          <dgm:resizeHandles val="exact"/>
        </dgm:presLayoutVars>
      </dgm:prSet>
      <dgm:spPr/>
    </dgm:pt>
    <dgm:pt modelId="{7E2B64ED-8740-404A-9D21-A88F59D12DB3}" type="pres">
      <dgm:prSet presAssocID="{C2B96B65-6052-9E4C-A5A5-21C17D78012C}" presName="dummy" presStyleCnt="0"/>
      <dgm:spPr/>
    </dgm:pt>
    <dgm:pt modelId="{20D1B31F-B78F-894A-A753-20343141BCE6}" type="pres">
      <dgm:prSet presAssocID="{C2B96B65-6052-9E4C-A5A5-21C17D78012C}" presName="node" presStyleLbl="revTx" presStyleIdx="0" presStyleCnt="5">
        <dgm:presLayoutVars>
          <dgm:bulletEnabled val="1"/>
        </dgm:presLayoutVars>
      </dgm:prSet>
      <dgm:spPr/>
    </dgm:pt>
    <dgm:pt modelId="{A12F07AA-AB57-A242-BB6F-35CBA177CFE5}" type="pres">
      <dgm:prSet presAssocID="{E0AE59BE-CFFC-A748-9090-CA1C9EF611B2}" presName="sibTrans" presStyleLbl="node1" presStyleIdx="0" presStyleCnt="5"/>
      <dgm:spPr/>
    </dgm:pt>
    <dgm:pt modelId="{E3E096F1-EA51-0645-A338-05B7767F6EEF}" type="pres">
      <dgm:prSet presAssocID="{4CD11F02-91E7-904E-AD64-A42A54319170}" presName="dummy" presStyleCnt="0"/>
      <dgm:spPr/>
    </dgm:pt>
    <dgm:pt modelId="{1FF02B63-335E-2A4C-BE5C-21650B1EBBB6}" type="pres">
      <dgm:prSet presAssocID="{4CD11F02-91E7-904E-AD64-A42A54319170}" presName="node" presStyleLbl="revTx" presStyleIdx="1" presStyleCnt="5">
        <dgm:presLayoutVars>
          <dgm:bulletEnabled val="1"/>
        </dgm:presLayoutVars>
      </dgm:prSet>
      <dgm:spPr/>
    </dgm:pt>
    <dgm:pt modelId="{01E639BD-E395-B74A-80DB-1FF6204C9F4D}" type="pres">
      <dgm:prSet presAssocID="{24FC2EAE-00EB-C34F-AA50-89C15D018EF3}" presName="sibTrans" presStyleLbl="node1" presStyleIdx="1" presStyleCnt="5"/>
      <dgm:spPr/>
    </dgm:pt>
    <dgm:pt modelId="{5804E78C-CBF9-CF46-8F7B-4272EC61DBAF}" type="pres">
      <dgm:prSet presAssocID="{441FCC82-0C80-3746-B6BD-95567355135F}" presName="dummy" presStyleCnt="0"/>
      <dgm:spPr/>
    </dgm:pt>
    <dgm:pt modelId="{668D7C8A-C672-2A48-820E-6985DB349D94}" type="pres">
      <dgm:prSet presAssocID="{441FCC82-0C80-3746-B6BD-95567355135F}" presName="node" presStyleLbl="revTx" presStyleIdx="2" presStyleCnt="5">
        <dgm:presLayoutVars>
          <dgm:bulletEnabled val="1"/>
        </dgm:presLayoutVars>
      </dgm:prSet>
      <dgm:spPr/>
    </dgm:pt>
    <dgm:pt modelId="{C609E336-E4DD-7244-8580-9B085394F49C}" type="pres">
      <dgm:prSet presAssocID="{C4C7E733-ACDA-4E40-B942-41804B49E13F}" presName="sibTrans" presStyleLbl="node1" presStyleIdx="2" presStyleCnt="5"/>
      <dgm:spPr/>
    </dgm:pt>
    <dgm:pt modelId="{4512A623-89CB-DD4B-962F-5AAE6D291066}" type="pres">
      <dgm:prSet presAssocID="{9490B86F-1517-2C43-B3BA-4F5045F25E4A}" presName="dummy" presStyleCnt="0"/>
      <dgm:spPr/>
    </dgm:pt>
    <dgm:pt modelId="{6C9F1E89-61EA-B64E-B285-395097B700F0}" type="pres">
      <dgm:prSet presAssocID="{9490B86F-1517-2C43-B3BA-4F5045F25E4A}" presName="node" presStyleLbl="revTx" presStyleIdx="3" presStyleCnt="5">
        <dgm:presLayoutVars>
          <dgm:bulletEnabled val="1"/>
        </dgm:presLayoutVars>
      </dgm:prSet>
      <dgm:spPr/>
    </dgm:pt>
    <dgm:pt modelId="{B96B476E-65D0-B348-858F-0071198D585E}" type="pres">
      <dgm:prSet presAssocID="{D9762D26-BBD0-7B4D-9DD5-005AADCA360D}" presName="sibTrans" presStyleLbl="node1" presStyleIdx="3" presStyleCnt="5"/>
      <dgm:spPr/>
    </dgm:pt>
    <dgm:pt modelId="{1AFDC3E5-70FA-554A-8263-74853870742A}" type="pres">
      <dgm:prSet presAssocID="{11E791B7-8C66-3F4C-B708-640DADE60BB5}" presName="dummy" presStyleCnt="0"/>
      <dgm:spPr/>
    </dgm:pt>
    <dgm:pt modelId="{E4BAB3ED-0830-7347-A5FB-04D8B1C0F5B6}" type="pres">
      <dgm:prSet presAssocID="{11E791B7-8C66-3F4C-B708-640DADE60BB5}" presName="node" presStyleLbl="revTx" presStyleIdx="4" presStyleCnt="5">
        <dgm:presLayoutVars>
          <dgm:bulletEnabled val="1"/>
        </dgm:presLayoutVars>
      </dgm:prSet>
      <dgm:spPr/>
    </dgm:pt>
    <dgm:pt modelId="{73765C44-F7A4-B548-8278-A74574834982}" type="pres">
      <dgm:prSet presAssocID="{4C58249D-FC83-104A-99CC-F88E813A8565}" presName="sibTrans" presStyleLbl="node1" presStyleIdx="4" presStyleCnt="5"/>
      <dgm:spPr/>
    </dgm:pt>
  </dgm:ptLst>
  <dgm:cxnLst>
    <dgm:cxn modelId="{8F277005-2B75-E049-9682-1048EE6F07D6}" type="presOf" srcId="{026AF537-D7D2-2345-903C-3D7C7C8DE843}" destId="{A73113B4-775E-2641-9500-B3BAA688A3D4}" srcOrd="0" destOrd="0" presId="urn:microsoft.com/office/officeart/2005/8/layout/cycle1"/>
    <dgm:cxn modelId="{F09F840D-EFFA-FC40-91C1-B122445DC71D}" type="presOf" srcId="{441FCC82-0C80-3746-B6BD-95567355135F}" destId="{668D7C8A-C672-2A48-820E-6985DB349D94}" srcOrd="0" destOrd="0" presId="urn:microsoft.com/office/officeart/2005/8/layout/cycle1"/>
    <dgm:cxn modelId="{83A3BA5B-47A8-1A4E-BFC6-2DB28B658FE6}" srcId="{026AF537-D7D2-2345-903C-3D7C7C8DE843}" destId="{441FCC82-0C80-3746-B6BD-95567355135F}" srcOrd="2" destOrd="0" parTransId="{4DB0C27F-9AE0-9B46-864A-DF203D1202FD}" sibTransId="{C4C7E733-ACDA-4E40-B942-41804B49E13F}"/>
    <dgm:cxn modelId="{9DF9D84B-1BD7-6840-91F3-F4CDA742C609}" type="presOf" srcId="{11E791B7-8C66-3F4C-B708-640DADE60BB5}" destId="{E4BAB3ED-0830-7347-A5FB-04D8B1C0F5B6}" srcOrd="0" destOrd="0" presId="urn:microsoft.com/office/officeart/2005/8/layout/cycle1"/>
    <dgm:cxn modelId="{EA78154F-6F9F-CB43-B56F-BF768DB7E4A2}" srcId="{026AF537-D7D2-2345-903C-3D7C7C8DE843}" destId="{11E791B7-8C66-3F4C-B708-640DADE60BB5}" srcOrd="4" destOrd="0" parTransId="{79FAEEBE-5D91-694A-9446-C51E6BB45F5F}" sibTransId="{4C58249D-FC83-104A-99CC-F88E813A8565}"/>
    <dgm:cxn modelId="{002BF674-EDE4-374A-A908-8A3E4111DD79}" srcId="{026AF537-D7D2-2345-903C-3D7C7C8DE843}" destId="{C2B96B65-6052-9E4C-A5A5-21C17D78012C}" srcOrd="0" destOrd="0" parTransId="{06F928E6-BDF4-A64E-BD1F-290BC36C57D3}" sibTransId="{E0AE59BE-CFFC-A748-9090-CA1C9EF611B2}"/>
    <dgm:cxn modelId="{2255908A-ECF2-6644-B81D-471911B08A1D}" srcId="{026AF537-D7D2-2345-903C-3D7C7C8DE843}" destId="{4CD11F02-91E7-904E-AD64-A42A54319170}" srcOrd="1" destOrd="0" parTransId="{CEC13292-BB97-3646-9932-9E2196C0CB34}" sibTransId="{24FC2EAE-00EB-C34F-AA50-89C15D018EF3}"/>
    <dgm:cxn modelId="{34269999-B7BA-3044-8FDD-E807665EF4F1}" srcId="{026AF537-D7D2-2345-903C-3D7C7C8DE843}" destId="{9490B86F-1517-2C43-B3BA-4F5045F25E4A}" srcOrd="3" destOrd="0" parTransId="{6D0F8BD8-B8D5-774A-AD55-EE70FA53201A}" sibTransId="{D9762D26-BBD0-7B4D-9DD5-005AADCA360D}"/>
    <dgm:cxn modelId="{32C1F5A2-8C82-8041-8004-6F21E2F094C0}" type="presOf" srcId="{C4C7E733-ACDA-4E40-B942-41804B49E13F}" destId="{C609E336-E4DD-7244-8580-9B085394F49C}" srcOrd="0" destOrd="0" presId="urn:microsoft.com/office/officeart/2005/8/layout/cycle1"/>
    <dgm:cxn modelId="{14EA83AF-1D83-5D4E-B8BF-87A23BE0984F}" type="presOf" srcId="{D9762D26-BBD0-7B4D-9DD5-005AADCA360D}" destId="{B96B476E-65D0-B348-858F-0071198D585E}" srcOrd="0" destOrd="0" presId="urn:microsoft.com/office/officeart/2005/8/layout/cycle1"/>
    <dgm:cxn modelId="{F42008CB-33C5-9249-8AD4-65633F45C00B}" type="presOf" srcId="{9490B86F-1517-2C43-B3BA-4F5045F25E4A}" destId="{6C9F1E89-61EA-B64E-B285-395097B700F0}" srcOrd="0" destOrd="0" presId="urn:microsoft.com/office/officeart/2005/8/layout/cycle1"/>
    <dgm:cxn modelId="{4639ECCD-9833-E94A-8E9C-355ADB2CAD98}" type="presOf" srcId="{C2B96B65-6052-9E4C-A5A5-21C17D78012C}" destId="{20D1B31F-B78F-894A-A753-20343141BCE6}" srcOrd="0" destOrd="0" presId="urn:microsoft.com/office/officeart/2005/8/layout/cycle1"/>
    <dgm:cxn modelId="{06FD87CE-8892-D247-A83A-ABB5F5CCF854}" type="presOf" srcId="{4C58249D-FC83-104A-99CC-F88E813A8565}" destId="{73765C44-F7A4-B548-8278-A74574834982}" srcOrd="0" destOrd="0" presId="urn:microsoft.com/office/officeart/2005/8/layout/cycle1"/>
    <dgm:cxn modelId="{31161EF2-BE2A-ED41-B2B9-2FB6E4B0D129}" type="presOf" srcId="{24FC2EAE-00EB-C34F-AA50-89C15D018EF3}" destId="{01E639BD-E395-B74A-80DB-1FF6204C9F4D}" srcOrd="0" destOrd="0" presId="urn:microsoft.com/office/officeart/2005/8/layout/cycle1"/>
    <dgm:cxn modelId="{E69FAAF3-D666-1F40-9B56-30214331ABF4}" type="presOf" srcId="{4CD11F02-91E7-904E-AD64-A42A54319170}" destId="{1FF02B63-335E-2A4C-BE5C-21650B1EBBB6}" srcOrd="0" destOrd="0" presId="urn:microsoft.com/office/officeart/2005/8/layout/cycle1"/>
    <dgm:cxn modelId="{374847FB-651A-E749-9C2F-645F3784C09A}" type="presOf" srcId="{E0AE59BE-CFFC-A748-9090-CA1C9EF611B2}" destId="{A12F07AA-AB57-A242-BB6F-35CBA177CFE5}" srcOrd="0" destOrd="0" presId="urn:microsoft.com/office/officeart/2005/8/layout/cycle1"/>
    <dgm:cxn modelId="{60680C17-B4C9-8247-82D2-BAB2F962760B}" type="presParOf" srcId="{A73113B4-775E-2641-9500-B3BAA688A3D4}" destId="{7E2B64ED-8740-404A-9D21-A88F59D12DB3}" srcOrd="0" destOrd="0" presId="urn:microsoft.com/office/officeart/2005/8/layout/cycle1"/>
    <dgm:cxn modelId="{F091B299-9787-F04E-B485-65FBC2D22C9A}" type="presParOf" srcId="{A73113B4-775E-2641-9500-B3BAA688A3D4}" destId="{20D1B31F-B78F-894A-A753-20343141BCE6}" srcOrd="1" destOrd="0" presId="urn:microsoft.com/office/officeart/2005/8/layout/cycle1"/>
    <dgm:cxn modelId="{5CC5BD8B-803C-6A48-BA26-98A9489D2191}" type="presParOf" srcId="{A73113B4-775E-2641-9500-B3BAA688A3D4}" destId="{A12F07AA-AB57-A242-BB6F-35CBA177CFE5}" srcOrd="2" destOrd="0" presId="urn:microsoft.com/office/officeart/2005/8/layout/cycle1"/>
    <dgm:cxn modelId="{1EA37595-3464-9C4D-AB19-3D02B96FCF7C}" type="presParOf" srcId="{A73113B4-775E-2641-9500-B3BAA688A3D4}" destId="{E3E096F1-EA51-0645-A338-05B7767F6EEF}" srcOrd="3" destOrd="0" presId="urn:microsoft.com/office/officeart/2005/8/layout/cycle1"/>
    <dgm:cxn modelId="{96ED261F-D21A-3A47-A179-6797CBD6F1A1}" type="presParOf" srcId="{A73113B4-775E-2641-9500-B3BAA688A3D4}" destId="{1FF02B63-335E-2A4C-BE5C-21650B1EBBB6}" srcOrd="4" destOrd="0" presId="urn:microsoft.com/office/officeart/2005/8/layout/cycle1"/>
    <dgm:cxn modelId="{F1A0E9D4-B43F-F94D-9325-CE6456490034}" type="presParOf" srcId="{A73113B4-775E-2641-9500-B3BAA688A3D4}" destId="{01E639BD-E395-B74A-80DB-1FF6204C9F4D}" srcOrd="5" destOrd="0" presId="urn:microsoft.com/office/officeart/2005/8/layout/cycle1"/>
    <dgm:cxn modelId="{31D23EB3-3F65-A841-AA84-912C2D94F441}" type="presParOf" srcId="{A73113B4-775E-2641-9500-B3BAA688A3D4}" destId="{5804E78C-CBF9-CF46-8F7B-4272EC61DBAF}" srcOrd="6" destOrd="0" presId="urn:microsoft.com/office/officeart/2005/8/layout/cycle1"/>
    <dgm:cxn modelId="{1CF3F483-4505-F646-A8CC-9414D9EBC2FB}" type="presParOf" srcId="{A73113B4-775E-2641-9500-B3BAA688A3D4}" destId="{668D7C8A-C672-2A48-820E-6985DB349D94}" srcOrd="7" destOrd="0" presId="urn:microsoft.com/office/officeart/2005/8/layout/cycle1"/>
    <dgm:cxn modelId="{6303F143-AC7D-9A4E-9FFC-A3C8496E9797}" type="presParOf" srcId="{A73113B4-775E-2641-9500-B3BAA688A3D4}" destId="{C609E336-E4DD-7244-8580-9B085394F49C}" srcOrd="8" destOrd="0" presId="urn:microsoft.com/office/officeart/2005/8/layout/cycle1"/>
    <dgm:cxn modelId="{33F52F9D-F646-684B-861D-60A7ABB31937}" type="presParOf" srcId="{A73113B4-775E-2641-9500-B3BAA688A3D4}" destId="{4512A623-89CB-DD4B-962F-5AAE6D291066}" srcOrd="9" destOrd="0" presId="urn:microsoft.com/office/officeart/2005/8/layout/cycle1"/>
    <dgm:cxn modelId="{4D3DE3EC-BAF9-4E4F-892B-A4CDFE825DF3}" type="presParOf" srcId="{A73113B4-775E-2641-9500-B3BAA688A3D4}" destId="{6C9F1E89-61EA-B64E-B285-395097B700F0}" srcOrd="10" destOrd="0" presId="urn:microsoft.com/office/officeart/2005/8/layout/cycle1"/>
    <dgm:cxn modelId="{C829F257-CC6A-7E40-A3C0-46E2DD71205D}" type="presParOf" srcId="{A73113B4-775E-2641-9500-B3BAA688A3D4}" destId="{B96B476E-65D0-B348-858F-0071198D585E}" srcOrd="11" destOrd="0" presId="urn:microsoft.com/office/officeart/2005/8/layout/cycle1"/>
    <dgm:cxn modelId="{C0216FD7-789D-034D-80BA-CFE57DDB33DF}" type="presParOf" srcId="{A73113B4-775E-2641-9500-B3BAA688A3D4}" destId="{1AFDC3E5-70FA-554A-8263-74853870742A}" srcOrd="12" destOrd="0" presId="urn:microsoft.com/office/officeart/2005/8/layout/cycle1"/>
    <dgm:cxn modelId="{95C945DC-8CED-F140-B986-DFC9840F90BA}" type="presParOf" srcId="{A73113B4-775E-2641-9500-B3BAA688A3D4}" destId="{E4BAB3ED-0830-7347-A5FB-04D8B1C0F5B6}" srcOrd="13" destOrd="0" presId="urn:microsoft.com/office/officeart/2005/8/layout/cycle1"/>
    <dgm:cxn modelId="{F2D2BAAC-08E4-3E4C-BDD7-EDF3284298E8}" type="presParOf" srcId="{A73113B4-775E-2641-9500-B3BAA688A3D4}" destId="{73765C44-F7A4-B548-8278-A7457483498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42D6D-8EA7-804D-A61A-2218C52A9BCC}" type="doc">
      <dgm:prSet loTypeId="urn:microsoft.com/office/officeart/2005/8/layout/radial3" loCatId="" qsTypeId="urn:microsoft.com/office/officeart/2005/8/quickstyle/simple2" qsCatId="simple" csTypeId="urn:microsoft.com/office/officeart/2005/8/colors/accent6_3" csCatId="accent6" phldr="1"/>
      <dgm:spPr/>
      <dgm:t>
        <a:bodyPr/>
        <a:lstStyle/>
        <a:p>
          <a:endParaRPr lang="en-US"/>
        </a:p>
      </dgm:t>
    </dgm:pt>
    <dgm:pt modelId="{0EF02923-8563-9E4F-980A-B6A48F193124}">
      <dgm:prSet/>
      <dgm:spPr/>
      <dgm:t>
        <a:bodyPr/>
        <a:lstStyle/>
        <a:p>
          <a:pPr rtl="0"/>
          <a:r>
            <a:rPr lang="en-US" dirty="0"/>
            <a:t>Options:</a:t>
          </a:r>
        </a:p>
      </dgm:t>
    </dgm:pt>
    <dgm:pt modelId="{2D513A0E-694B-0543-AAA0-B0C020C99B7E}" type="parTrans" cxnId="{1FDDD13E-ABE3-E040-B6D5-755A4A43F7D6}">
      <dgm:prSet/>
      <dgm:spPr/>
      <dgm:t>
        <a:bodyPr/>
        <a:lstStyle/>
        <a:p>
          <a:endParaRPr lang="en-US"/>
        </a:p>
      </dgm:t>
    </dgm:pt>
    <dgm:pt modelId="{FC171706-6A8D-1F48-805E-5F2E57F74015}" type="sibTrans" cxnId="{1FDDD13E-ABE3-E040-B6D5-755A4A43F7D6}">
      <dgm:prSet/>
      <dgm:spPr/>
      <dgm:t>
        <a:bodyPr/>
        <a:lstStyle/>
        <a:p>
          <a:endParaRPr lang="en-US"/>
        </a:p>
      </dgm:t>
    </dgm:pt>
    <dgm:pt modelId="{EE06DB88-6885-9F45-A01C-2063281C622C}">
      <dgm:prSet/>
      <dgm:spPr/>
      <dgm:t>
        <a:bodyPr/>
        <a:lstStyle/>
        <a:p>
          <a:pPr rtl="0"/>
          <a:r>
            <a:rPr lang="en-US"/>
            <a:t>Change repayment plans</a:t>
          </a:r>
        </a:p>
      </dgm:t>
    </dgm:pt>
    <dgm:pt modelId="{E9D7CDFD-1B9B-3D4B-91A5-F5E15B9FE77F}" type="parTrans" cxnId="{9802C86E-BC24-664C-B820-35D6BC23BC17}">
      <dgm:prSet/>
      <dgm:spPr/>
      <dgm:t>
        <a:bodyPr/>
        <a:lstStyle/>
        <a:p>
          <a:endParaRPr lang="en-US"/>
        </a:p>
      </dgm:t>
    </dgm:pt>
    <dgm:pt modelId="{2066A6A9-1DD2-FF49-A9C3-2712D686B369}" type="sibTrans" cxnId="{9802C86E-BC24-664C-B820-35D6BC23BC17}">
      <dgm:prSet/>
      <dgm:spPr/>
      <dgm:t>
        <a:bodyPr/>
        <a:lstStyle/>
        <a:p>
          <a:endParaRPr lang="en-US"/>
        </a:p>
      </dgm:t>
    </dgm:pt>
    <dgm:pt modelId="{2B8B8238-F0CE-7741-B867-E26614229298}">
      <dgm:prSet/>
      <dgm:spPr/>
      <dgm:t>
        <a:bodyPr/>
        <a:lstStyle/>
        <a:p>
          <a:pPr rtl="0"/>
          <a:r>
            <a:rPr lang="en-US" dirty="0"/>
            <a:t>Deferment or Forbearance</a:t>
          </a:r>
        </a:p>
      </dgm:t>
    </dgm:pt>
    <dgm:pt modelId="{1ED049EE-6DA6-4440-A033-08D4A0B6CE3C}" type="parTrans" cxnId="{12241142-BDFD-E94C-BD75-2C274B18ACBF}">
      <dgm:prSet/>
      <dgm:spPr/>
      <dgm:t>
        <a:bodyPr/>
        <a:lstStyle/>
        <a:p>
          <a:endParaRPr lang="en-US"/>
        </a:p>
      </dgm:t>
    </dgm:pt>
    <dgm:pt modelId="{42DD9C1A-1A71-894E-A9D0-F3ABC411FEDE}" type="sibTrans" cxnId="{12241142-BDFD-E94C-BD75-2C274B18ACBF}">
      <dgm:prSet/>
      <dgm:spPr/>
      <dgm:t>
        <a:bodyPr/>
        <a:lstStyle/>
        <a:p>
          <a:endParaRPr lang="en-US"/>
        </a:p>
      </dgm:t>
    </dgm:pt>
    <dgm:pt modelId="{AB1DB8BE-4EF2-C248-9C48-AFCAA39706D5}">
      <dgm:prSet/>
      <dgm:spPr/>
      <dgm:t>
        <a:bodyPr/>
        <a:lstStyle/>
        <a:p>
          <a:pPr rtl="0"/>
          <a:r>
            <a:rPr lang="en-US" dirty="0"/>
            <a:t>Forgiveness, Cancelation or Discharge</a:t>
          </a:r>
        </a:p>
      </dgm:t>
    </dgm:pt>
    <dgm:pt modelId="{E19CC8A7-2FC3-E645-945A-D4576661976C}" type="parTrans" cxnId="{D1785765-98F4-F74C-9D62-20243544F1B1}">
      <dgm:prSet/>
      <dgm:spPr/>
      <dgm:t>
        <a:bodyPr/>
        <a:lstStyle/>
        <a:p>
          <a:endParaRPr lang="en-US"/>
        </a:p>
      </dgm:t>
    </dgm:pt>
    <dgm:pt modelId="{D303141D-51F0-324A-80E6-62C78FECB4EE}" type="sibTrans" cxnId="{D1785765-98F4-F74C-9D62-20243544F1B1}">
      <dgm:prSet/>
      <dgm:spPr/>
      <dgm:t>
        <a:bodyPr/>
        <a:lstStyle/>
        <a:p>
          <a:endParaRPr lang="en-US"/>
        </a:p>
      </dgm:t>
    </dgm:pt>
    <dgm:pt modelId="{20E0DEEE-3545-FE41-A064-F912482FEF43}" type="pres">
      <dgm:prSet presAssocID="{AF942D6D-8EA7-804D-A61A-2218C52A9BCC}" presName="composite" presStyleCnt="0">
        <dgm:presLayoutVars>
          <dgm:chMax val="1"/>
          <dgm:dir/>
          <dgm:resizeHandles val="exact"/>
        </dgm:presLayoutVars>
      </dgm:prSet>
      <dgm:spPr/>
    </dgm:pt>
    <dgm:pt modelId="{F7AE3BB5-DD8F-AF44-8FF1-B7C69BFAD072}" type="pres">
      <dgm:prSet presAssocID="{AF942D6D-8EA7-804D-A61A-2218C52A9BCC}" presName="radial" presStyleCnt="0">
        <dgm:presLayoutVars>
          <dgm:animLvl val="ctr"/>
        </dgm:presLayoutVars>
      </dgm:prSet>
      <dgm:spPr/>
    </dgm:pt>
    <dgm:pt modelId="{0787A7D8-1721-2942-ADA0-62FA4C77A549}" type="pres">
      <dgm:prSet presAssocID="{0EF02923-8563-9E4F-980A-B6A48F193124}" presName="centerShape" presStyleLbl="vennNode1" presStyleIdx="0" presStyleCnt="4"/>
      <dgm:spPr/>
    </dgm:pt>
    <dgm:pt modelId="{3DA0A4B3-5E39-4043-B9F7-1289DA664076}" type="pres">
      <dgm:prSet presAssocID="{EE06DB88-6885-9F45-A01C-2063281C622C}" presName="node" presStyleLbl="vennNode1" presStyleIdx="1" presStyleCnt="4">
        <dgm:presLayoutVars>
          <dgm:bulletEnabled val="1"/>
        </dgm:presLayoutVars>
      </dgm:prSet>
      <dgm:spPr/>
    </dgm:pt>
    <dgm:pt modelId="{406D6849-9332-8E4D-A563-E899509BEAE4}" type="pres">
      <dgm:prSet presAssocID="{2B8B8238-F0CE-7741-B867-E26614229298}" presName="node" presStyleLbl="vennNode1" presStyleIdx="2" presStyleCnt="4">
        <dgm:presLayoutVars>
          <dgm:bulletEnabled val="1"/>
        </dgm:presLayoutVars>
      </dgm:prSet>
      <dgm:spPr/>
    </dgm:pt>
    <dgm:pt modelId="{B5A67373-B380-2449-B3CF-B1CCD5EAD450}" type="pres">
      <dgm:prSet presAssocID="{AB1DB8BE-4EF2-C248-9C48-AFCAA39706D5}" presName="node" presStyleLbl="vennNode1" presStyleIdx="3" presStyleCnt="4">
        <dgm:presLayoutVars>
          <dgm:bulletEnabled val="1"/>
        </dgm:presLayoutVars>
      </dgm:prSet>
      <dgm:spPr/>
    </dgm:pt>
  </dgm:ptLst>
  <dgm:cxnLst>
    <dgm:cxn modelId="{569C5023-A167-B341-B8A1-0C2AC28F43E9}" type="presOf" srcId="{EE06DB88-6885-9F45-A01C-2063281C622C}" destId="{3DA0A4B3-5E39-4043-B9F7-1289DA664076}" srcOrd="0" destOrd="0" presId="urn:microsoft.com/office/officeart/2005/8/layout/radial3"/>
    <dgm:cxn modelId="{A4A81638-B5D1-AB43-8B44-4C6C3CA01811}" type="presOf" srcId="{2B8B8238-F0CE-7741-B867-E26614229298}" destId="{406D6849-9332-8E4D-A563-E899509BEAE4}" srcOrd="0" destOrd="0" presId="urn:microsoft.com/office/officeart/2005/8/layout/radial3"/>
    <dgm:cxn modelId="{1FDDD13E-ABE3-E040-B6D5-755A4A43F7D6}" srcId="{AF942D6D-8EA7-804D-A61A-2218C52A9BCC}" destId="{0EF02923-8563-9E4F-980A-B6A48F193124}" srcOrd="0" destOrd="0" parTransId="{2D513A0E-694B-0543-AAA0-B0C020C99B7E}" sibTransId="{FC171706-6A8D-1F48-805E-5F2E57F74015}"/>
    <dgm:cxn modelId="{12241142-BDFD-E94C-BD75-2C274B18ACBF}" srcId="{0EF02923-8563-9E4F-980A-B6A48F193124}" destId="{2B8B8238-F0CE-7741-B867-E26614229298}" srcOrd="1" destOrd="0" parTransId="{1ED049EE-6DA6-4440-A033-08D4A0B6CE3C}" sibTransId="{42DD9C1A-1A71-894E-A9D0-F3ABC411FEDE}"/>
    <dgm:cxn modelId="{D1785765-98F4-F74C-9D62-20243544F1B1}" srcId="{0EF02923-8563-9E4F-980A-B6A48F193124}" destId="{AB1DB8BE-4EF2-C248-9C48-AFCAA39706D5}" srcOrd="2" destOrd="0" parTransId="{E19CC8A7-2FC3-E645-945A-D4576661976C}" sibTransId="{D303141D-51F0-324A-80E6-62C78FECB4EE}"/>
    <dgm:cxn modelId="{9802C86E-BC24-664C-B820-35D6BC23BC17}" srcId="{0EF02923-8563-9E4F-980A-B6A48F193124}" destId="{EE06DB88-6885-9F45-A01C-2063281C622C}" srcOrd="0" destOrd="0" parTransId="{E9D7CDFD-1B9B-3D4B-91A5-F5E15B9FE77F}" sibTransId="{2066A6A9-1DD2-FF49-A9C3-2712D686B369}"/>
    <dgm:cxn modelId="{B9A8FEA8-1D30-0F42-84E8-CA4B33884BE4}" type="presOf" srcId="{AF942D6D-8EA7-804D-A61A-2218C52A9BCC}" destId="{20E0DEEE-3545-FE41-A064-F912482FEF43}" srcOrd="0" destOrd="0" presId="urn:microsoft.com/office/officeart/2005/8/layout/radial3"/>
    <dgm:cxn modelId="{3FAFCEB2-B739-A544-AF1D-6CC3310EDA81}" type="presOf" srcId="{0EF02923-8563-9E4F-980A-B6A48F193124}" destId="{0787A7D8-1721-2942-ADA0-62FA4C77A549}" srcOrd="0" destOrd="0" presId="urn:microsoft.com/office/officeart/2005/8/layout/radial3"/>
    <dgm:cxn modelId="{7C9E4BE5-4CF0-A24F-8A22-2DC218CF9EFD}" type="presOf" srcId="{AB1DB8BE-4EF2-C248-9C48-AFCAA39706D5}" destId="{B5A67373-B380-2449-B3CF-B1CCD5EAD450}" srcOrd="0" destOrd="0" presId="urn:microsoft.com/office/officeart/2005/8/layout/radial3"/>
    <dgm:cxn modelId="{08DB9632-33DB-884D-8C68-776ED0E5CBDC}" type="presParOf" srcId="{20E0DEEE-3545-FE41-A064-F912482FEF43}" destId="{F7AE3BB5-DD8F-AF44-8FF1-B7C69BFAD072}" srcOrd="0" destOrd="0" presId="urn:microsoft.com/office/officeart/2005/8/layout/radial3"/>
    <dgm:cxn modelId="{7B944C2B-6CAD-504B-9838-50E634AA3CC9}" type="presParOf" srcId="{F7AE3BB5-DD8F-AF44-8FF1-B7C69BFAD072}" destId="{0787A7D8-1721-2942-ADA0-62FA4C77A549}" srcOrd="0" destOrd="0" presId="urn:microsoft.com/office/officeart/2005/8/layout/radial3"/>
    <dgm:cxn modelId="{35815D04-4094-EB48-8079-6FB88AD24D44}" type="presParOf" srcId="{F7AE3BB5-DD8F-AF44-8FF1-B7C69BFAD072}" destId="{3DA0A4B3-5E39-4043-B9F7-1289DA664076}" srcOrd="1" destOrd="0" presId="urn:microsoft.com/office/officeart/2005/8/layout/radial3"/>
    <dgm:cxn modelId="{84DAEBC5-ED52-014D-A1E2-98A4E414F372}" type="presParOf" srcId="{F7AE3BB5-DD8F-AF44-8FF1-B7C69BFAD072}" destId="{406D6849-9332-8E4D-A563-E899509BEAE4}" srcOrd="2" destOrd="0" presId="urn:microsoft.com/office/officeart/2005/8/layout/radial3"/>
    <dgm:cxn modelId="{5FCD28F4-BBA5-184E-BDC5-B27111D39974}" type="presParOf" srcId="{F7AE3BB5-DD8F-AF44-8FF1-B7C69BFAD072}" destId="{B5A67373-B380-2449-B3CF-B1CCD5EAD450}"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6BC2F2-B8C4-8C4E-B74C-0E853F8A5E6A}" type="doc">
      <dgm:prSet loTypeId="urn:microsoft.com/office/officeart/2005/8/layout/hList1" loCatId="" qsTypeId="urn:microsoft.com/office/officeart/2005/8/quickstyle/simple4" qsCatId="simple" csTypeId="urn:microsoft.com/office/officeart/2005/8/colors/accent6_2" csCatId="accent6" phldr="1"/>
      <dgm:spPr/>
      <dgm:t>
        <a:bodyPr/>
        <a:lstStyle/>
        <a:p>
          <a:endParaRPr lang="en-US"/>
        </a:p>
      </dgm:t>
    </dgm:pt>
    <dgm:pt modelId="{C733E448-A72C-A343-8878-CFD96EFAD7EB}">
      <dgm:prSet phldrT="[Text]"/>
      <dgm:spPr/>
      <dgm:t>
        <a:bodyPr/>
        <a:lstStyle/>
        <a:p>
          <a:r>
            <a:rPr lang="en-US" dirty="0"/>
            <a:t>Eligible Loans</a:t>
          </a:r>
        </a:p>
      </dgm:t>
    </dgm:pt>
    <dgm:pt modelId="{08D0476D-65C4-F849-843A-D200A2C4F042}" type="parTrans" cxnId="{03DB4B3E-7568-EC4E-8714-BD4A109AF13C}">
      <dgm:prSet/>
      <dgm:spPr/>
      <dgm:t>
        <a:bodyPr/>
        <a:lstStyle/>
        <a:p>
          <a:endParaRPr lang="en-US"/>
        </a:p>
      </dgm:t>
    </dgm:pt>
    <dgm:pt modelId="{9FF379E0-BF00-EB40-A511-829CCC15F02B}" type="sibTrans" cxnId="{03DB4B3E-7568-EC4E-8714-BD4A109AF13C}">
      <dgm:prSet/>
      <dgm:spPr/>
      <dgm:t>
        <a:bodyPr/>
        <a:lstStyle/>
        <a:p>
          <a:endParaRPr lang="en-US"/>
        </a:p>
      </dgm:t>
    </dgm:pt>
    <dgm:pt modelId="{8B5FD9BD-D874-604D-97CB-1CC9DD74A789}">
      <dgm:prSet phldrT="[Text]"/>
      <dgm:spPr/>
      <dgm:t>
        <a:bodyPr/>
        <a:lstStyle/>
        <a:p>
          <a:r>
            <a:rPr lang="en-US" dirty="0"/>
            <a:t>Direct Subsidized &amp; Unsubsidized</a:t>
          </a:r>
        </a:p>
      </dgm:t>
    </dgm:pt>
    <dgm:pt modelId="{D12B6968-E426-A646-A08A-FB569C400913}" type="parTrans" cxnId="{0C828D9E-0E36-6545-A64F-0D1A6C013702}">
      <dgm:prSet/>
      <dgm:spPr/>
      <dgm:t>
        <a:bodyPr/>
        <a:lstStyle/>
        <a:p>
          <a:endParaRPr lang="en-US"/>
        </a:p>
      </dgm:t>
    </dgm:pt>
    <dgm:pt modelId="{9DCDDBDA-BF6F-2042-833D-C30DB81B6855}" type="sibTrans" cxnId="{0C828D9E-0E36-6545-A64F-0D1A6C013702}">
      <dgm:prSet/>
      <dgm:spPr/>
      <dgm:t>
        <a:bodyPr/>
        <a:lstStyle/>
        <a:p>
          <a:endParaRPr lang="en-US"/>
        </a:p>
      </dgm:t>
    </dgm:pt>
    <dgm:pt modelId="{FAA1F700-8C7D-034B-A0AB-B4A5A5D66D45}">
      <dgm:prSet phldrT="[Text]"/>
      <dgm:spPr/>
      <dgm:t>
        <a:bodyPr/>
        <a:lstStyle/>
        <a:p>
          <a:r>
            <a:rPr lang="en-US" dirty="0"/>
            <a:t>Subsidized &amp; Unsubsidized Federal Stafford Loans</a:t>
          </a:r>
        </a:p>
      </dgm:t>
    </dgm:pt>
    <dgm:pt modelId="{096EF00E-D713-764C-930F-89A048C4A0D6}" type="parTrans" cxnId="{939E31B5-3D6F-5B4D-A431-5807C01D1683}">
      <dgm:prSet/>
      <dgm:spPr/>
      <dgm:t>
        <a:bodyPr/>
        <a:lstStyle/>
        <a:p>
          <a:endParaRPr lang="en-US"/>
        </a:p>
      </dgm:t>
    </dgm:pt>
    <dgm:pt modelId="{E441BCD3-FEC8-D142-B0B0-6134B5381ED5}" type="sibTrans" cxnId="{939E31B5-3D6F-5B4D-A431-5807C01D1683}">
      <dgm:prSet/>
      <dgm:spPr/>
      <dgm:t>
        <a:bodyPr/>
        <a:lstStyle/>
        <a:p>
          <a:endParaRPr lang="en-US"/>
        </a:p>
      </dgm:t>
    </dgm:pt>
    <dgm:pt modelId="{8CBEBEA8-BB95-7846-A100-0494E9FE853D}">
      <dgm:prSet phldrT="[Text]"/>
      <dgm:spPr/>
      <dgm:t>
        <a:bodyPr/>
        <a:lstStyle/>
        <a:p>
          <a:r>
            <a:rPr lang="en-US" dirty="0"/>
            <a:t>Money Payment &amp; Time Frame</a:t>
          </a:r>
        </a:p>
      </dgm:t>
    </dgm:pt>
    <dgm:pt modelId="{65612647-E491-C24B-8210-C10A8EE82B75}" type="parTrans" cxnId="{1B0D4A6A-1524-4B46-ACF1-DBB8804231A8}">
      <dgm:prSet/>
      <dgm:spPr/>
      <dgm:t>
        <a:bodyPr/>
        <a:lstStyle/>
        <a:p>
          <a:endParaRPr lang="en-US"/>
        </a:p>
      </dgm:t>
    </dgm:pt>
    <dgm:pt modelId="{A95A5513-EA71-264C-ACAD-222BC19332E6}" type="sibTrans" cxnId="{1B0D4A6A-1524-4B46-ACF1-DBB8804231A8}">
      <dgm:prSet/>
      <dgm:spPr/>
      <dgm:t>
        <a:bodyPr/>
        <a:lstStyle/>
        <a:p>
          <a:endParaRPr lang="en-US"/>
        </a:p>
      </dgm:t>
    </dgm:pt>
    <dgm:pt modelId="{8DB83D89-A330-C245-9D9F-8BB5DBAAC8E2}">
      <dgm:prSet phldrT="[Text]"/>
      <dgm:spPr/>
      <dgm:t>
        <a:bodyPr/>
        <a:lstStyle/>
        <a:p>
          <a:r>
            <a:rPr lang="en-US" dirty="0"/>
            <a:t>Payments are fixed</a:t>
          </a:r>
        </a:p>
      </dgm:t>
    </dgm:pt>
    <dgm:pt modelId="{9ACFFC27-945B-1B48-B2A5-4300263A19E7}" type="parTrans" cxnId="{4D52A5F7-F89B-FA4A-AB83-67A0E74F7A49}">
      <dgm:prSet/>
      <dgm:spPr/>
      <dgm:t>
        <a:bodyPr/>
        <a:lstStyle/>
        <a:p>
          <a:endParaRPr lang="en-US"/>
        </a:p>
      </dgm:t>
    </dgm:pt>
    <dgm:pt modelId="{8C7EA2DB-B882-0943-918E-9EBF849099BF}" type="sibTrans" cxnId="{4D52A5F7-F89B-FA4A-AB83-67A0E74F7A49}">
      <dgm:prSet/>
      <dgm:spPr/>
      <dgm:t>
        <a:bodyPr/>
        <a:lstStyle/>
        <a:p>
          <a:endParaRPr lang="en-US"/>
        </a:p>
      </dgm:t>
    </dgm:pt>
    <dgm:pt modelId="{DF73774F-3023-394A-94C2-E745DBDF418F}">
      <dgm:prSet phldrT="[Text]"/>
      <dgm:spPr/>
      <dgm:t>
        <a:bodyPr/>
        <a:lstStyle/>
        <a:p>
          <a:r>
            <a:rPr lang="en-US" dirty="0"/>
            <a:t>Up to 10 years</a:t>
          </a:r>
        </a:p>
      </dgm:t>
    </dgm:pt>
    <dgm:pt modelId="{0646613B-FF96-374C-9F99-BF2F8D49D806}" type="parTrans" cxnId="{EF19AE79-814A-AB4B-9ECB-ED204BB6498D}">
      <dgm:prSet/>
      <dgm:spPr/>
      <dgm:t>
        <a:bodyPr/>
        <a:lstStyle/>
        <a:p>
          <a:endParaRPr lang="en-US"/>
        </a:p>
      </dgm:t>
    </dgm:pt>
    <dgm:pt modelId="{21201E4D-765B-9F46-B03F-1A9F5F9D30F6}" type="sibTrans" cxnId="{EF19AE79-814A-AB4B-9ECB-ED204BB6498D}">
      <dgm:prSet/>
      <dgm:spPr/>
      <dgm:t>
        <a:bodyPr/>
        <a:lstStyle/>
        <a:p>
          <a:endParaRPr lang="en-US"/>
        </a:p>
      </dgm:t>
    </dgm:pt>
    <dgm:pt modelId="{99E0C362-CD2F-FC49-A426-35C6058587DB}">
      <dgm:prSet phldrT="[Text]"/>
      <dgm:spPr/>
      <dgm:t>
        <a:bodyPr/>
        <a:lstStyle/>
        <a:p>
          <a:r>
            <a:rPr lang="en-US" dirty="0"/>
            <a:t>Quick Comparison</a:t>
          </a:r>
        </a:p>
      </dgm:t>
    </dgm:pt>
    <dgm:pt modelId="{845EADF2-7CCA-794C-8E11-982D613914D9}" type="parTrans" cxnId="{5B7E996B-428A-2143-9A8C-C402FF8B61E8}">
      <dgm:prSet/>
      <dgm:spPr/>
      <dgm:t>
        <a:bodyPr/>
        <a:lstStyle/>
        <a:p>
          <a:endParaRPr lang="en-US"/>
        </a:p>
      </dgm:t>
    </dgm:pt>
    <dgm:pt modelId="{CB9670BE-C0BC-194A-9C14-6D691DCAAA1F}" type="sibTrans" cxnId="{5B7E996B-428A-2143-9A8C-C402FF8B61E8}">
      <dgm:prSet/>
      <dgm:spPr/>
      <dgm:t>
        <a:bodyPr/>
        <a:lstStyle/>
        <a:p>
          <a:endParaRPr lang="en-US"/>
        </a:p>
      </dgm:t>
    </dgm:pt>
    <dgm:pt modelId="{DD4DC7DE-B0A9-5240-8569-0AB2CDD70A49}">
      <dgm:prSet phldrT="[Text]"/>
      <dgm:spPr/>
      <dgm:t>
        <a:bodyPr/>
        <a:lstStyle/>
        <a:p>
          <a:r>
            <a:rPr lang="en-US" dirty="0"/>
            <a:t>Pay less interest than other plans</a:t>
          </a:r>
        </a:p>
      </dgm:t>
    </dgm:pt>
    <dgm:pt modelId="{BA4CF0AC-B477-1B40-9D28-60008B730479}" type="parTrans" cxnId="{078E709A-72D0-434F-A425-3CC660F428EA}">
      <dgm:prSet/>
      <dgm:spPr/>
      <dgm:t>
        <a:bodyPr/>
        <a:lstStyle/>
        <a:p>
          <a:endParaRPr lang="en-US"/>
        </a:p>
      </dgm:t>
    </dgm:pt>
    <dgm:pt modelId="{776C0A03-33F9-074B-8F59-42006D20F942}" type="sibTrans" cxnId="{078E709A-72D0-434F-A425-3CC660F428EA}">
      <dgm:prSet/>
      <dgm:spPr/>
      <dgm:t>
        <a:bodyPr/>
        <a:lstStyle/>
        <a:p>
          <a:endParaRPr lang="en-US"/>
        </a:p>
      </dgm:t>
    </dgm:pt>
    <dgm:pt modelId="{FAA2ED5E-17AF-6744-9A4E-B2582CA263C5}">
      <dgm:prSet phldrT="[Text]"/>
      <dgm:spPr/>
      <dgm:t>
        <a:bodyPr/>
        <a:lstStyle/>
        <a:p>
          <a:r>
            <a:rPr lang="en-US" dirty="0"/>
            <a:t>All PLUS loans</a:t>
          </a:r>
        </a:p>
      </dgm:t>
    </dgm:pt>
    <dgm:pt modelId="{10118FA0-AE18-9443-BFF9-7CD809AFA963}" type="parTrans" cxnId="{B15274D9-CF19-1146-9BF7-39D2510D0C60}">
      <dgm:prSet/>
      <dgm:spPr/>
      <dgm:t>
        <a:bodyPr/>
        <a:lstStyle/>
        <a:p>
          <a:endParaRPr lang="en-US"/>
        </a:p>
      </dgm:t>
    </dgm:pt>
    <dgm:pt modelId="{BF5E4714-1C64-E44A-8878-050B140D3185}" type="sibTrans" cxnId="{B15274D9-CF19-1146-9BF7-39D2510D0C60}">
      <dgm:prSet/>
      <dgm:spPr/>
      <dgm:t>
        <a:bodyPr/>
        <a:lstStyle/>
        <a:p>
          <a:endParaRPr lang="en-US"/>
        </a:p>
      </dgm:t>
    </dgm:pt>
    <dgm:pt modelId="{FC1F907A-2736-2D4F-B93A-A4066DB9CD61}" type="pres">
      <dgm:prSet presAssocID="{BA6BC2F2-B8C4-8C4E-B74C-0E853F8A5E6A}" presName="Name0" presStyleCnt="0">
        <dgm:presLayoutVars>
          <dgm:dir/>
          <dgm:animLvl val="lvl"/>
          <dgm:resizeHandles val="exact"/>
        </dgm:presLayoutVars>
      </dgm:prSet>
      <dgm:spPr/>
    </dgm:pt>
    <dgm:pt modelId="{EF830E49-AFF5-5241-944A-14530DDB3092}" type="pres">
      <dgm:prSet presAssocID="{C733E448-A72C-A343-8878-CFD96EFAD7EB}" presName="composite" presStyleCnt="0"/>
      <dgm:spPr/>
    </dgm:pt>
    <dgm:pt modelId="{AE4D756D-C261-C44F-8EBB-FEDC02D95115}" type="pres">
      <dgm:prSet presAssocID="{C733E448-A72C-A343-8878-CFD96EFAD7EB}" presName="parTx" presStyleLbl="alignNode1" presStyleIdx="0" presStyleCnt="3">
        <dgm:presLayoutVars>
          <dgm:chMax val="0"/>
          <dgm:chPref val="0"/>
          <dgm:bulletEnabled val="1"/>
        </dgm:presLayoutVars>
      </dgm:prSet>
      <dgm:spPr/>
    </dgm:pt>
    <dgm:pt modelId="{BBFFC30C-90A3-364B-9F08-971F8E9FA738}" type="pres">
      <dgm:prSet presAssocID="{C733E448-A72C-A343-8878-CFD96EFAD7EB}" presName="desTx" presStyleLbl="alignAccFollowNode1" presStyleIdx="0" presStyleCnt="3">
        <dgm:presLayoutVars>
          <dgm:bulletEnabled val="1"/>
        </dgm:presLayoutVars>
      </dgm:prSet>
      <dgm:spPr/>
    </dgm:pt>
    <dgm:pt modelId="{86EEB4DC-6EBA-864A-A0B8-0DAE0248C59A}" type="pres">
      <dgm:prSet presAssocID="{9FF379E0-BF00-EB40-A511-829CCC15F02B}" presName="space" presStyleCnt="0"/>
      <dgm:spPr/>
    </dgm:pt>
    <dgm:pt modelId="{8D8C5387-6D77-8B42-A8C2-2387BBAAE240}" type="pres">
      <dgm:prSet presAssocID="{8CBEBEA8-BB95-7846-A100-0494E9FE853D}" presName="composite" presStyleCnt="0"/>
      <dgm:spPr/>
    </dgm:pt>
    <dgm:pt modelId="{502490C3-3CB0-BB4A-8C14-BE891A8A9B2D}" type="pres">
      <dgm:prSet presAssocID="{8CBEBEA8-BB95-7846-A100-0494E9FE853D}" presName="parTx" presStyleLbl="alignNode1" presStyleIdx="1" presStyleCnt="3">
        <dgm:presLayoutVars>
          <dgm:chMax val="0"/>
          <dgm:chPref val="0"/>
          <dgm:bulletEnabled val="1"/>
        </dgm:presLayoutVars>
      </dgm:prSet>
      <dgm:spPr/>
    </dgm:pt>
    <dgm:pt modelId="{5BCD8BDD-4131-C643-ABA7-9B38C2949619}" type="pres">
      <dgm:prSet presAssocID="{8CBEBEA8-BB95-7846-A100-0494E9FE853D}" presName="desTx" presStyleLbl="alignAccFollowNode1" presStyleIdx="1" presStyleCnt="3">
        <dgm:presLayoutVars>
          <dgm:bulletEnabled val="1"/>
        </dgm:presLayoutVars>
      </dgm:prSet>
      <dgm:spPr/>
    </dgm:pt>
    <dgm:pt modelId="{AFD5B6C6-21B8-4842-93DC-6D4FAE2C1AD4}" type="pres">
      <dgm:prSet presAssocID="{A95A5513-EA71-264C-ACAD-222BC19332E6}" presName="space" presStyleCnt="0"/>
      <dgm:spPr/>
    </dgm:pt>
    <dgm:pt modelId="{1C456663-251B-0145-A976-BEA9684E8DD8}" type="pres">
      <dgm:prSet presAssocID="{99E0C362-CD2F-FC49-A426-35C6058587DB}" presName="composite" presStyleCnt="0"/>
      <dgm:spPr/>
    </dgm:pt>
    <dgm:pt modelId="{BE56F6EE-FA89-4B40-B0BB-30FE357AE711}" type="pres">
      <dgm:prSet presAssocID="{99E0C362-CD2F-FC49-A426-35C6058587DB}" presName="parTx" presStyleLbl="alignNode1" presStyleIdx="2" presStyleCnt="3">
        <dgm:presLayoutVars>
          <dgm:chMax val="0"/>
          <dgm:chPref val="0"/>
          <dgm:bulletEnabled val="1"/>
        </dgm:presLayoutVars>
      </dgm:prSet>
      <dgm:spPr/>
    </dgm:pt>
    <dgm:pt modelId="{A6B4EAA7-A7C3-D640-A34E-80045F8265A3}" type="pres">
      <dgm:prSet presAssocID="{99E0C362-CD2F-FC49-A426-35C6058587DB}" presName="desTx" presStyleLbl="alignAccFollowNode1" presStyleIdx="2" presStyleCnt="3">
        <dgm:presLayoutVars>
          <dgm:bulletEnabled val="1"/>
        </dgm:presLayoutVars>
      </dgm:prSet>
      <dgm:spPr/>
    </dgm:pt>
  </dgm:ptLst>
  <dgm:cxnLst>
    <dgm:cxn modelId="{21F13907-80A1-9840-8F39-AE9E528E0F99}" type="presOf" srcId="{C733E448-A72C-A343-8878-CFD96EFAD7EB}" destId="{AE4D756D-C261-C44F-8EBB-FEDC02D95115}" srcOrd="0" destOrd="0" presId="urn:microsoft.com/office/officeart/2005/8/layout/hList1"/>
    <dgm:cxn modelId="{D89E1313-7EF5-CB4E-AE5A-F10B144E9E87}" type="presOf" srcId="{8B5FD9BD-D874-604D-97CB-1CC9DD74A789}" destId="{BBFFC30C-90A3-364B-9F08-971F8E9FA738}" srcOrd="0" destOrd="0" presId="urn:microsoft.com/office/officeart/2005/8/layout/hList1"/>
    <dgm:cxn modelId="{03DB4B3E-7568-EC4E-8714-BD4A109AF13C}" srcId="{BA6BC2F2-B8C4-8C4E-B74C-0E853F8A5E6A}" destId="{C733E448-A72C-A343-8878-CFD96EFAD7EB}" srcOrd="0" destOrd="0" parTransId="{08D0476D-65C4-F849-843A-D200A2C4F042}" sibTransId="{9FF379E0-BF00-EB40-A511-829CCC15F02B}"/>
    <dgm:cxn modelId="{C5C20F47-06BD-7D43-9269-665997291BAB}" type="presOf" srcId="{DF73774F-3023-394A-94C2-E745DBDF418F}" destId="{5BCD8BDD-4131-C643-ABA7-9B38C2949619}" srcOrd="0" destOrd="1" presId="urn:microsoft.com/office/officeart/2005/8/layout/hList1"/>
    <dgm:cxn modelId="{1B0D4A6A-1524-4B46-ACF1-DBB8804231A8}" srcId="{BA6BC2F2-B8C4-8C4E-B74C-0E853F8A5E6A}" destId="{8CBEBEA8-BB95-7846-A100-0494E9FE853D}" srcOrd="1" destOrd="0" parTransId="{65612647-E491-C24B-8210-C10A8EE82B75}" sibTransId="{A95A5513-EA71-264C-ACAD-222BC19332E6}"/>
    <dgm:cxn modelId="{5B7E996B-428A-2143-9A8C-C402FF8B61E8}" srcId="{BA6BC2F2-B8C4-8C4E-B74C-0E853F8A5E6A}" destId="{99E0C362-CD2F-FC49-A426-35C6058587DB}" srcOrd="2" destOrd="0" parTransId="{845EADF2-7CCA-794C-8E11-982D613914D9}" sibTransId="{CB9670BE-C0BC-194A-9C14-6D691DCAAA1F}"/>
    <dgm:cxn modelId="{EF19AE79-814A-AB4B-9ECB-ED204BB6498D}" srcId="{8CBEBEA8-BB95-7846-A100-0494E9FE853D}" destId="{DF73774F-3023-394A-94C2-E745DBDF418F}" srcOrd="1" destOrd="0" parTransId="{0646613B-FF96-374C-9F99-BF2F8D49D806}" sibTransId="{21201E4D-765B-9F46-B03F-1A9F5F9D30F6}"/>
    <dgm:cxn modelId="{42951781-062A-174B-AE67-08121271735C}" type="presOf" srcId="{DD4DC7DE-B0A9-5240-8569-0AB2CDD70A49}" destId="{A6B4EAA7-A7C3-D640-A34E-80045F8265A3}" srcOrd="0" destOrd="0" presId="urn:microsoft.com/office/officeart/2005/8/layout/hList1"/>
    <dgm:cxn modelId="{E5A2EE93-99DC-4A4D-98C3-FF0D2A17FCAB}" type="presOf" srcId="{FAA2ED5E-17AF-6744-9A4E-B2582CA263C5}" destId="{BBFFC30C-90A3-364B-9F08-971F8E9FA738}" srcOrd="0" destOrd="2" presId="urn:microsoft.com/office/officeart/2005/8/layout/hList1"/>
    <dgm:cxn modelId="{078E709A-72D0-434F-A425-3CC660F428EA}" srcId="{99E0C362-CD2F-FC49-A426-35C6058587DB}" destId="{DD4DC7DE-B0A9-5240-8569-0AB2CDD70A49}" srcOrd="0" destOrd="0" parTransId="{BA4CF0AC-B477-1B40-9D28-60008B730479}" sibTransId="{776C0A03-33F9-074B-8F59-42006D20F942}"/>
    <dgm:cxn modelId="{1AD2F39D-9CF9-9843-8B2F-FBFCC7581FAE}" type="presOf" srcId="{99E0C362-CD2F-FC49-A426-35C6058587DB}" destId="{BE56F6EE-FA89-4B40-B0BB-30FE357AE711}" srcOrd="0" destOrd="0" presId="urn:microsoft.com/office/officeart/2005/8/layout/hList1"/>
    <dgm:cxn modelId="{0C828D9E-0E36-6545-A64F-0D1A6C013702}" srcId="{C733E448-A72C-A343-8878-CFD96EFAD7EB}" destId="{8B5FD9BD-D874-604D-97CB-1CC9DD74A789}" srcOrd="0" destOrd="0" parTransId="{D12B6968-E426-A646-A08A-FB569C400913}" sibTransId="{9DCDDBDA-BF6F-2042-833D-C30DB81B6855}"/>
    <dgm:cxn modelId="{8A1E81A6-A53F-D64A-9F28-0113E3844D05}" type="presOf" srcId="{8DB83D89-A330-C245-9D9F-8BB5DBAAC8E2}" destId="{5BCD8BDD-4131-C643-ABA7-9B38C2949619}" srcOrd="0" destOrd="0" presId="urn:microsoft.com/office/officeart/2005/8/layout/hList1"/>
    <dgm:cxn modelId="{31EA3DAF-B1BB-9549-A78A-DDD86A7C9E7A}" type="presOf" srcId="{BA6BC2F2-B8C4-8C4E-B74C-0E853F8A5E6A}" destId="{FC1F907A-2736-2D4F-B93A-A4066DB9CD61}" srcOrd="0" destOrd="0" presId="urn:microsoft.com/office/officeart/2005/8/layout/hList1"/>
    <dgm:cxn modelId="{939E31B5-3D6F-5B4D-A431-5807C01D1683}" srcId="{C733E448-A72C-A343-8878-CFD96EFAD7EB}" destId="{FAA1F700-8C7D-034B-A0AB-B4A5A5D66D45}" srcOrd="1" destOrd="0" parTransId="{096EF00E-D713-764C-930F-89A048C4A0D6}" sibTransId="{E441BCD3-FEC8-D142-B0B0-6134B5381ED5}"/>
    <dgm:cxn modelId="{B15274D9-CF19-1146-9BF7-39D2510D0C60}" srcId="{C733E448-A72C-A343-8878-CFD96EFAD7EB}" destId="{FAA2ED5E-17AF-6744-9A4E-B2582CA263C5}" srcOrd="2" destOrd="0" parTransId="{10118FA0-AE18-9443-BFF9-7CD809AFA963}" sibTransId="{BF5E4714-1C64-E44A-8878-050B140D3185}"/>
    <dgm:cxn modelId="{27999BE4-1AC6-764C-98CA-CF56831649FA}" type="presOf" srcId="{FAA1F700-8C7D-034B-A0AB-B4A5A5D66D45}" destId="{BBFFC30C-90A3-364B-9F08-971F8E9FA738}" srcOrd="0" destOrd="1" presId="urn:microsoft.com/office/officeart/2005/8/layout/hList1"/>
    <dgm:cxn modelId="{4D52A5F7-F89B-FA4A-AB83-67A0E74F7A49}" srcId="{8CBEBEA8-BB95-7846-A100-0494E9FE853D}" destId="{8DB83D89-A330-C245-9D9F-8BB5DBAAC8E2}" srcOrd="0" destOrd="0" parTransId="{9ACFFC27-945B-1B48-B2A5-4300263A19E7}" sibTransId="{8C7EA2DB-B882-0943-918E-9EBF849099BF}"/>
    <dgm:cxn modelId="{0EC2ADF7-EC6C-7A4B-A97A-0846D4C42536}" type="presOf" srcId="{8CBEBEA8-BB95-7846-A100-0494E9FE853D}" destId="{502490C3-3CB0-BB4A-8C14-BE891A8A9B2D}" srcOrd="0" destOrd="0" presId="urn:microsoft.com/office/officeart/2005/8/layout/hList1"/>
    <dgm:cxn modelId="{FF654EBE-D2D8-464D-A6CD-0CA89A8CD90D}" type="presParOf" srcId="{FC1F907A-2736-2D4F-B93A-A4066DB9CD61}" destId="{EF830E49-AFF5-5241-944A-14530DDB3092}" srcOrd="0" destOrd="0" presId="urn:microsoft.com/office/officeart/2005/8/layout/hList1"/>
    <dgm:cxn modelId="{FC51D9E5-230F-1D48-9C1B-9669B22C27AE}" type="presParOf" srcId="{EF830E49-AFF5-5241-944A-14530DDB3092}" destId="{AE4D756D-C261-C44F-8EBB-FEDC02D95115}" srcOrd="0" destOrd="0" presId="urn:microsoft.com/office/officeart/2005/8/layout/hList1"/>
    <dgm:cxn modelId="{B07226AB-C847-2B43-9026-B63A8880DBA2}" type="presParOf" srcId="{EF830E49-AFF5-5241-944A-14530DDB3092}" destId="{BBFFC30C-90A3-364B-9F08-971F8E9FA738}" srcOrd="1" destOrd="0" presId="urn:microsoft.com/office/officeart/2005/8/layout/hList1"/>
    <dgm:cxn modelId="{7C6A2902-738D-F84C-B4BD-B8689207D2E7}" type="presParOf" srcId="{FC1F907A-2736-2D4F-B93A-A4066DB9CD61}" destId="{86EEB4DC-6EBA-864A-A0B8-0DAE0248C59A}" srcOrd="1" destOrd="0" presId="urn:microsoft.com/office/officeart/2005/8/layout/hList1"/>
    <dgm:cxn modelId="{0C3E2FA8-6AED-B14F-AD48-0A72990A4626}" type="presParOf" srcId="{FC1F907A-2736-2D4F-B93A-A4066DB9CD61}" destId="{8D8C5387-6D77-8B42-A8C2-2387BBAAE240}" srcOrd="2" destOrd="0" presId="urn:microsoft.com/office/officeart/2005/8/layout/hList1"/>
    <dgm:cxn modelId="{6089DB0E-F4E8-5D40-A533-A33950CC5C23}" type="presParOf" srcId="{8D8C5387-6D77-8B42-A8C2-2387BBAAE240}" destId="{502490C3-3CB0-BB4A-8C14-BE891A8A9B2D}" srcOrd="0" destOrd="0" presId="urn:microsoft.com/office/officeart/2005/8/layout/hList1"/>
    <dgm:cxn modelId="{FAA86B0C-3147-2543-AF6B-DB90CD02C14F}" type="presParOf" srcId="{8D8C5387-6D77-8B42-A8C2-2387BBAAE240}" destId="{5BCD8BDD-4131-C643-ABA7-9B38C2949619}" srcOrd="1" destOrd="0" presId="urn:microsoft.com/office/officeart/2005/8/layout/hList1"/>
    <dgm:cxn modelId="{994D3672-0467-0E41-A1A1-B73C069B5658}" type="presParOf" srcId="{FC1F907A-2736-2D4F-B93A-A4066DB9CD61}" destId="{AFD5B6C6-21B8-4842-93DC-6D4FAE2C1AD4}" srcOrd="3" destOrd="0" presId="urn:microsoft.com/office/officeart/2005/8/layout/hList1"/>
    <dgm:cxn modelId="{60A195A8-5ADB-DB46-8B43-19E543DD7D44}" type="presParOf" srcId="{FC1F907A-2736-2D4F-B93A-A4066DB9CD61}" destId="{1C456663-251B-0145-A976-BEA9684E8DD8}" srcOrd="4" destOrd="0" presId="urn:microsoft.com/office/officeart/2005/8/layout/hList1"/>
    <dgm:cxn modelId="{682E055F-D2BA-9E42-8D76-CEFE1079CB1A}" type="presParOf" srcId="{1C456663-251B-0145-A976-BEA9684E8DD8}" destId="{BE56F6EE-FA89-4B40-B0BB-30FE357AE711}" srcOrd="0" destOrd="0" presId="urn:microsoft.com/office/officeart/2005/8/layout/hList1"/>
    <dgm:cxn modelId="{2C2A30CB-D6B3-9344-AE2A-13C4E40107FB}" type="presParOf" srcId="{1C456663-251B-0145-A976-BEA9684E8DD8}" destId="{A6B4EAA7-A7C3-D640-A34E-80045F82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6BC2F2-B8C4-8C4E-B74C-0E853F8A5E6A}" type="doc">
      <dgm:prSet loTypeId="urn:microsoft.com/office/officeart/2005/8/layout/hList1" loCatId="" qsTypeId="urn:microsoft.com/office/officeart/2005/8/quickstyle/simple4" qsCatId="simple" csTypeId="urn:microsoft.com/office/officeart/2005/8/colors/accent4_2" csCatId="accent4" phldr="1"/>
      <dgm:spPr/>
      <dgm:t>
        <a:bodyPr/>
        <a:lstStyle/>
        <a:p>
          <a:endParaRPr lang="en-US"/>
        </a:p>
      </dgm:t>
    </dgm:pt>
    <dgm:pt modelId="{C733E448-A72C-A343-8878-CFD96EFAD7EB}">
      <dgm:prSet phldrT="[Text]"/>
      <dgm:spPr/>
      <dgm:t>
        <a:bodyPr/>
        <a:lstStyle/>
        <a:p>
          <a:r>
            <a:rPr lang="en-US" dirty="0"/>
            <a:t>Eligible Loans</a:t>
          </a:r>
        </a:p>
      </dgm:t>
    </dgm:pt>
    <dgm:pt modelId="{08D0476D-65C4-F849-843A-D200A2C4F042}" type="parTrans" cxnId="{03DB4B3E-7568-EC4E-8714-BD4A109AF13C}">
      <dgm:prSet/>
      <dgm:spPr/>
      <dgm:t>
        <a:bodyPr/>
        <a:lstStyle/>
        <a:p>
          <a:endParaRPr lang="en-US"/>
        </a:p>
      </dgm:t>
    </dgm:pt>
    <dgm:pt modelId="{9FF379E0-BF00-EB40-A511-829CCC15F02B}" type="sibTrans" cxnId="{03DB4B3E-7568-EC4E-8714-BD4A109AF13C}">
      <dgm:prSet/>
      <dgm:spPr/>
      <dgm:t>
        <a:bodyPr/>
        <a:lstStyle/>
        <a:p>
          <a:endParaRPr lang="en-US"/>
        </a:p>
      </dgm:t>
    </dgm:pt>
    <dgm:pt modelId="{8B5FD9BD-D874-604D-97CB-1CC9DD74A789}">
      <dgm:prSet phldrT="[Text]"/>
      <dgm:spPr/>
      <dgm:t>
        <a:bodyPr/>
        <a:lstStyle/>
        <a:p>
          <a:r>
            <a:rPr lang="en-US" dirty="0"/>
            <a:t>Direct Subsidized &amp; Unsubsidized</a:t>
          </a:r>
        </a:p>
      </dgm:t>
    </dgm:pt>
    <dgm:pt modelId="{D12B6968-E426-A646-A08A-FB569C400913}" type="parTrans" cxnId="{0C828D9E-0E36-6545-A64F-0D1A6C013702}">
      <dgm:prSet/>
      <dgm:spPr/>
      <dgm:t>
        <a:bodyPr/>
        <a:lstStyle/>
        <a:p>
          <a:endParaRPr lang="en-US"/>
        </a:p>
      </dgm:t>
    </dgm:pt>
    <dgm:pt modelId="{9DCDDBDA-BF6F-2042-833D-C30DB81B6855}" type="sibTrans" cxnId="{0C828D9E-0E36-6545-A64F-0D1A6C013702}">
      <dgm:prSet/>
      <dgm:spPr/>
      <dgm:t>
        <a:bodyPr/>
        <a:lstStyle/>
        <a:p>
          <a:endParaRPr lang="en-US"/>
        </a:p>
      </dgm:t>
    </dgm:pt>
    <dgm:pt modelId="{FAA1F700-8C7D-034B-A0AB-B4A5A5D66D45}">
      <dgm:prSet phldrT="[Text]"/>
      <dgm:spPr/>
      <dgm:t>
        <a:bodyPr/>
        <a:lstStyle/>
        <a:p>
          <a:r>
            <a:rPr lang="en-US" dirty="0"/>
            <a:t>Subsidized &amp; Unsubsidized Federal Stafford Loans</a:t>
          </a:r>
        </a:p>
      </dgm:t>
    </dgm:pt>
    <dgm:pt modelId="{096EF00E-D713-764C-930F-89A048C4A0D6}" type="parTrans" cxnId="{939E31B5-3D6F-5B4D-A431-5807C01D1683}">
      <dgm:prSet/>
      <dgm:spPr/>
      <dgm:t>
        <a:bodyPr/>
        <a:lstStyle/>
        <a:p>
          <a:endParaRPr lang="en-US"/>
        </a:p>
      </dgm:t>
    </dgm:pt>
    <dgm:pt modelId="{E441BCD3-FEC8-D142-B0B0-6134B5381ED5}" type="sibTrans" cxnId="{939E31B5-3D6F-5B4D-A431-5807C01D1683}">
      <dgm:prSet/>
      <dgm:spPr/>
      <dgm:t>
        <a:bodyPr/>
        <a:lstStyle/>
        <a:p>
          <a:endParaRPr lang="en-US"/>
        </a:p>
      </dgm:t>
    </dgm:pt>
    <dgm:pt modelId="{8CBEBEA8-BB95-7846-A100-0494E9FE853D}">
      <dgm:prSet phldrT="[Text]"/>
      <dgm:spPr/>
      <dgm:t>
        <a:bodyPr/>
        <a:lstStyle/>
        <a:p>
          <a:r>
            <a:rPr lang="en-US" dirty="0"/>
            <a:t>Money Payment &amp; Time Frame</a:t>
          </a:r>
        </a:p>
      </dgm:t>
    </dgm:pt>
    <dgm:pt modelId="{65612647-E491-C24B-8210-C10A8EE82B75}" type="parTrans" cxnId="{1B0D4A6A-1524-4B46-ACF1-DBB8804231A8}">
      <dgm:prSet/>
      <dgm:spPr/>
      <dgm:t>
        <a:bodyPr/>
        <a:lstStyle/>
        <a:p>
          <a:endParaRPr lang="en-US"/>
        </a:p>
      </dgm:t>
    </dgm:pt>
    <dgm:pt modelId="{A95A5513-EA71-264C-ACAD-222BC19332E6}" type="sibTrans" cxnId="{1B0D4A6A-1524-4B46-ACF1-DBB8804231A8}">
      <dgm:prSet/>
      <dgm:spPr/>
      <dgm:t>
        <a:bodyPr/>
        <a:lstStyle/>
        <a:p>
          <a:endParaRPr lang="en-US"/>
        </a:p>
      </dgm:t>
    </dgm:pt>
    <dgm:pt modelId="{8DB83D89-A330-C245-9D9F-8BB5DBAAC8E2}">
      <dgm:prSet phldrT="[Text]"/>
      <dgm:spPr/>
      <dgm:t>
        <a:bodyPr/>
        <a:lstStyle/>
        <a:p>
          <a:r>
            <a:rPr lang="en-US" dirty="0"/>
            <a:t>Payments lower at first &amp; increase every 2 years</a:t>
          </a:r>
        </a:p>
      </dgm:t>
    </dgm:pt>
    <dgm:pt modelId="{9ACFFC27-945B-1B48-B2A5-4300263A19E7}" type="parTrans" cxnId="{4D52A5F7-F89B-FA4A-AB83-67A0E74F7A49}">
      <dgm:prSet/>
      <dgm:spPr/>
      <dgm:t>
        <a:bodyPr/>
        <a:lstStyle/>
        <a:p>
          <a:endParaRPr lang="en-US"/>
        </a:p>
      </dgm:t>
    </dgm:pt>
    <dgm:pt modelId="{8C7EA2DB-B882-0943-918E-9EBF849099BF}" type="sibTrans" cxnId="{4D52A5F7-F89B-FA4A-AB83-67A0E74F7A49}">
      <dgm:prSet/>
      <dgm:spPr/>
      <dgm:t>
        <a:bodyPr/>
        <a:lstStyle/>
        <a:p>
          <a:endParaRPr lang="en-US"/>
        </a:p>
      </dgm:t>
    </dgm:pt>
    <dgm:pt modelId="{DF73774F-3023-394A-94C2-E745DBDF418F}">
      <dgm:prSet phldrT="[Text]"/>
      <dgm:spPr/>
      <dgm:t>
        <a:bodyPr/>
        <a:lstStyle/>
        <a:p>
          <a:r>
            <a:rPr lang="en-US" dirty="0"/>
            <a:t>Up to 10 years</a:t>
          </a:r>
        </a:p>
      </dgm:t>
    </dgm:pt>
    <dgm:pt modelId="{0646613B-FF96-374C-9F99-BF2F8D49D806}" type="parTrans" cxnId="{EF19AE79-814A-AB4B-9ECB-ED204BB6498D}">
      <dgm:prSet/>
      <dgm:spPr/>
      <dgm:t>
        <a:bodyPr/>
        <a:lstStyle/>
        <a:p>
          <a:endParaRPr lang="en-US"/>
        </a:p>
      </dgm:t>
    </dgm:pt>
    <dgm:pt modelId="{21201E4D-765B-9F46-B03F-1A9F5F9D30F6}" type="sibTrans" cxnId="{EF19AE79-814A-AB4B-9ECB-ED204BB6498D}">
      <dgm:prSet/>
      <dgm:spPr/>
      <dgm:t>
        <a:bodyPr/>
        <a:lstStyle/>
        <a:p>
          <a:endParaRPr lang="en-US"/>
        </a:p>
      </dgm:t>
    </dgm:pt>
    <dgm:pt modelId="{99E0C362-CD2F-FC49-A426-35C6058587DB}">
      <dgm:prSet phldrT="[Text]"/>
      <dgm:spPr/>
      <dgm:t>
        <a:bodyPr/>
        <a:lstStyle/>
        <a:p>
          <a:r>
            <a:rPr lang="en-US" dirty="0"/>
            <a:t>Quick Comparison</a:t>
          </a:r>
        </a:p>
      </dgm:t>
    </dgm:pt>
    <dgm:pt modelId="{845EADF2-7CCA-794C-8E11-982D613914D9}" type="parTrans" cxnId="{5B7E996B-428A-2143-9A8C-C402FF8B61E8}">
      <dgm:prSet/>
      <dgm:spPr/>
      <dgm:t>
        <a:bodyPr/>
        <a:lstStyle/>
        <a:p>
          <a:endParaRPr lang="en-US"/>
        </a:p>
      </dgm:t>
    </dgm:pt>
    <dgm:pt modelId="{CB9670BE-C0BC-194A-9C14-6D691DCAAA1F}" type="sibTrans" cxnId="{5B7E996B-428A-2143-9A8C-C402FF8B61E8}">
      <dgm:prSet/>
      <dgm:spPr/>
      <dgm:t>
        <a:bodyPr/>
        <a:lstStyle/>
        <a:p>
          <a:endParaRPr lang="en-US"/>
        </a:p>
      </dgm:t>
    </dgm:pt>
    <dgm:pt modelId="{DD4DC7DE-B0A9-5240-8569-0AB2CDD70A49}">
      <dgm:prSet phldrT="[Text]"/>
      <dgm:spPr/>
      <dgm:t>
        <a:bodyPr/>
        <a:lstStyle/>
        <a:p>
          <a:r>
            <a:rPr lang="en-US" dirty="0"/>
            <a:t>More interest paid than the standard </a:t>
          </a:r>
        </a:p>
      </dgm:t>
    </dgm:pt>
    <dgm:pt modelId="{BA4CF0AC-B477-1B40-9D28-60008B730479}" type="parTrans" cxnId="{078E709A-72D0-434F-A425-3CC660F428EA}">
      <dgm:prSet/>
      <dgm:spPr/>
      <dgm:t>
        <a:bodyPr/>
        <a:lstStyle/>
        <a:p>
          <a:endParaRPr lang="en-US"/>
        </a:p>
      </dgm:t>
    </dgm:pt>
    <dgm:pt modelId="{776C0A03-33F9-074B-8F59-42006D20F942}" type="sibTrans" cxnId="{078E709A-72D0-434F-A425-3CC660F428EA}">
      <dgm:prSet/>
      <dgm:spPr/>
      <dgm:t>
        <a:bodyPr/>
        <a:lstStyle/>
        <a:p>
          <a:endParaRPr lang="en-US"/>
        </a:p>
      </dgm:t>
    </dgm:pt>
    <dgm:pt modelId="{C97C50E8-D23C-A24D-A8EA-1E2C52A7F588}">
      <dgm:prSet phldrT="[Text]"/>
      <dgm:spPr/>
      <dgm:t>
        <a:bodyPr/>
        <a:lstStyle/>
        <a:p>
          <a:r>
            <a:rPr lang="en-US" dirty="0"/>
            <a:t>All PLUS loans</a:t>
          </a:r>
        </a:p>
      </dgm:t>
    </dgm:pt>
    <dgm:pt modelId="{7D438F4E-A03B-C741-ADB0-ED2E700D5DA0}" type="parTrans" cxnId="{08BEB43B-9D7C-3347-AF33-C0437EECCCDD}">
      <dgm:prSet/>
      <dgm:spPr/>
      <dgm:t>
        <a:bodyPr/>
        <a:lstStyle/>
        <a:p>
          <a:endParaRPr lang="en-US"/>
        </a:p>
      </dgm:t>
    </dgm:pt>
    <dgm:pt modelId="{0403F177-B491-A642-A3EF-D0DB714A6DB5}" type="sibTrans" cxnId="{08BEB43B-9D7C-3347-AF33-C0437EECCCDD}">
      <dgm:prSet/>
      <dgm:spPr/>
      <dgm:t>
        <a:bodyPr/>
        <a:lstStyle/>
        <a:p>
          <a:endParaRPr lang="en-US"/>
        </a:p>
      </dgm:t>
    </dgm:pt>
    <dgm:pt modelId="{FC1F907A-2736-2D4F-B93A-A4066DB9CD61}" type="pres">
      <dgm:prSet presAssocID="{BA6BC2F2-B8C4-8C4E-B74C-0E853F8A5E6A}" presName="Name0" presStyleCnt="0">
        <dgm:presLayoutVars>
          <dgm:dir/>
          <dgm:animLvl val="lvl"/>
          <dgm:resizeHandles val="exact"/>
        </dgm:presLayoutVars>
      </dgm:prSet>
      <dgm:spPr/>
    </dgm:pt>
    <dgm:pt modelId="{EF830E49-AFF5-5241-944A-14530DDB3092}" type="pres">
      <dgm:prSet presAssocID="{C733E448-A72C-A343-8878-CFD96EFAD7EB}" presName="composite" presStyleCnt="0"/>
      <dgm:spPr/>
    </dgm:pt>
    <dgm:pt modelId="{AE4D756D-C261-C44F-8EBB-FEDC02D95115}" type="pres">
      <dgm:prSet presAssocID="{C733E448-A72C-A343-8878-CFD96EFAD7EB}" presName="parTx" presStyleLbl="alignNode1" presStyleIdx="0" presStyleCnt="3">
        <dgm:presLayoutVars>
          <dgm:chMax val="0"/>
          <dgm:chPref val="0"/>
          <dgm:bulletEnabled val="1"/>
        </dgm:presLayoutVars>
      </dgm:prSet>
      <dgm:spPr/>
    </dgm:pt>
    <dgm:pt modelId="{BBFFC30C-90A3-364B-9F08-971F8E9FA738}" type="pres">
      <dgm:prSet presAssocID="{C733E448-A72C-A343-8878-CFD96EFAD7EB}" presName="desTx" presStyleLbl="alignAccFollowNode1" presStyleIdx="0" presStyleCnt="3">
        <dgm:presLayoutVars>
          <dgm:bulletEnabled val="1"/>
        </dgm:presLayoutVars>
      </dgm:prSet>
      <dgm:spPr/>
    </dgm:pt>
    <dgm:pt modelId="{86EEB4DC-6EBA-864A-A0B8-0DAE0248C59A}" type="pres">
      <dgm:prSet presAssocID="{9FF379E0-BF00-EB40-A511-829CCC15F02B}" presName="space" presStyleCnt="0"/>
      <dgm:spPr/>
    </dgm:pt>
    <dgm:pt modelId="{8D8C5387-6D77-8B42-A8C2-2387BBAAE240}" type="pres">
      <dgm:prSet presAssocID="{8CBEBEA8-BB95-7846-A100-0494E9FE853D}" presName="composite" presStyleCnt="0"/>
      <dgm:spPr/>
    </dgm:pt>
    <dgm:pt modelId="{502490C3-3CB0-BB4A-8C14-BE891A8A9B2D}" type="pres">
      <dgm:prSet presAssocID="{8CBEBEA8-BB95-7846-A100-0494E9FE853D}" presName="parTx" presStyleLbl="alignNode1" presStyleIdx="1" presStyleCnt="3">
        <dgm:presLayoutVars>
          <dgm:chMax val="0"/>
          <dgm:chPref val="0"/>
          <dgm:bulletEnabled val="1"/>
        </dgm:presLayoutVars>
      </dgm:prSet>
      <dgm:spPr/>
    </dgm:pt>
    <dgm:pt modelId="{5BCD8BDD-4131-C643-ABA7-9B38C2949619}" type="pres">
      <dgm:prSet presAssocID="{8CBEBEA8-BB95-7846-A100-0494E9FE853D}" presName="desTx" presStyleLbl="alignAccFollowNode1" presStyleIdx="1" presStyleCnt="3">
        <dgm:presLayoutVars>
          <dgm:bulletEnabled val="1"/>
        </dgm:presLayoutVars>
      </dgm:prSet>
      <dgm:spPr/>
    </dgm:pt>
    <dgm:pt modelId="{AFD5B6C6-21B8-4842-93DC-6D4FAE2C1AD4}" type="pres">
      <dgm:prSet presAssocID="{A95A5513-EA71-264C-ACAD-222BC19332E6}" presName="space" presStyleCnt="0"/>
      <dgm:spPr/>
    </dgm:pt>
    <dgm:pt modelId="{1C456663-251B-0145-A976-BEA9684E8DD8}" type="pres">
      <dgm:prSet presAssocID="{99E0C362-CD2F-FC49-A426-35C6058587DB}" presName="composite" presStyleCnt="0"/>
      <dgm:spPr/>
    </dgm:pt>
    <dgm:pt modelId="{BE56F6EE-FA89-4B40-B0BB-30FE357AE711}" type="pres">
      <dgm:prSet presAssocID="{99E0C362-CD2F-FC49-A426-35C6058587DB}" presName="parTx" presStyleLbl="alignNode1" presStyleIdx="2" presStyleCnt="3">
        <dgm:presLayoutVars>
          <dgm:chMax val="0"/>
          <dgm:chPref val="0"/>
          <dgm:bulletEnabled val="1"/>
        </dgm:presLayoutVars>
      </dgm:prSet>
      <dgm:spPr/>
    </dgm:pt>
    <dgm:pt modelId="{A6B4EAA7-A7C3-D640-A34E-80045F8265A3}" type="pres">
      <dgm:prSet presAssocID="{99E0C362-CD2F-FC49-A426-35C6058587DB}" presName="desTx" presStyleLbl="alignAccFollowNode1" presStyleIdx="2" presStyleCnt="3">
        <dgm:presLayoutVars>
          <dgm:bulletEnabled val="1"/>
        </dgm:presLayoutVars>
      </dgm:prSet>
      <dgm:spPr/>
    </dgm:pt>
  </dgm:ptLst>
  <dgm:cxnLst>
    <dgm:cxn modelId="{08BEB43B-9D7C-3347-AF33-C0437EECCCDD}" srcId="{C733E448-A72C-A343-8878-CFD96EFAD7EB}" destId="{C97C50E8-D23C-A24D-A8EA-1E2C52A7F588}" srcOrd="2" destOrd="0" parTransId="{7D438F4E-A03B-C741-ADB0-ED2E700D5DA0}" sibTransId="{0403F177-B491-A642-A3EF-D0DB714A6DB5}"/>
    <dgm:cxn modelId="{03DB4B3E-7568-EC4E-8714-BD4A109AF13C}" srcId="{BA6BC2F2-B8C4-8C4E-B74C-0E853F8A5E6A}" destId="{C733E448-A72C-A343-8878-CFD96EFAD7EB}" srcOrd="0" destOrd="0" parTransId="{08D0476D-65C4-F849-843A-D200A2C4F042}" sibTransId="{9FF379E0-BF00-EB40-A511-829CCC15F02B}"/>
    <dgm:cxn modelId="{4EC6E644-AB8B-5240-81C9-E59CD184E33B}" type="presOf" srcId="{8B5FD9BD-D874-604D-97CB-1CC9DD74A789}" destId="{BBFFC30C-90A3-364B-9F08-971F8E9FA738}" srcOrd="0" destOrd="0" presId="urn:microsoft.com/office/officeart/2005/8/layout/hList1"/>
    <dgm:cxn modelId="{FDD85C69-48C2-1546-8C49-97D76819A99A}" type="presOf" srcId="{C733E448-A72C-A343-8878-CFD96EFAD7EB}" destId="{AE4D756D-C261-C44F-8EBB-FEDC02D95115}" srcOrd="0" destOrd="0" presId="urn:microsoft.com/office/officeart/2005/8/layout/hList1"/>
    <dgm:cxn modelId="{1B0D4A6A-1524-4B46-ACF1-DBB8804231A8}" srcId="{BA6BC2F2-B8C4-8C4E-B74C-0E853F8A5E6A}" destId="{8CBEBEA8-BB95-7846-A100-0494E9FE853D}" srcOrd="1" destOrd="0" parTransId="{65612647-E491-C24B-8210-C10A8EE82B75}" sibTransId="{A95A5513-EA71-264C-ACAD-222BC19332E6}"/>
    <dgm:cxn modelId="{5B7E996B-428A-2143-9A8C-C402FF8B61E8}" srcId="{BA6BC2F2-B8C4-8C4E-B74C-0E853F8A5E6A}" destId="{99E0C362-CD2F-FC49-A426-35C6058587DB}" srcOrd="2" destOrd="0" parTransId="{845EADF2-7CCA-794C-8E11-982D613914D9}" sibTransId="{CB9670BE-C0BC-194A-9C14-6D691DCAAA1F}"/>
    <dgm:cxn modelId="{EF19AE79-814A-AB4B-9ECB-ED204BB6498D}" srcId="{8CBEBEA8-BB95-7846-A100-0494E9FE853D}" destId="{DF73774F-3023-394A-94C2-E745DBDF418F}" srcOrd="1" destOrd="0" parTransId="{0646613B-FF96-374C-9F99-BF2F8D49D806}" sibTransId="{21201E4D-765B-9F46-B03F-1A9F5F9D30F6}"/>
    <dgm:cxn modelId="{8842388D-7E9B-4F4F-9935-959124A91B94}" type="presOf" srcId="{FAA1F700-8C7D-034B-A0AB-B4A5A5D66D45}" destId="{BBFFC30C-90A3-364B-9F08-971F8E9FA738}" srcOrd="0" destOrd="1" presId="urn:microsoft.com/office/officeart/2005/8/layout/hList1"/>
    <dgm:cxn modelId="{F367169A-2548-E342-81D8-E8E41AD9B3DC}" type="presOf" srcId="{8DB83D89-A330-C245-9D9F-8BB5DBAAC8E2}" destId="{5BCD8BDD-4131-C643-ABA7-9B38C2949619}" srcOrd="0" destOrd="0" presId="urn:microsoft.com/office/officeart/2005/8/layout/hList1"/>
    <dgm:cxn modelId="{078E709A-72D0-434F-A425-3CC660F428EA}" srcId="{99E0C362-CD2F-FC49-A426-35C6058587DB}" destId="{DD4DC7DE-B0A9-5240-8569-0AB2CDD70A49}" srcOrd="0" destOrd="0" parTransId="{BA4CF0AC-B477-1B40-9D28-60008B730479}" sibTransId="{776C0A03-33F9-074B-8F59-42006D20F942}"/>
    <dgm:cxn modelId="{0C828D9E-0E36-6545-A64F-0D1A6C013702}" srcId="{C733E448-A72C-A343-8878-CFD96EFAD7EB}" destId="{8B5FD9BD-D874-604D-97CB-1CC9DD74A789}" srcOrd="0" destOrd="0" parTransId="{D12B6968-E426-A646-A08A-FB569C400913}" sibTransId="{9DCDDBDA-BF6F-2042-833D-C30DB81B6855}"/>
    <dgm:cxn modelId="{939E31B5-3D6F-5B4D-A431-5807C01D1683}" srcId="{C733E448-A72C-A343-8878-CFD96EFAD7EB}" destId="{FAA1F700-8C7D-034B-A0AB-B4A5A5D66D45}" srcOrd="1" destOrd="0" parTransId="{096EF00E-D713-764C-930F-89A048C4A0D6}" sibTransId="{E441BCD3-FEC8-D142-B0B0-6134B5381ED5}"/>
    <dgm:cxn modelId="{58EA95B8-05E1-CE42-AC27-8CCC01938416}" type="presOf" srcId="{99E0C362-CD2F-FC49-A426-35C6058587DB}" destId="{BE56F6EE-FA89-4B40-B0BB-30FE357AE711}" srcOrd="0" destOrd="0" presId="urn:microsoft.com/office/officeart/2005/8/layout/hList1"/>
    <dgm:cxn modelId="{0FAE38BF-9545-C04A-AA29-65D7FB64674D}" type="presOf" srcId="{C97C50E8-D23C-A24D-A8EA-1E2C52A7F588}" destId="{BBFFC30C-90A3-364B-9F08-971F8E9FA738}" srcOrd="0" destOrd="2" presId="urn:microsoft.com/office/officeart/2005/8/layout/hList1"/>
    <dgm:cxn modelId="{C382AFCE-57EE-2346-B5A8-1D78BC8B24B6}" type="presOf" srcId="{BA6BC2F2-B8C4-8C4E-B74C-0E853F8A5E6A}" destId="{FC1F907A-2736-2D4F-B93A-A4066DB9CD61}" srcOrd="0" destOrd="0" presId="urn:microsoft.com/office/officeart/2005/8/layout/hList1"/>
    <dgm:cxn modelId="{D18CEDD1-9B81-E04C-981F-922CEA6FD494}" type="presOf" srcId="{DF73774F-3023-394A-94C2-E745DBDF418F}" destId="{5BCD8BDD-4131-C643-ABA7-9B38C2949619}" srcOrd="0" destOrd="1" presId="urn:microsoft.com/office/officeart/2005/8/layout/hList1"/>
    <dgm:cxn modelId="{229A9DD7-9C44-7F44-99C0-EC700A78354C}" type="presOf" srcId="{8CBEBEA8-BB95-7846-A100-0494E9FE853D}" destId="{502490C3-3CB0-BB4A-8C14-BE891A8A9B2D}" srcOrd="0" destOrd="0" presId="urn:microsoft.com/office/officeart/2005/8/layout/hList1"/>
    <dgm:cxn modelId="{16DBE4D7-65D6-6643-B36A-F245BD9B50A9}" type="presOf" srcId="{DD4DC7DE-B0A9-5240-8569-0AB2CDD70A49}" destId="{A6B4EAA7-A7C3-D640-A34E-80045F8265A3}" srcOrd="0" destOrd="0" presId="urn:microsoft.com/office/officeart/2005/8/layout/hList1"/>
    <dgm:cxn modelId="{4D52A5F7-F89B-FA4A-AB83-67A0E74F7A49}" srcId="{8CBEBEA8-BB95-7846-A100-0494E9FE853D}" destId="{8DB83D89-A330-C245-9D9F-8BB5DBAAC8E2}" srcOrd="0" destOrd="0" parTransId="{9ACFFC27-945B-1B48-B2A5-4300263A19E7}" sibTransId="{8C7EA2DB-B882-0943-918E-9EBF849099BF}"/>
    <dgm:cxn modelId="{7B56B51B-6AA4-1540-AD79-B9525454C419}" type="presParOf" srcId="{FC1F907A-2736-2D4F-B93A-A4066DB9CD61}" destId="{EF830E49-AFF5-5241-944A-14530DDB3092}" srcOrd="0" destOrd="0" presId="urn:microsoft.com/office/officeart/2005/8/layout/hList1"/>
    <dgm:cxn modelId="{EB34F97D-9867-144F-B749-0939419D4105}" type="presParOf" srcId="{EF830E49-AFF5-5241-944A-14530DDB3092}" destId="{AE4D756D-C261-C44F-8EBB-FEDC02D95115}" srcOrd="0" destOrd="0" presId="urn:microsoft.com/office/officeart/2005/8/layout/hList1"/>
    <dgm:cxn modelId="{781EA821-37C4-3D40-B557-C37660069AE5}" type="presParOf" srcId="{EF830E49-AFF5-5241-944A-14530DDB3092}" destId="{BBFFC30C-90A3-364B-9F08-971F8E9FA738}" srcOrd="1" destOrd="0" presId="urn:microsoft.com/office/officeart/2005/8/layout/hList1"/>
    <dgm:cxn modelId="{081BC8BD-E051-6840-98FD-0703B247D7C9}" type="presParOf" srcId="{FC1F907A-2736-2D4F-B93A-A4066DB9CD61}" destId="{86EEB4DC-6EBA-864A-A0B8-0DAE0248C59A}" srcOrd="1" destOrd="0" presId="urn:microsoft.com/office/officeart/2005/8/layout/hList1"/>
    <dgm:cxn modelId="{20A010DA-1067-194B-A5C2-C25B0BC2654C}" type="presParOf" srcId="{FC1F907A-2736-2D4F-B93A-A4066DB9CD61}" destId="{8D8C5387-6D77-8B42-A8C2-2387BBAAE240}" srcOrd="2" destOrd="0" presId="urn:microsoft.com/office/officeart/2005/8/layout/hList1"/>
    <dgm:cxn modelId="{8955FC70-6253-774B-8F15-F16F36983286}" type="presParOf" srcId="{8D8C5387-6D77-8B42-A8C2-2387BBAAE240}" destId="{502490C3-3CB0-BB4A-8C14-BE891A8A9B2D}" srcOrd="0" destOrd="0" presId="urn:microsoft.com/office/officeart/2005/8/layout/hList1"/>
    <dgm:cxn modelId="{DF2ADB0B-A3BC-D643-BBA6-20CD9D4AC7F1}" type="presParOf" srcId="{8D8C5387-6D77-8B42-A8C2-2387BBAAE240}" destId="{5BCD8BDD-4131-C643-ABA7-9B38C2949619}" srcOrd="1" destOrd="0" presId="urn:microsoft.com/office/officeart/2005/8/layout/hList1"/>
    <dgm:cxn modelId="{D9835506-ABE9-8B48-A936-C1C71FC5351F}" type="presParOf" srcId="{FC1F907A-2736-2D4F-B93A-A4066DB9CD61}" destId="{AFD5B6C6-21B8-4842-93DC-6D4FAE2C1AD4}" srcOrd="3" destOrd="0" presId="urn:microsoft.com/office/officeart/2005/8/layout/hList1"/>
    <dgm:cxn modelId="{DA627B91-0AA9-D14B-8BCC-8D0B316CC78C}" type="presParOf" srcId="{FC1F907A-2736-2D4F-B93A-A4066DB9CD61}" destId="{1C456663-251B-0145-A976-BEA9684E8DD8}" srcOrd="4" destOrd="0" presId="urn:microsoft.com/office/officeart/2005/8/layout/hList1"/>
    <dgm:cxn modelId="{3F17C7F8-0046-0549-9C57-354CEBFDA558}" type="presParOf" srcId="{1C456663-251B-0145-A976-BEA9684E8DD8}" destId="{BE56F6EE-FA89-4B40-B0BB-30FE357AE711}" srcOrd="0" destOrd="0" presId="urn:microsoft.com/office/officeart/2005/8/layout/hList1"/>
    <dgm:cxn modelId="{1ACC05C1-0BC1-5146-A535-5B916D021790}" type="presParOf" srcId="{1C456663-251B-0145-A976-BEA9684E8DD8}" destId="{A6B4EAA7-A7C3-D640-A34E-80045F82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6BC2F2-B8C4-8C4E-B74C-0E853F8A5E6A}" type="doc">
      <dgm:prSet loTypeId="urn:microsoft.com/office/officeart/2005/8/layout/hList1" loCatId="" qsTypeId="urn:microsoft.com/office/officeart/2005/8/quickstyle/simple4" qsCatId="simple" csTypeId="urn:microsoft.com/office/officeart/2005/8/colors/accent4_2" csCatId="accent4" phldr="1"/>
      <dgm:spPr/>
      <dgm:t>
        <a:bodyPr/>
        <a:lstStyle/>
        <a:p>
          <a:endParaRPr lang="en-US"/>
        </a:p>
      </dgm:t>
    </dgm:pt>
    <dgm:pt modelId="{C733E448-A72C-A343-8878-CFD96EFAD7EB}">
      <dgm:prSet phldrT="[Text]"/>
      <dgm:spPr/>
      <dgm:t>
        <a:bodyPr/>
        <a:lstStyle/>
        <a:p>
          <a:r>
            <a:rPr lang="en-US" dirty="0"/>
            <a:t>Eligible Loans</a:t>
          </a:r>
        </a:p>
      </dgm:t>
    </dgm:pt>
    <dgm:pt modelId="{08D0476D-65C4-F849-843A-D200A2C4F042}" type="parTrans" cxnId="{03DB4B3E-7568-EC4E-8714-BD4A109AF13C}">
      <dgm:prSet/>
      <dgm:spPr/>
      <dgm:t>
        <a:bodyPr/>
        <a:lstStyle/>
        <a:p>
          <a:endParaRPr lang="en-US"/>
        </a:p>
      </dgm:t>
    </dgm:pt>
    <dgm:pt modelId="{9FF379E0-BF00-EB40-A511-829CCC15F02B}" type="sibTrans" cxnId="{03DB4B3E-7568-EC4E-8714-BD4A109AF13C}">
      <dgm:prSet/>
      <dgm:spPr/>
      <dgm:t>
        <a:bodyPr/>
        <a:lstStyle/>
        <a:p>
          <a:endParaRPr lang="en-US"/>
        </a:p>
      </dgm:t>
    </dgm:pt>
    <dgm:pt modelId="{8B5FD9BD-D874-604D-97CB-1CC9DD74A789}">
      <dgm:prSet phldrT="[Text]"/>
      <dgm:spPr/>
      <dgm:t>
        <a:bodyPr/>
        <a:lstStyle/>
        <a:p>
          <a:r>
            <a:rPr lang="en-US" dirty="0"/>
            <a:t>Direct Subsidized &amp; Unsubsidized</a:t>
          </a:r>
        </a:p>
      </dgm:t>
    </dgm:pt>
    <dgm:pt modelId="{D12B6968-E426-A646-A08A-FB569C400913}" type="parTrans" cxnId="{0C828D9E-0E36-6545-A64F-0D1A6C013702}">
      <dgm:prSet/>
      <dgm:spPr/>
      <dgm:t>
        <a:bodyPr/>
        <a:lstStyle/>
        <a:p>
          <a:endParaRPr lang="en-US"/>
        </a:p>
      </dgm:t>
    </dgm:pt>
    <dgm:pt modelId="{9DCDDBDA-BF6F-2042-833D-C30DB81B6855}" type="sibTrans" cxnId="{0C828D9E-0E36-6545-A64F-0D1A6C013702}">
      <dgm:prSet/>
      <dgm:spPr/>
      <dgm:t>
        <a:bodyPr/>
        <a:lstStyle/>
        <a:p>
          <a:endParaRPr lang="en-US"/>
        </a:p>
      </dgm:t>
    </dgm:pt>
    <dgm:pt modelId="{FAA1F700-8C7D-034B-A0AB-B4A5A5D66D45}">
      <dgm:prSet phldrT="[Text]"/>
      <dgm:spPr/>
      <dgm:t>
        <a:bodyPr/>
        <a:lstStyle/>
        <a:p>
          <a:r>
            <a:rPr lang="en-US" dirty="0"/>
            <a:t>Subsidized &amp; Unsubsidized Federal Stafford Loans</a:t>
          </a:r>
        </a:p>
      </dgm:t>
    </dgm:pt>
    <dgm:pt modelId="{096EF00E-D713-764C-930F-89A048C4A0D6}" type="parTrans" cxnId="{939E31B5-3D6F-5B4D-A431-5807C01D1683}">
      <dgm:prSet/>
      <dgm:spPr/>
      <dgm:t>
        <a:bodyPr/>
        <a:lstStyle/>
        <a:p>
          <a:endParaRPr lang="en-US"/>
        </a:p>
      </dgm:t>
    </dgm:pt>
    <dgm:pt modelId="{E441BCD3-FEC8-D142-B0B0-6134B5381ED5}" type="sibTrans" cxnId="{939E31B5-3D6F-5B4D-A431-5807C01D1683}">
      <dgm:prSet/>
      <dgm:spPr/>
      <dgm:t>
        <a:bodyPr/>
        <a:lstStyle/>
        <a:p>
          <a:endParaRPr lang="en-US"/>
        </a:p>
      </dgm:t>
    </dgm:pt>
    <dgm:pt modelId="{8CBEBEA8-BB95-7846-A100-0494E9FE853D}">
      <dgm:prSet phldrT="[Text]"/>
      <dgm:spPr/>
      <dgm:t>
        <a:bodyPr/>
        <a:lstStyle/>
        <a:p>
          <a:r>
            <a:rPr lang="en-US" dirty="0"/>
            <a:t>Money Payment &amp; Time Frame</a:t>
          </a:r>
        </a:p>
      </dgm:t>
    </dgm:pt>
    <dgm:pt modelId="{65612647-E491-C24B-8210-C10A8EE82B75}" type="parTrans" cxnId="{1B0D4A6A-1524-4B46-ACF1-DBB8804231A8}">
      <dgm:prSet/>
      <dgm:spPr/>
      <dgm:t>
        <a:bodyPr/>
        <a:lstStyle/>
        <a:p>
          <a:endParaRPr lang="en-US"/>
        </a:p>
      </dgm:t>
    </dgm:pt>
    <dgm:pt modelId="{A95A5513-EA71-264C-ACAD-222BC19332E6}" type="sibTrans" cxnId="{1B0D4A6A-1524-4B46-ACF1-DBB8804231A8}">
      <dgm:prSet/>
      <dgm:spPr/>
      <dgm:t>
        <a:bodyPr/>
        <a:lstStyle/>
        <a:p>
          <a:endParaRPr lang="en-US"/>
        </a:p>
      </dgm:t>
    </dgm:pt>
    <dgm:pt modelId="{8DB83D89-A330-C245-9D9F-8BB5DBAAC8E2}">
      <dgm:prSet phldrT="[Text]"/>
      <dgm:spPr/>
      <dgm:t>
        <a:bodyPr/>
        <a:lstStyle/>
        <a:p>
          <a:r>
            <a:rPr lang="en-US" dirty="0"/>
            <a:t>Payments lower at first &amp; increase every 2 years</a:t>
          </a:r>
        </a:p>
      </dgm:t>
    </dgm:pt>
    <dgm:pt modelId="{9ACFFC27-945B-1B48-B2A5-4300263A19E7}" type="parTrans" cxnId="{4D52A5F7-F89B-FA4A-AB83-67A0E74F7A49}">
      <dgm:prSet/>
      <dgm:spPr/>
      <dgm:t>
        <a:bodyPr/>
        <a:lstStyle/>
        <a:p>
          <a:endParaRPr lang="en-US"/>
        </a:p>
      </dgm:t>
    </dgm:pt>
    <dgm:pt modelId="{8C7EA2DB-B882-0943-918E-9EBF849099BF}" type="sibTrans" cxnId="{4D52A5F7-F89B-FA4A-AB83-67A0E74F7A49}">
      <dgm:prSet/>
      <dgm:spPr/>
      <dgm:t>
        <a:bodyPr/>
        <a:lstStyle/>
        <a:p>
          <a:endParaRPr lang="en-US"/>
        </a:p>
      </dgm:t>
    </dgm:pt>
    <dgm:pt modelId="{DF73774F-3023-394A-94C2-E745DBDF418F}">
      <dgm:prSet phldrT="[Text]"/>
      <dgm:spPr/>
      <dgm:t>
        <a:bodyPr/>
        <a:lstStyle/>
        <a:p>
          <a:r>
            <a:rPr lang="en-US" dirty="0"/>
            <a:t>Up to 10 years</a:t>
          </a:r>
        </a:p>
      </dgm:t>
    </dgm:pt>
    <dgm:pt modelId="{0646613B-FF96-374C-9F99-BF2F8D49D806}" type="parTrans" cxnId="{EF19AE79-814A-AB4B-9ECB-ED204BB6498D}">
      <dgm:prSet/>
      <dgm:spPr/>
      <dgm:t>
        <a:bodyPr/>
        <a:lstStyle/>
        <a:p>
          <a:endParaRPr lang="en-US"/>
        </a:p>
      </dgm:t>
    </dgm:pt>
    <dgm:pt modelId="{21201E4D-765B-9F46-B03F-1A9F5F9D30F6}" type="sibTrans" cxnId="{EF19AE79-814A-AB4B-9ECB-ED204BB6498D}">
      <dgm:prSet/>
      <dgm:spPr/>
      <dgm:t>
        <a:bodyPr/>
        <a:lstStyle/>
        <a:p>
          <a:endParaRPr lang="en-US"/>
        </a:p>
      </dgm:t>
    </dgm:pt>
    <dgm:pt modelId="{99E0C362-CD2F-FC49-A426-35C6058587DB}">
      <dgm:prSet phldrT="[Text]"/>
      <dgm:spPr/>
      <dgm:t>
        <a:bodyPr/>
        <a:lstStyle/>
        <a:p>
          <a:r>
            <a:rPr lang="en-US" dirty="0"/>
            <a:t>Quick Comparison</a:t>
          </a:r>
        </a:p>
      </dgm:t>
    </dgm:pt>
    <dgm:pt modelId="{845EADF2-7CCA-794C-8E11-982D613914D9}" type="parTrans" cxnId="{5B7E996B-428A-2143-9A8C-C402FF8B61E8}">
      <dgm:prSet/>
      <dgm:spPr/>
      <dgm:t>
        <a:bodyPr/>
        <a:lstStyle/>
        <a:p>
          <a:endParaRPr lang="en-US"/>
        </a:p>
      </dgm:t>
    </dgm:pt>
    <dgm:pt modelId="{CB9670BE-C0BC-194A-9C14-6D691DCAAA1F}" type="sibTrans" cxnId="{5B7E996B-428A-2143-9A8C-C402FF8B61E8}">
      <dgm:prSet/>
      <dgm:spPr/>
      <dgm:t>
        <a:bodyPr/>
        <a:lstStyle/>
        <a:p>
          <a:endParaRPr lang="en-US"/>
        </a:p>
      </dgm:t>
    </dgm:pt>
    <dgm:pt modelId="{DD4DC7DE-B0A9-5240-8569-0AB2CDD70A49}">
      <dgm:prSet phldrT="[Text]"/>
      <dgm:spPr/>
      <dgm:t>
        <a:bodyPr/>
        <a:lstStyle/>
        <a:p>
          <a:r>
            <a:rPr lang="en-US" dirty="0"/>
            <a:t>More interest paid than the standard </a:t>
          </a:r>
        </a:p>
      </dgm:t>
    </dgm:pt>
    <dgm:pt modelId="{BA4CF0AC-B477-1B40-9D28-60008B730479}" type="parTrans" cxnId="{078E709A-72D0-434F-A425-3CC660F428EA}">
      <dgm:prSet/>
      <dgm:spPr/>
      <dgm:t>
        <a:bodyPr/>
        <a:lstStyle/>
        <a:p>
          <a:endParaRPr lang="en-US"/>
        </a:p>
      </dgm:t>
    </dgm:pt>
    <dgm:pt modelId="{776C0A03-33F9-074B-8F59-42006D20F942}" type="sibTrans" cxnId="{078E709A-72D0-434F-A425-3CC660F428EA}">
      <dgm:prSet/>
      <dgm:spPr/>
      <dgm:t>
        <a:bodyPr/>
        <a:lstStyle/>
        <a:p>
          <a:endParaRPr lang="en-US"/>
        </a:p>
      </dgm:t>
    </dgm:pt>
    <dgm:pt modelId="{C97C50E8-D23C-A24D-A8EA-1E2C52A7F588}">
      <dgm:prSet phldrT="[Text]"/>
      <dgm:spPr/>
      <dgm:t>
        <a:bodyPr/>
        <a:lstStyle/>
        <a:p>
          <a:r>
            <a:rPr lang="en-US" dirty="0"/>
            <a:t>All PLUS loans</a:t>
          </a:r>
        </a:p>
      </dgm:t>
    </dgm:pt>
    <dgm:pt modelId="{7D438F4E-A03B-C741-ADB0-ED2E700D5DA0}" type="parTrans" cxnId="{08BEB43B-9D7C-3347-AF33-C0437EECCCDD}">
      <dgm:prSet/>
      <dgm:spPr/>
      <dgm:t>
        <a:bodyPr/>
        <a:lstStyle/>
        <a:p>
          <a:endParaRPr lang="en-US"/>
        </a:p>
      </dgm:t>
    </dgm:pt>
    <dgm:pt modelId="{0403F177-B491-A642-A3EF-D0DB714A6DB5}" type="sibTrans" cxnId="{08BEB43B-9D7C-3347-AF33-C0437EECCCDD}">
      <dgm:prSet/>
      <dgm:spPr/>
      <dgm:t>
        <a:bodyPr/>
        <a:lstStyle/>
        <a:p>
          <a:endParaRPr lang="en-US"/>
        </a:p>
      </dgm:t>
    </dgm:pt>
    <dgm:pt modelId="{FC1F907A-2736-2D4F-B93A-A4066DB9CD61}" type="pres">
      <dgm:prSet presAssocID="{BA6BC2F2-B8C4-8C4E-B74C-0E853F8A5E6A}" presName="Name0" presStyleCnt="0">
        <dgm:presLayoutVars>
          <dgm:dir/>
          <dgm:animLvl val="lvl"/>
          <dgm:resizeHandles val="exact"/>
        </dgm:presLayoutVars>
      </dgm:prSet>
      <dgm:spPr/>
    </dgm:pt>
    <dgm:pt modelId="{EF830E49-AFF5-5241-944A-14530DDB3092}" type="pres">
      <dgm:prSet presAssocID="{C733E448-A72C-A343-8878-CFD96EFAD7EB}" presName="composite" presStyleCnt="0"/>
      <dgm:spPr/>
    </dgm:pt>
    <dgm:pt modelId="{AE4D756D-C261-C44F-8EBB-FEDC02D95115}" type="pres">
      <dgm:prSet presAssocID="{C733E448-A72C-A343-8878-CFD96EFAD7EB}" presName="parTx" presStyleLbl="alignNode1" presStyleIdx="0" presStyleCnt="3">
        <dgm:presLayoutVars>
          <dgm:chMax val="0"/>
          <dgm:chPref val="0"/>
          <dgm:bulletEnabled val="1"/>
        </dgm:presLayoutVars>
      </dgm:prSet>
      <dgm:spPr/>
    </dgm:pt>
    <dgm:pt modelId="{BBFFC30C-90A3-364B-9F08-971F8E9FA738}" type="pres">
      <dgm:prSet presAssocID="{C733E448-A72C-A343-8878-CFD96EFAD7EB}" presName="desTx" presStyleLbl="alignAccFollowNode1" presStyleIdx="0" presStyleCnt="3">
        <dgm:presLayoutVars>
          <dgm:bulletEnabled val="1"/>
        </dgm:presLayoutVars>
      </dgm:prSet>
      <dgm:spPr/>
    </dgm:pt>
    <dgm:pt modelId="{86EEB4DC-6EBA-864A-A0B8-0DAE0248C59A}" type="pres">
      <dgm:prSet presAssocID="{9FF379E0-BF00-EB40-A511-829CCC15F02B}" presName="space" presStyleCnt="0"/>
      <dgm:spPr/>
    </dgm:pt>
    <dgm:pt modelId="{8D8C5387-6D77-8B42-A8C2-2387BBAAE240}" type="pres">
      <dgm:prSet presAssocID="{8CBEBEA8-BB95-7846-A100-0494E9FE853D}" presName="composite" presStyleCnt="0"/>
      <dgm:spPr/>
    </dgm:pt>
    <dgm:pt modelId="{502490C3-3CB0-BB4A-8C14-BE891A8A9B2D}" type="pres">
      <dgm:prSet presAssocID="{8CBEBEA8-BB95-7846-A100-0494E9FE853D}" presName="parTx" presStyleLbl="alignNode1" presStyleIdx="1" presStyleCnt="3">
        <dgm:presLayoutVars>
          <dgm:chMax val="0"/>
          <dgm:chPref val="0"/>
          <dgm:bulletEnabled val="1"/>
        </dgm:presLayoutVars>
      </dgm:prSet>
      <dgm:spPr/>
    </dgm:pt>
    <dgm:pt modelId="{5BCD8BDD-4131-C643-ABA7-9B38C2949619}" type="pres">
      <dgm:prSet presAssocID="{8CBEBEA8-BB95-7846-A100-0494E9FE853D}" presName="desTx" presStyleLbl="alignAccFollowNode1" presStyleIdx="1" presStyleCnt="3">
        <dgm:presLayoutVars>
          <dgm:bulletEnabled val="1"/>
        </dgm:presLayoutVars>
      </dgm:prSet>
      <dgm:spPr/>
    </dgm:pt>
    <dgm:pt modelId="{AFD5B6C6-21B8-4842-93DC-6D4FAE2C1AD4}" type="pres">
      <dgm:prSet presAssocID="{A95A5513-EA71-264C-ACAD-222BC19332E6}" presName="space" presStyleCnt="0"/>
      <dgm:spPr/>
    </dgm:pt>
    <dgm:pt modelId="{1C456663-251B-0145-A976-BEA9684E8DD8}" type="pres">
      <dgm:prSet presAssocID="{99E0C362-CD2F-FC49-A426-35C6058587DB}" presName="composite" presStyleCnt="0"/>
      <dgm:spPr/>
    </dgm:pt>
    <dgm:pt modelId="{BE56F6EE-FA89-4B40-B0BB-30FE357AE711}" type="pres">
      <dgm:prSet presAssocID="{99E0C362-CD2F-FC49-A426-35C6058587DB}" presName="parTx" presStyleLbl="alignNode1" presStyleIdx="2" presStyleCnt="3">
        <dgm:presLayoutVars>
          <dgm:chMax val="0"/>
          <dgm:chPref val="0"/>
          <dgm:bulletEnabled val="1"/>
        </dgm:presLayoutVars>
      </dgm:prSet>
      <dgm:spPr/>
    </dgm:pt>
    <dgm:pt modelId="{A6B4EAA7-A7C3-D640-A34E-80045F8265A3}" type="pres">
      <dgm:prSet presAssocID="{99E0C362-CD2F-FC49-A426-35C6058587DB}" presName="desTx" presStyleLbl="alignAccFollowNode1" presStyleIdx="2" presStyleCnt="3">
        <dgm:presLayoutVars>
          <dgm:bulletEnabled val="1"/>
        </dgm:presLayoutVars>
      </dgm:prSet>
      <dgm:spPr/>
    </dgm:pt>
  </dgm:ptLst>
  <dgm:cxnLst>
    <dgm:cxn modelId="{EEE75D29-3170-DE4E-829F-CB5AA5C4AB8C}" type="presOf" srcId="{C733E448-A72C-A343-8878-CFD96EFAD7EB}" destId="{AE4D756D-C261-C44F-8EBB-FEDC02D95115}" srcOrd="0" destOrd="0" presId="urn:microsoft.com/office/officeart/2005/8/layout/hList1"/>
    <dgm:cxn modelId="{08BEB43B-9D7C-3347-AF33-C0437EECCCDD}" srcId="{C733E448-A72C-A343-8878-CFD96EFAD7EB}" destId="{C97C50E8-D23C-A24D-A8EA-1E2C52A7F588}" srcOrd="2" destOrd="0" parTransId="{7D438F4E-A03B-C741-ADB0-ED2E700D5DA0}" sibTransId="{0403F177-B491-A642-A3EF-D0DB714A6DB5}"/>
    <dgm:cxn modelId="{03DB4B3E-7568-EC4E-8714-BD4A109AF13C}" srcId="{BA6BC2F2-B8C4-8C4E-B74C-0E853F8A5E6A}" destId="{C733E448-A72C-A343-8878-CFD96EFAD7EB}" srcOrd="0" destOrd="0" parTransId="{08D0476D-65C4-F849-843A-D200A2C4F042}" sibTransId="{9FF379E0-BF00-EB40-A511-829CCC15F02B}"/>
    <dgm:cxn modelId="{1B0D4A6A-1524-4B46-ACF1-DBB8804231A8}" srcId="{BA6BC2F2-B8C4-8C4E-B74C-0E853F8A5E6A}" destId="{8CBEBEA8-BB95-7846-A100-0494E9FE853D}" srcOrd="1" destOrd="0" parTransId="{65612647-E491-C24B-8210-C10A8EE82B75}" sibTransId="{A95A5513-EA71-264C-ACAD-222BC19332E6}"/>
    <dgm:cxn modelId="{5B7E996B-428A-2143-9A8C-C402FF8B61E8}" srcId="{BA6BC2F2-B8C4-8C4E-B74C-0E853F8A5E6A}" destId="{99E0C362-CD2F-FC49-A426-35C6058587DB}" srcOrd="2" destOrd="0" parTransId="{845EADF2-7CCA-794C-8E11-982D613914D9}" sibTransId="{CB9670BE-C0BC-194A-9C14-6D691DCAAA1F}"/>
    <dgm:cxn modelId="{6884FA52-17AC-6643-A4DE-C62497FDE08A}" type="presOf" srcId="{DF73774F-3023-394A-94C2-E745DBDF418F}" destId="{5BCD8BDD-4131-C643-ABA7-9B38C2949619}" srcOrd="0" destOrd="1" presId="urn:microsoft.com/office/officeart/2005/8/layout/hList1"/>
    <dgm:cxn modelId="{07C4D475-4342-AE4A-ABB6-0CCEC97DAD56}" type="presOf" srcId="{DD4DC7DE-B0A9-5240-8569-0AB2CDD70A49}" destId="{A6B4EAA7-A7C3-D640-A34E-80045F8265A3}" srcOrd="0" destOrd="0" presId="urn:microsoft.com/office/officeart/2005/8/layout/hList1"/>
    <dgm:cxn modelId="{03539D76-4F46-454F-A57D-3FE2B73E34CE}" type="presOf" srcId="{8B5FD9BD-D874-604D-97CB-1CC9DD74A789}" destId="{BBFFC30C-90A3-364B-9F08-971F8E9FA738}" srcOrd="0" destOrd="0" presId="urn:microsoft.com/office/officeart/2005/8/layout/hList1"/>
    <dgm:cxn modelId="{EF19AE79-814A-AB4B-9ECB-ED204BB6498D}" srcId="{8CBEBEA8-BB95-7846-A100-0494E9FE853D}" destId="{DF73774F-3023-394A-94C2-E745DBDF418F}" srcOrd="1" destOrd="0" parTransId="{0646613B-FF96-374C-9F99-BF2F8D49D806}" sibTransId="{21201E4D-765B-9F46-B03F-1A9F5F9D30F6}"/>
    <dgm:cxn modelId="{343ADD94-FA95-6A42-9122-44A29C284BC0}" type="presOf" srcId="{BA6BC2F2-B8C4-8C4E-B74C-0E853F8A5E6A}" destId="{FC1F907A-2736-2D4F-B93A-A4066DB9CD61}" srcOrd="0" destOrd="0" presId="urn:microsoft.com/office/officeart/2005/8/layout/hList1"/>
    <dgm:cxn modelId="{078E709A-72D0-434F-A425-3CC660F428EA}" srcId="{99E0C362-CD2F-FC49-A426-35C6058587DB}" destId="{DD4DC7DE-B0A9-5240-8569-0AB2CDD70A49}" srcOrd="0" destOrd="0" parTransId="{BA4CF0AC-B477-1B40-9D28-60008B730479}" sibTransId="{776C0A03-33F9-074B-8F59-42006D20F942}"/>
    <dgm:cxn modelId="{0C828D9E-0E36-6545-A64F-0D1A6C013702}" srcId="{C733E448-A72C-A343-8878-CFD96EFAD7EB}" destId="{8B5FD9BD-D874-604D-97CB-1CC9DD74A789}" srcOrd="0" destOrd="0" parTransId="{D12B6968-E426-A646-A08A-FB569C400913}" sibTransId="{9DCDDBDA-BF6F-2042-833D-C30DB81B6855}"/>
    <dgm:cxn modelId="{5428E1B2-20EB-9F4C-882C-2DF1021EE485}" type="presOf" srcId="{8CBEBEA8-BB95-7846-A100-0494E9FE853D}" destId="{502490C3-3CB0-BB4A-8C14-BE891A8A9B2D}" srcOrd="0" destOrd="0" presId="urn:microsoft.com/office/officeart/2005/8/layout/hList1"/>
    <dgm:cxn modelId="{939E31B5-3D6F-5B4D-A431-5807C01D1683}" srcId="{C733E448-A72C-A343-8878-CFD96EFAD7EB}" destId="{FAA1F700-8C7D-034B-A0AB-B4A5A5D66D45}" srcOrd="1" destOrd="0" parTransId="{096EF00E-D713-764C-930F-89A048C4A0D6}" sibTransId="{E441BCD3-FEC8-D142-B0B0-6134B5381ED5}"/>
    <dgm:cxn modelId="{067FC6C0-DA20-D541-BBDA-31A9F0509CF7}" type="presOf" srcId="{FAA1F700-8C7D-034B-A0AB-B4A5A5D66D45}" destId="{BBFFC30C-90A3-364B-9F08-971F8E9FA738}" srcOrd="0" destOrd="1" presId="urn:microsoft.com/office/officeart/2005/8/layout/hList1"/>
    <dgm:cxn modelId="{5CBFA9DD-D409-2E46-9ACC-B7A96BB25DF9}" type="presOf" srcId="{99E0C362-CD2F-FC49-A426-35C6058587DB}" destId="{BE56F6EE-FA89-4B40-B0BB-30FE357AE711}" srcOrd="0" destOrd="0" presId="urn:microsoft.com/office/officeart/2005/8/layout/hList1"/>
    <dgm:cxn modelId="{A30409E2-44E4-144A-9F18-0E08F07CBD41}" type="presOf" srcId="{C97C50E8-D23C-A24D-A8EA-1E2C52A7F588}" destId="{BBFFC30C-90A3-364B-9F08-971F8E9FA738}" srcOrd="0" destOrd="2" presId="urn:microsoft.com/office/officeart/2005/8/layout/hList1"/>
    <dgm:cxn modelId="{4D52A5F7-F89B-FA4A-AB83-67A0E74F7A49}" srcId="{8CBEBEA8-BB95-7846-A100-0494E9FE853D}" destId="{8DB83D89-A330-C245-9D9F-8BB5DBAAC8E2}" srcOrd="0" destOrd="0" parTransId="{9ACFFC27-945B-1B48-B2A5-4300263A19E7}" sibTransId="{8C7EA2DB-B882-0943-918E-9EBF849099BF}"/>
    <dgm:cxn modelId="{D7BE0AFB-2BA7-DB4B-87BD-A3849B105EFF}" type="presOf" srcId="{8DB83D89-A330-C245-9D9F-8BB5DBAAC8E2}" destId="{5BCD8BDD-4131-C643-ABA7-9B38C2949619}" srcOrd="0" destOrd="0" presId="urn:microsoft.com/office/officeart/2005/8/layout/hList1"/>
    <dgm:cxn modelId="{44E169FA-1D99-E246-AD41-7461396D019D}" type="presParOf" srcId="{FC1F907A-2736-2D4F-B93A-A4066DB9CD61}" destId="{EF830E49-AFF5-5241-944A-14530DDB3092}" srcOrd="0" destOrd="0" presId="urn:microsoft.com/office/officeart/2005/8/layout/hList1"/>
    <dgm:cxn modelId="{B3803402-3F88-124D-BC7B-5ADEBC630B08}" type="presParOf" srcId="{EF830E49-AFF5-5241-944A-14530DDB3092}" destId="{AE4D756D-C261-C44F-8EBB-FEDC02D95115}" srcOrd="0" destOrd="0" presId="urn:microsoft.com/office/officeart/2005/8/layout/hList1"/>
    <dgm:cxn modelId="{E8480D64-E025-3547-88CC-AD1603192D9C}" type="presParOf" srcId="{EF830E49-AFF5-5241-944A-14530DDB3092}" destId="{BBFFC30C-90A3-364B-9F08-971F8E9FA738}" srcOrd="1" destOrd="0" presId="urn:microsoft.com/office/officeart/2005/8/layout/hList1"/>
    <dgm:cxn modelId="{83AB51F9-61E6-9445-AF13-4949C1C89F74}" type="presParOf" srcId="{FC1F907A-2736-2D4F-B93A-A4066DB9CD61}" destId="{86EEB4DC-6EBA-864A-A0B8-0DAE0248C59A}" srcOrd="1" destOrd="0" presId="urn:microsoft.com/office/officeart/2005/8/layout/hList1"/>
    <dgm:cxn modelId="{6475881A-3724-1844-BAE2-8F6F4D121558}" type="presParOf" srcId="{FC1F907A-2736-2D4F-B93A-A4066DB9CD61}" destId="{8D8C5387-6D77-8B42-A8C2-2387BBAAE240}" srcOrd="2" destOrd="0" presId="urn:microsoft.com/office/officeart/2005/8/layout/hList1"/>
    <dgm:cxn modelId="{B209744E-46E9-434D-829E-1E3D6CA6822E}" type="presParOf" srcId="{8D8C5387-6D77-8B42-A8C2-2387BBAAE240}" destId="{502490C3-3CB0-BB4A-8C14-BE891A8A9B2D}" srcOrd="0" destOrd="0" presId="urn:microsoft.com/office/officeart/2005/8/layout/hList1"/>
    <dgm:cxn modelId="{5D971030-D3C2-B24C-96A5-D028AE08E02C}" type="presParOf" srcId="{8D8C5387-6D77-8B42-A8C2-2387BBAAE240}" destId="{5BCD8BDD-4131-C643-ABA7-9B38C2949619}" srcOrd="1" destOrd="0" presId="urn:microsoft.com/office/officeart/2005/8/layout/hList1"/>
    <dgm:cxn modelId="{FBB6B530-0ED2-E544-B2F3-69D861253A8E}" type="presParOf" srcId="{FC1F907A-2736-2D4F-B93A-A4066DB9CD61}" destId="{AFD5B6C6-21B8-4842-93DC-6D4FAE2C1AD4}" srcOrd="3" destOrd="0" presId="urn:microsoft.com/office/officeart/2005/8/layout/hList1"/>
    <dgm:cxn modelId="{8007FB36-4603-D049-98F4-1E054E97E326}" type="presParOf" srcId="{FC1F907A-2736-2D4F-B93A-A4066DB9CD61}" destId="{1C456663-251B-0145-A976-BEA9684E8DD8}" srcOrd="4" destOrd="0" presId="urn:microsoft.com/office/officeart/2005/8/layout/hList1"/>
    <dgm:cxn modelId="{7E9B9B9F-37B2-EE44-AE66-E5B4B142B66A}" type="presParOf" srcId="{1C456663-251B-0145-A976-BEA9684E8DD8}" destId="{BE56F6EE-FA89-4B40-B0BB-30FE357AE711}" srcOrd="0" destOrd="0" presId="urn:microsoft.com/office/officeart/2005/8/layout/hList1"/>
    <dgm:cxn modelId="{396A1CA6-487F-8D4A-8956-4ABBCB6DC712}" type="presParOf" srcId="{1C456663-251B-0145-A976-BEA9684E8DD8}" destId="{A6B4EAA7-A7C3-D640-A34E-80045F82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6BC2F2-B8C4-8C4E-B74C-0E853F8A5E6A}" type="doc">
      <dgm:prSet loTypeId="urn:microsoft.com/office/officeart/2005/8/layout/hList1" loCatId="" qsTypeId="urn:microsoft.com/office/officeart/2005/8/quickstyle/3D4" qsCatId="3D" csTypeId="urn:microsoft.com/office/officeart/2005/8/colors/accent6_5" csCatId="accent6" phldr="1"/>
      <dgm:spPr/>
      <dgm:t>
        <a:bodyPr/>
        <a:lstStyle/>
        <a:p>
          <a:endParaRPr lang="en-US"/>
        </a:p>
      </dgm:t>
    </dgm:pt>
    <dgm:pt modelId="{C733E448-A72C-A343-8878-CFD96EFAD7EB}">
      <dgm:prSet phldrT="[Text]"/>
      <dgm:spPr/>
      <dgm:t>
        <a:bodyPr/>
        <a:lstStyle/>
        <a:p>
          <a:r>
            <a:rPr lang="en-US" dirty="0"/>
            <a:t>Eligible Loans</a:t>
          </a:r>
        </a:p>
      </dgm:t>
    </dgm:pt>
    <dgm:pt modelId="{08D0476D-65C4-F849-843A-D200A2C4F042}" type="parTrans" cxnId="{03DB4B3E-7568-EC4E-8714-BD4A109AF13C}">
      <dgm:prSet/>
      <dgm:spPr/>
      <dgm:t>
        <a:bodyPr/>
        <a:lstStyle/>
        <a:p>
          <a:endParaRPr lang="en-US"/>
        </a:p>
      </dgm:t>
    </dgm:pt>
    <dgm:pt modelId="{9FF379E0-BF00-EB40-A511-829CCC15F02B}" type="sibTrans" cxnId="{03DB4B3E-7568-EC4E-8714-BD4A109AF13C}">
      <dgm:prSet/>
      <dgm:spPr/>
      <dgm:t>
        <a:bodyPr/>
        <a:lstStyle/>
        <a:p>
          <a:endParaRPr lang="en-US"/>
        </a:p>
      </dgm:t>
    </dgm:pt>
    <dgm:pt modelId="{8B5FD9BD-D874-604D-97CB-1CC9DD74A789}">
      <dgm:prSet phldrT="[Text]"/>
      <dgm:spPr/>
      <dgm:t>
        <a:bodyPr/>
        <a:lstStyle/>
        <a:p>
          <a:r>
            <a:rPr lang="en-US" dirty="0"/>
            <a:t>Direct Subsidized &amp; Unsubsidized</a:t>
          </a:r>
        </a:p>
      </dgm:t>
    </dgm:pt>
    <dgm:pt modelId="{D12B6968-E426-A646-A08A-FB569C400913}" type="parTrans" cxnId="{0C828D9E-0E36-6545-A64F-0D1A6C013702}">
      <dgm:prSet/>
      <dgm:spPr/>
      <dgm:t>
        <a:bodyPr/>
        <a:lstStyle/>
        <a:p>
          <a:endParaRPr lang="en-US"/>
        </a:p>
      </dgm:t>
    </dgm:pt>
    <dgm:pt modelId="{9DCDDBDA-BF6F-2042-833D-C30DB81B6855}" type="sibTrans" cxnId="{0C828D9E-0E36-6545-A64F-0D1A6C013702}">
      <dgm:prSet/>
      <dgm:spPr/>
      <dgm:t>
        <a:bodyPr/>
        <a:lstStyle/>
        <a:p>
          <a:endParaRPr lang="en-US"/>
        </a:p>
      </dgm:t>
    </dgm:pt>
    <dgm:pt modelId="{FAA1F700-8C7D-034B-A0AB-B4A5A5D66D45}">
      <dgm:prSet phldrT="[Text]"/>
      <dgm:spPr/>
      <dgm:t>
        <a:bodyPr/>
        <a:lstStyle/>
        <a:p>
          <a:r>
            <a:rPr lang="en-US" dirty="0"/>
            <a:t>Subsidized &amp; Unsubsidized Federal Stafford Loans</a:t>
          </a:r>
        </a:p>
      </dgm:t>
    </dgm:pt>
    <dgm:pt modelId="{096EF00E-D713-764C-930F-89A048C4A0D6}" type="parTrans" cxnId="{939E31B5-3D6F-5B4D-A431-5807C01D1683}">
      <dgm:prSet/>
      <dgm:spPr/>
      <dgm:t>
        <a:bodyPr/>
        <a:lstStyle/>
        <a:p>
          <a:endParaRPr lang="en-US"/>
        </a:p>
      </dgm:t>
    </dgm:pt>
    <dgm:pt modelId="{E441BCD3-FEC8-D142-B0B0-6134B5381ED5}" type="sibTrans" cxnId="{939E31B5-3D6F-5B4D-A431-5807C01D1683}">
      <dgm:prSet/>
      <dgm:spPr/>
      <dgm:t>
        <a:bodyPr/>
        <a:lstStyle/>
        <a:p>
          <a:endParaRPr lang="en-US"/>
        </a:p>
      </dgm:t>
    </dgm:pt>
    <dgm:pt modelId="{8CBEBEA8-BB95-7846-A100-0494E9FE853D}">
      <dgm:prSet phldrT="[Text]"/>
      <dgm:spPr/>
      <dgm:t>
        <a:bodyPr/>
        <a:lstStyle/>
        <a:p>
          <a:r>
            <a:rPr lang="en-US" dirty="0"/>
            <a:t>Money Payment &amp; Time Frame</a:t>
          </a:r>
        </a:p>
      </dgm:t>
    </dgm:pt>
    <dgm:pt modelId="{65612647-E491-C24B-8210-C10A8EE82B75}" type="parTrans" cxnId="{1B0D4A6A-1524-4B46-ACF1-DBB8804231A8}">
      <dgm:prSet/>
      <dgm:spPr/>
      <dgm:t>
        <a:bodyPr/>
        <a:lstStyle/>
        <a:p>
          <a:endParaRPr lang="en-US"/>
        </a:p>
      </dgm:t>
    </dgm:pt>
    <dgm:pt modelId="{A95A5513-EA71-264C-ACAD-222BC19332E6}" type="sibTrans" cxnId="{1B0D4A6A-1524-4B46-ACF1-DBB8804231A8}">
      <dgm:prSet/>
      <dgm:spPr/>
      <dgm:t>
        <a:bodyPr/>
        <a:lstStyle/>
        <a:p>
          <a:endParaRPr lang="en-US"/>
        </a:p>
      </dgm:t>
    </dgm:pt>
    <dgm:pt modelId="{8DB83D89-A330-C245-9D9F-8BB5DBAAC8E2}">
      <dgm:prSet phldrT="[Text]"/>
      <dgm:spPr/>
      <dgm:t>
        <a:bodyPr/>
        <a:lstStyle/>
        <a:p>
          <a:r>
            <a:rPr lang="en-US" dirty="0"/>
            <a:t>Max of 15% of your income</a:t>
          </a:r>
        </a:p>
      </dgm:t>
    </dgm:pt>
    <dgm:pt modelId="{9ACFFC27-945B-1B48-B2A5-4300263A19E7}" type="parTrans" cxnId="{4D52A5F7-F89B-FA4A-AB83-67A0E74F7A49}">
      <dgm:prSet/>
      <dgm:spPr/>
      <dgm:t>
        <a:bodyPr/>
        <a:lstStyle/>
        <a:p>
          <a:endParaRPr lang="en-US"/>
        </a:p>
      </dgm:t>
    </dgm:pt>
    <dgm:pt modelId="{8C7EA2DB-B882-0943-918E-9EBF849099BF}" type="sibTrans" cxnId="{4D52A5F7-F89B-FA4A-AB83-67A0E74F7A49}">
      <dgm:prSet/>
      <dgm:spPr/>
      <dgm:t>
        <a:bodyPr/>
        <a:lstStyle/>
        <a:p>
          <a:endParaRPr lang="en-US"/>
        </a:p>
      </dgm:t>
    </dgm:pt>
    <dgm:pt modelId="{DF73774F-3023-394A-94C2-E745DBDF418F}">
      <dgm:prSet phldrT="[Text]"/>
      <dgm:spPr/>
      <dgm:t>
        <a:bodyPr/>
        <a:lstStyle/>
        <a:p>
          <a:r>
            <a:rPr lang="en-US" dirty="0"/>
            <a:t>Up to 25 years</a:t>
          </a:r>
        </a:p>
      </dgm:t>
    </dgm:pt>
    <dgm:pt modelId="{0646613B-FF96-374C-9F99-BF2F8D49D806}" type="parTrans" cxnId="{EF19AE79-814A-AB4B-9ECB-ED204BB6498D}">
      <dgm:prSet/>
      <dgm:spPr/>
      <dgm:t>
        <a:bodyPr/>
        <a:lstStyle/>
        <a:p>
          <a:endParaRPr lang="en-US"/>
        </a:p>
      </dgm:t>
    </dgm:pt>
    <dgm:pt modelId="{21201E4D-765B-9F46-B03F-1A9F5F9D30F6}" type="sibTrans" cxnId="{EF19AE79-814A-AB4B-9ECB-ED204BB6498D}">
      <dgm:prSet/>
      <dgm:spPr/>
      <dgm:t>
        <a:bodyPr/>
        <a:lstStyle/>
        <a:p>
          <a:endParaRPr lang="en-US"/>
        </a:p>
      </dgm:t>
    </dgm:pt>
    <dgm:pt modelId="{99E0C362-CD2F-FC49-A426-35C6058587DB}">
      <dgm:prSet phldrT="[Text]"/>
      <dgm:spPr/>
      <dgm:t>
        <a:bodyPr/>
        <a:lstStyle/>
        <a:p>
          <a:r>
            <a:rPr lang="en-US" dirty="0"/>
            <a:t>Quick Comparison</a:t>
          </a:r>
        </a:p>
      </dgm:t>
    </dgm:pt>
    <dgm:pt modelId="{845EADF2-7CCA-794C-8E11-982D613914D9}" type="parTrans" cxnId="{5B7E996B-428A-2143-9A8C-C402FF8B61E8}">
      <dgm:prSet/>
      <dgm:spPr/>
      <dgm:t>
        <a:bodyPr/>
        <a:lstStyle/>
        <a:p>
          <a:endParaRPr lang="en-US"/>
        </a:p>
      </dgm:t>
    </dgm:pt>
    <dgm:pt modelId="{CB9670BE-C0BC-194A-9C14-6D691DCAAA1F}" type="sibTrans" cxnId="{5B7E996B-428A-2143-9A8C-C402FF8B61E8}">
      <dgm:prSet/>
      <dgm:spPr/>
      <dgm:t>
        <a:bodyPr/>
        <a:lstStyle/>
        <a:p>
          <a:endParaRPr lang="en-US"/>
        </a:p>
      </dgm:t>
    </dgm:pt>
    <dgm:pt modelId="{DD4DC7DE-B0A9-5240-8569-0AB2CDD70A49}">
      <dgm:prSet phldrT="[Text]"/>
      <dgm:spPr/>
      <dgm:t>
        <a:bodyPr/>
        <a:lstStyle/>
        <a:p>
          <a:r>
            <a:rPr lang="en-US" dirty="0"/>
            <a:t>Must have financial hardship</a:t>
          </a:r>
        </a:p>
      </dgm:t>
    </dgm:pt>
    <dgm:pt modelId="{BA4CF0AC-B477-1B40-9D28-60008B730479}" type="parTrans" cxnId="{078E709A-72D0-434F-A425-3CC660F428EA}">
      <dgm:prSet/>
      <dgm:spPr/>
      <dgm:t>
        <a:bodyPr/>
        <a:lstStyle/>
        <a:p>
          <a:endParaRPr lang="en-US"/>
        </a:p>
      </dgm:t>
    </dgm:pt>
    <dgm:pt modelId="{776C0A03-33F9-074B-8F59-42006D20F942}" type="sibTrans" cxnId="{078E709A-72D0-434F-A425-3CC660F428EA}">
      <dgm:prSet/>
      <dgm:spPr/>
      <dgm:t>
        <a:bodyPr/>
        <a:lstStyle/>
        <a:p>
          <a:endParaRPr lang="en-US"/>
        </a:p>
      </dgm:t>
    </dgm:pt>
    <dgm:pt modelId="{C97C50E8-D23C-A24D-A8EA-1E2C52A7F588}">
      <dgm:prSet phldrT="[Text]"/>
      <dgm:spPr/>
      <dgm:t>
        <a:bodyPr/>
        <a:lstStyle/>
        <a:p>
          <a:r>
            <a:rPr lang="en-US" dirty="0"/>
            <a:t>All PLUS loans made to students</a:t>
          </a:r>
        </a:p>
      </dgm:t>
    </dgm:pt>
    <dgm:pt modelId="{7D438F4E-A03B-C741-ADB0-ED2E700D5DA0}" type="parTrans" cxnId="{08BEB43B-9D7C-3347-AF33-C0437EECCCDD}">
      <dgm:prSet/>
      <dgm:spPr/>
      <dgm:t>
        <a:bodyPr/>
        <a:lstStyle/>
        <a:p>
          <a:endParaRPr lang="en-US"/>
        </a:p>
      </dgm:t>
    </dgm:pt>
    <dgm:pt modelId="{0403F177-B491-A642-A3EF-D0DB714A6DB5}" type="sibTrans" cxnId="{08BEB43B-9D7C-3347-AF33-C0437EECCCDD}">
      <dgm:prSet/>
      <dgm:spPr/>
      <dgm:t>
        <a:bodyPr/>
        <a:lstStyle/>
        <a:p>
          <a:endParaRPr lang="en-US"/>
        </a:p>
      </dgm:t>
    </dgm:pt>
    <dgm:pt modelId="{DCD96914-C211-2440-8036-99B5D38DFB25}">
      <dgm:prSet phldrT="[Text]"/>
      <dgm:spPr/>
      <dgm:t>
        <a:bodyPr/>
        <a:lstStyle/>
        <a:p>
          <a:r>
            <a:rPr lang="en-US" dirty="0"/>
            <a:t>Consolidation Loans</a:t>
          </a:r>
        </a:p>
      </dgm:t>
    </dgm:pt>
    <dgm:pt modelId="{FFA715BA-5EB1-5B41-BC39-EF3E2C824710}" type="parTrans" cxnId="{B989D3AB-8BA9-C140-9324-AD658FC8F7C0}">
      <dgm:prSet/>
      <dgm:spPr/>
      <dgm:t>
        <a:bodyPr/>
        <a:lstStyle/>
        <a:p>
          <a:endParaRPr lang="en-US"/>
        </a:p>
      </dgm:t>
    </dgm:pt>
    <dgm:pt modelId="{433F37E3-8170-4B40-8EAC-FF3DC481F99C}" type="sibTrans" cxnId="{B989D3AB-8BA9-C140-9324-AD658FC8F7C0}">
      <dgm:prSet/>
      <dgm:spPr/>
      <dgm:t>
        <a:bodyPr/>
        <a:lstStyle/>
        <a:p>
          <a:endParaRPr lang="en-US"/>
        </a:p>
      </dgm:t>
    </dgm:pt>
    <dgm:pt modelId="{5BDEDFE8-0453-D047-BA67-DFF2DFE1D84B}">
      <dgm:prSet phldrT="[Text]"/>
      <dgm:spPr/>
      <dgm:t>
        <a:bodyPr/>
        <a:lstStyle/>
        <a:p>
          <a:r>
            <a:rPr lang="en-US" dirty="0"/>
            <a:t>Payments adjusted with income</a:t>
          </a:r>
        </a:p>
      </dgm:t>
    </dgm:pt>
    <dgm:pt modelId="{2F9CF624-CBEF-4A43-B46E-B5094EBF452D}" type="parTrans" cxnId="{7B7CF238-BBDC-FB44-B212-9BC1DCA33CCA}">
      <dgm:prSet/>
      <dgm:spPr/>
      <dgm:t>
        <a:bodyPr/>
        <a:lstStyle/>
        <a:p>
          <a:endParaRPr lang="en-US"/>
        </a:p>
      </dgm:t>
    </dgm:pt>
    <dgm:pt modelId="{67D26AA7-296B-C640-A0EE-A863B99AEB43}" type="sibTrans" cxnId="{7B7CF238-BBDC-FB44-B212-9BC1DCA33CCA}">
      <dgm:prSet/>
      <dgm:spPr/>
      <dgm:t>
        <a:bodyPr/>
        <a:lstStyle/>
        <a:p>
          <a:endParaRPr lang="en-US"/>
        </a:p>
      </dgm:t>
    </dgm:pt>
    <dgm:pt modelId="{1BE95368-91B6-1041-96B1-924A22F78140}">
      <dgm:prSet phldrT="[Text]"/>
      <dgm:spPr/>
      <dgm:t>
        <a:bodyPr/>
        <a:lstStyle/>
        <a:p>
          <a:r>
            <a:rPr lang="en-US" dirty="0"/>
            <a:t>Lower payments </a:t>
          </a:r>
        </a:p>
      </dgm:t>
    </dgm:pt>
    <dgm:pt modelId="{30D7C9EC-D571-E549-9CE6-361D17BDF8C7}" type="parTrans" cxnId="{DAF032AF-DC3C-F641-B9F8-0EB23A3968C8}">
      <dgm:prSet/>
      <dgm:spPr/>
      <dgm:t>
        <a:bodyPr/>
        <a:lstStyle/>
        <a:p>
          <a:endParaRPr lang="en-US"/>
        </a:p>
      </dgm:t>
    </dgm:pt>
    <dgm:pt modelId="{754063AE-8BE7-AC44-A509-5D05B7D4CBAE}" type="sibTrans" cxnId="{DAF032AF-DC3C-F641-B9F8-0EB23A3968C8}">
      <dgm:prSet/>
      <dgm:spPr/>
      <dgm:t>
        <a:bodyPr/>
        <a:lstStyle/>
        <a:p>
          <a:endParaRPr lang="en-US"/>
        </a:p>
      </dgm:t>
    </dgm:pt>
    <dgm:pt modelId="{66AB5F57-C483-E440-B9EF-365127C39E59}">
      <dgm:prSet phldrT="[Text]"/>
      <dgm:spPr/>
      <dgm:t>
        <a:bodyPr/>
        <a:lstStyle/>
        <a:p>
          <a:r>
            <a:rPr lang="en-US" dirty="0"/>
            <a:t>More interest paid</a:t>
          </a:r>
        </a:p>
      </dgm:t>
    </dgm:pt>
    <dgm:pt modelId="{1C9C3DCC-103D-6C41-B62C-EC2F07803802}" type="parTrans" cxnId="{73DF7036-0679-4240-9C60-BE3E46898EB3}">
      <dgm:prSet/>
      <dgm:spPr/>
      <dgm:t>
        <a:bodyPr/>
        <a:lstStyle/>
        <a:p>
          <a:endParaRPr lang="en-US"/>
        </a:p>
      </dgm:t>
    </dgm:pt>
    <dgm:pt modelId="{50CB1108-AAA3-7C42-9CE7-411822A29A28}" type="sibTrans" cxnId="{73DF7036-0679-4240-9C60-BE3E46898EB3}">
      <dgm:prSet/>
      <dgm:spPr/>
      <dgm:t>
        <a:bodyPr/>
        <a:lstStyle/>
        <a:p>
          <a:endParaRPr lang="en-US"/>
        </a:p>
      </dgm:t>
    </dgm:pt>
    <dgm:pt modelId="{4FFE993F-5804-7347-84CA-DE202675DC83}">
      <dgm:prSet phldrT="[Text]"/>
      <dgm:spPr/>
      <dgm:t>
        <a:bodyPr/>
        <a:lstStyle/>
        <a:p>
          <a:r>
            <a:rPr lang="en-US" dirty="0"/>
            <a:t>Possibility of forgiveness after 25 years</a:t>
          </a:r>
        </a:p>
      </dgm:t>
    </dgm:pt>
    <dgm:pt modelId="{6FF4D623-9FD8-264E-BF6B-E52B6659043D}" type="parTrans" cxnId="{2AE60B54-5E29-5341-A28F-F3DBFF4B46E1}">
      <dgm:prSet/>
      <dgm:spPr/>
      <dgm:t>
        <a:bodyPr/>
        <a:lstStyle/>
        <a:p>
          <a:endParaRPr lang="en-US"/>
        </a:p>
      </dgm:t>
    </dgm:pt>
    <dgm:pt modelId="{25218A38-D261-1E43-B499-BA247713F9A3}" type="sibTrans" cxnId="{2AE60B54-5E29-5341-A28F-F3DBFF4B46E1}">
      <dgm:prSet/>
      <dgm:spPr/>
      <dgm:t>
        <a:bodyPr/>
        <a:lstStyle/>
        <a:p>
          <a:endParaRPr lang="en-US"/>
        </a:p>
      </dgm:t>
    </dgm:pt>
    <dgm:pt modelId="{FC1F907A-2736-2D4F-B93A-A4066DB9CD61}" type="pres">
      <dgm:prSet presAssocID="{BA6BC2F2-B8C4-8C4E-B74C-0E853F8A5E6A}" presName="Name0" presStyleCnt="0">
        <dgm:presLayoutVars>
          <dgm:dir/>
          <dgm:animLvl val="lvl"/>
          <dgm:resizeHandles val="exact"/>
        </dgm:presLayoutVars>
      </dgm:prSet>
      <dgm:spPr/>
    </dgm:pt>
    <dgm:pt modelId="{EF830E49-AFF5-5241-944A-14530DDB3092}" type="pres">
      <dgm:prSet presAssocID="{C733E448-A72C-A343-8878-CFD96EFAD7EB}" presName="composite" presStyleCnt="0"/>
      <dgm:spPr/>
    </dgm:pt>
    <dgm:pt modelId="{AE4D756D-C261-C44F-8EBB-FEDC02D95115}" type="pres">
      <dgm:prSet presAssocID="{C733E448-A72C-A343-8878-CFD96EFAD7EB}" presName="parTx" presStyleLbl="alignNode1" presStyleIdx="0" presStyleCnt="3">
        <dgm:presLayoutVars>
          <dgm:chMax val="0"/>
          <dgm:chPref val="0"/>
          <dgm:bulletEnabled val="1"/>
        </dgm:presLayoutVars>
      </dgm:prSet>
      <dgm:spPr/>
    </dgm:pt>
    <dgm:pt modelId="{BBFFC30C-90A3-364B-9F08-971F8E9FA738}" type="pres">
      <dgm:prSet presAssocID="{C733E448-A72C-A343-8878-CFD96EFAD7EB}" presName="desTx" presStyleLbl="alignAccFollowNode1" presStyleIdx="0" presStyleCnt="3">
        <dgm:presLayoutVars>
          <dgm:bulletEnabled val="1"/>
        </dgm:presLayoutVars>
      </dgm:prSet>
      <dgm:spPr/>
    </dgm:pt>
    <dgm:pt modelId="{86EEB4DC-6EBA-864A-A0B8-0DAE0248C59A}" type="pres">
      <dgm:prSet presAssocID="{9FF379E0-BF00-EB40-A511-829CCC15F02B}" presName="space" presStyleCnt="0"/>
      <dgm:spPr/>
    </dgm:pt>
    <dgm:pt modelId="{8D8C5387-6D77-8B42-A8C2-2387BBAAE240}" type="pres">
      <dgm:prSet presAssocID="{8CBEBEA8-BB95-7846-A100-0494E9FE853D}" presName="composite" presStyleCnt="0"/>
      <dgm:spPr/>
    </dgm:pt>
    <dgm:pt modelId="{502490C3-3CB0-BB4A-8C14-BE891A8A9B2D}" type="pres">
      <dgm:prSet presAssocID="{8CBEBEA8-BB95-7846-A100-0494E9FE853D}" presName="parTx" presStyleLbl="alignNode1" presStyleIdx="1" presStyleCnt="3">
        <dgm:presLayoutVars>
          <dgm:chMax val="0"/>
          <dgm:chPref val="0"/>
          <dgm:bulletEnabled val="1"/>
        </dgm:presLayoutVars>
      </dgm:prSet>
      <dgm:spPr/>
    </dgm:pt>
    <dgm:pt modelId="{5BCD8BDD-4131-C643-ABA7-9B38C2949619}" type="pres">
      <dgm:prSet presAssocID="{8CBEBEA8-BB95-7846-A100-0494E9FE853D}" presName="desTx" presStyleLbl="alignAccFollowNode1" presStyleIdx="1" presStyleCnt="3">
        <dgm:presLayoutVars>
          <dgm:bulletEnabled val="1"/>
        </dgm:presLayoutVars>
      </dgm:prSet>
      <dgm:spPr/>
    </dgm:pt>
    <dgm:pt modelId="{AFD5B6C6-21B8-4842-93DC-6D4FAE2C1AD4}" type="pres">
      <dgm:prSet presAssocID="{A95A5513-EA71-264C-ACAD-222BC19332E6}" presName="space" presStyleCnt="0"/>
      <dgm:spPr/>
    </dgm:pt>
    <dgm:pt modelId="{1C456663-251B-0145-A976-BEA9684E8DD8}" type="pres">
      <dgm:prSet presAssocID="{99E0C362-CD2F-FC49-A426-35C6058587DB}" presName="composite" presStyleCnt="0"/>
      <dgm:spPr/>
    </dgm:pt>
    <dgm:pt modelId="{BE56F6EE-FA89-4B40-B0BB-30FE357AE711}" type="pres">
      <dgm:prSet presAssocID="{99E0C362-CD2F-FC49-A426-35C6058587DB}" presName="parTx" presStyleLbl="alignNode1" presStyleIdx="2" presStyleCnt="3">
        <dgm:presLayoutVars>
          <dgm:chMax val="0"/>
          <dgm:chPref val="0"/>
          <dgm:bulletEnabled val="1"/>
        </dgm:presLayoutVars>
      </dgm:prSet>
      <dgm:spPr/>
    </dgm:pt>
    <dgm:pt modelId="{A6B4EAA7-A7C3-D640-A34E-80045F8265A3}" type="pres">
      <dgm:prSet presAssocID="{99E0C362-CD2F-FC49-A426-35C6058587DB}" presName="desTx" presStyleLbl="alignAccFollowNode1" presStyleIdx="2" presStyleCnt="3">
        <dgm:presLayoutVars>
          <dgm:bulletEnabled val="1"/>
        </dgm:presLayoutVars>
      </dgm:prSet>
      <dgm:spPr/>
    </dgm:pt>
  </dgm:ptLst>
  <dgm:cxnLst>
    <dgm:cxn modelId="{EDA65E05-4470-7B4D-A90D-78602A0D36E7}" type="presOf" srcId="{99E0C362-CD2F-FC49-A426-35C6058587DB}" destId="{BE56F6EE-FA89-4B40-B0BB-30FE357AE711}" srcOrd="0" destOrd="0" presId="urn:microsoft.com/office/officeart/2005/8/layout/hList1"/>
    <dgm:cxn modelId="{73B1041B-C7FC-5C46-A96F-B7B0E41F25B9}" type="presOf" srcId="{8B5FD9BD-D874-604D-97CB-1CC9DD74A789}" destId="{BBFFC30C-90A3-364B-9F08-971F8E9FA738}" srcOrd="0" destOrd="0" presId="urn:microsoft.com/office/officeart/2005/8/layout/hList1"/>
    <dgm:cxn modelId="{99760D20-8EBA-D740-AE37-171C1DCE4763}" type="presOf" srcId="{8CBEBEA8-BB95-7846-A100-0494E9FE853D}" destId="{502490C3-3CB0-BB4A-8C14-BE891A8A9B2D}" srcOrd="0" destOrd="0" presId="urn:microsoft.com/office/officeart/2005/8/layout/hList1"/>
    <dgm:cxn modelId="{04B57C20-5DB2-B844-9070-F6EC4424FC9C}" type="presOf" srcId="{C733E448-A72C-A343-8878-CFD96EFAD7EB}" destId="{AE4D756D-C261-C44F-8EBB-FEDC02D95115}" srcOrd="0" destOrd="0" presId="urn:microsoft.com/office/officeart/2005/8/layout/hList1"/>
    <dgm:cxn modelId="{9EEDB534-BB34-744D-BB64-F12132DE018E}" type="presOf" srcId="{1BE95368-91B6-1041-96B1-924A22F78140}" destId="{A6B4EAA7-A7C3-D640-A34E-80045F8265A3}" srcOrd="0" destOrd="1" presId="urn:microsoft.com/office/officeart/2005/8/layout/hList1"/>
    <dgm:cxn modelId="{73DF7036-0679-4240-9C60-BE3E46898EB3}" srcId="{99E0C362-CD2F-FC49-A426-35C6058587DB}" destId="{66AB5F57-C483-E440-B9EF-365127C39E59}" srcOrd="2" destOrd="0" parTransId="{1C9C3DCC-103D-6C41-B62C-EC2F07803802}" sibTransId="{50CB1108-AAA3-7C42-9CE7-411822A29A28}"/>
    <dgm:cxn modelId="{D7052F38-F026-4244-9B12-51F900962771}" type="presOf" srcId="{DD4DC7DE-B0A9-5240-8569-0AB2CDD70A49}" destId="{A6B4EAA7-A7C3-D640-A34E-80045F8265A3}" srcOrd="0" destOrd="0" presId="urn:microsoft.com/office/officeart/2005/8/layout/hList1"/>
    <dgm:cxn modelId="{7B7CF238-BBDC-FB44-B212-9BC1DCA33CCA}" srcId="{8CBEBEA8-BB95-7846-A100-0494E9FE853D}" destId="{5BDEDFE8-0453-D047-BA67-DFF2DFE1D84B}" srcOrd="1" destOrd="0" parTransId="{2F9CF624-CBEF-4A43-B46E-B5094EBF452D}" sibTransId="{67D26AA7-296B-C640-A0EE-A863B99AEB43}"/>
    <dgm:cxn modelId="{08BEB43B-9D7C-3347-AF33-C0437EECCCDD}" srcId="{C733E448-A72C-A343-8878-CFD96EFAD7EB}" destId="{C97C50E8-D23C-A24D-A8EA-1E2C52A7F588}" srcOrd="2" destOrd="0" parTransId="{7D438F4E-A03B-C741-ADB0-ED2E700D5DA0}" sibTransId="{0403F177-B491-A642-A3EF-D0DB714A6DB5}"/>
    <dgm:cxn modelId="{03DB4B3E-7568-EC4E-8714-BD4A109AF13C}" srcId="{BA6BC2F2-B8C4-8C4E-B74C-0E853F8A5E6A}" destId="{C733E448-A72C-A343-8878-CFD96EFAD7EB}" srcOrd="0" destOrd="0" parTransId="{08D0476D-65C4-F849-843A-D200A2C4F042}" sibTransId="{9FF379E0-BF00-EB40-A511-829CCC15F02B}"/>
    <dgm:cxn modelId="{1B0D4A6A-1524-4B46-ACF1-DBB8804231A8}" srcId="{BA6BC2F2-B8C4-8C4E-B74C-0E853F8A5E6A}" destId="{8CBEBEA8-BB95-7846-A100-0494E9FE853D}" srcOrd="1" destOrd="0" parTransId="{65612647-E491-C24B-8210-C10A8EE82B75}" sibTransId="{A95A5513-EA71-264C-ACAD-222BC19332E6}"/>
    <dgm:cxn modelId="{5B7E996B-428A-2143-9A8C-C402FF8B61E8}" srcId="{BA6BC2F2-B8C4-8C4E-B74C-0E853F8A5E6A}" destId="{99E0C362-CD2F-FC49-A426-35C6058587DB}" srcOrd="2" destOrd="0" parTransId="{845EADF2-7CCA-794C-8E11-982D613914D9}" sibTransId="{CB9670BE-C0BC-194A-9C14-6D691DCAAA1F}"/>
    <dgm:cxn modelId="{126B684D-4287-A243-B486-854F11841BA1}" type="presOf" srcId="{C97C50E8-D23C-A24D-A8EA-1E2C52A7F588}" destId="{BBFFC30C-90A3-364B-9F08-971F8E9FA738}" srcOrd="0" destOrd="2" presId="urn:microsoft.com/office/officeart/2005/8/layout/hList1"/>
    <dgm:cxn modelId="{B2089873-20EC-054B-BF44-2C9AD6D7ECD3}" type="presOf" srcId="{66AB5F57-C483-E440-B9EF-365127C39E59}" destId="{A6B4EAA7-A7C3-D640-A34E-80045F8265A3}" srcOrd="0" destOrd="2" presId="urn:microsoft.com/office/officeart/2005/8/layout/hList1"/>
    <dgm:cxn modelId="{2AE60B54-5E29-5341-A28F-F3DBFF4B46E1}" srcId="{99E0C362-CD2F-FC49-A426-35C6058587DB}" destId="{4FFE993F-5804-7347-84CA-DE202675DC83}" srcOrd="3" destOrd="0" parTransId="{6FF4D623-9FD8-264E-BF6B-E52B6659043D}" sibTransId="{25218A38-D261-1E43-B499-BA247713F9A3}"/>
    <dgm:cxn modelId="{EF19AE79-814A-AB4B-9ECB-ED204BB6498D}" srcId="{8CBEBEA8-BB95-7846-A100-0494E9FE853D}" destId="{DF73774F-3023-394A-94C2-E745DBDF418F}" srcOrd="2" destOrd="0" parTransId="{0646613B-FF96-374C-9F99-BF2F8D49D806}" sibTransId="{21201E4D-765B-9F46-B03F-1A9F5F9D30F6}"/>
    <dgm:cxn modelId="{B1BC297C-F72E-2146-B0FD-82EEEE952961}" type="presOf" srcId="{5BDEDFE8-0453-D047-BA67-DFF2DFE1D84B}" destId="{5BCD8BDD-4131-C643-ABA7-9B38C2949619}" srcOrd="0" destOrd="1" presId="urn:microsoft.com/office/officeart/2005/8/layout/hList1"/>
    <dgm:cxn modelId="{078E709A-72D0-434F-A425-3CC660F428EA}" srcId="{99E0C362-CD2F-FC49-A426-35C6058587DB}" destId="{DD4DC7DE-B0A9-5240-8569-0AB2CDD70A49}" srcOrd="0" destOrd="0" parTransId="{BA4CF0AC-B477-1B40-9D28-60008B730479}" sibTransId="{776C0A03-33F9-074B-8F59-42006D20F942}"/>
    <dgm:cxn modelId="{0C828D9E-0E36-6545-A64F-0D1A6C013702}" srcId="{C733E448-A72C-A343-8878-CFD96EFAD7EB}" destId="{8B5FD9BD-D874-604D-97CB-1CC9DD74A789}" srcOrd="0" destOrd="0" parTransId="{D12B6968-E426-A646-A08A-FB569C400913}" sibTransId="{9DCDDBDA-BF6F-2042-833D-C30DB81B6855}"/>
    <dgm:cxn modelId="{CA370DA0-01AE-FE4D-8931-98C3259B79C9}" type="presOf" srcId="{8DB83D89-A330-C245-9D9F-8BB5DBAAC8E2}" destId="{5BCD8BDD-4131-C643-ABA7-9B38C2949619}" srcOrd="0" destOrd="0" presId="urn:microsoft.com/office/officeart/2005/8/layout/hList1"/>
    <dgm:cxn modelId="{2CE152A0-00C0-954F-B76E-E93D216F32BA}" type="presOf" srcId="{DCD96914-C211-2440-8036-99B5D38DFB25}" destId="{BBFFC30C-90A3-364B-9F08-971F8E9FA738}" srcOrd="0" destOrd="3" presId="urn:microsoft.com/office/officeart/2005/8/layout/hList1"/>
    <dgm:cxn modelId="{77A05AA8-D6A9-8647-A5B3-DF9ECF3B3D6F}" type="presOf" srcId="{BA6BC2F2-B8C4-8C4E-B74C-0E853F8A5E6A}" destId="{FC1F907A-2736-2D4F-B93A-A4066DB9CD61}" srcOrd="0" destOrd="0" presId="urn:microsoft.com/office/officeart/2005/8/layout/hList1"/>
    <dgm:cxn modelId="{B989D3AB-8BA9-C140-9324-AD658FC8F7C0}" srcId="{C733E448-A72C-A343-8878-CFD96EFAD7EB}" destId="{DCD96914-C211-2440-8036-99B5D38DFB25}" srcOrd="3" destOrd="0" parTransId="{FFA715BA-5EB1-5B41-BC39-EF3E2C824710}" sibTransId="{433F37E3-8170-4B40-8EAC-FF3DC481F99C}"/>
    <dgm:cxn modelId="{DAF032AF-DC3C-F641-B9F8-0EB23A3968C8}" srcId="{99E0C362-CD2F-FC49-A426-35C6058587DB}" destId="{1BE95368-91B6-1041-96B1-924A22F78140}" srcOrd="1" destOrd="0" parTransId="{30D7C9EC-D571-E549-9CE6-361D17BDF8C7}" sibTransId="{754063AE-8BE7-AC44-A509-5D05B7D4CBAE}"/>
    <dgm:cxn modelId="{939E31B5-3D6F-5B4D-A431-5807C01D1683}" srcId="{C733E448-A72C-A343-8878-CFD96EFAD7EB}" destId="{FAA1F700-8C7D-034B-A0AB-B4A5A5D66D45}" srcOrd="1" destOrd="0" parTransId="{096EF00E-D713-764C-930F-89A048C4A0D6}" sibTransId="{E441BCD3-FEC8-D142-B0B0-6134B5381ED5}"/>
    <dgm:cxn modelId="{0C6F56B9-9729-2240-9E5D-C0C5BE0A0DF6}" type="presOf" srcId="{FAA1F700-8C7D-034B-A0AB-B4A5A5D66D45}" destId="{BBFFC30C-90A3-364B-9F08-971F8E9FA738}" srcOrd="0" destOrd="1" presId="urn:microsoft.com/office/officeart/2005/8/layout/hList1"/>
    <dgm:cxn modelId="{71292DC6-3809-5242-B910-DCAB7655EE0D}" type="presOf" srcId="{4FFE993F-5804-7347-84CA-DE202675DC83}" destId="{A6B4EAA7-A7C3-D640-A34E-80045F8265A3}" srcOrd="0" destOrd="3" presId="urn:microsoft.com/office/officeart/2005/8/layout/hList1"/>
    <dgm:cxn modelId="{D9B9AACF-8032-ED4E-89C8-992834FD387D}" type="presOf" srcId="{DF73774F-3023-394A-94C2-E745DBDF418F}" destId="{5BCD8BDD-4131-C643-ABA7-9B38C2949619}" srcOrd="0" destOrd="2" presId="urn:microsoft.com/office/officeart/2005/8/layout/hList1"/>
    <dgm:cxn modelId="{4D52A5F7-F89B-FA4A-AB83-67A0E74F7A49}" srcId="{8CBEBEA8-BB95-7846-A100-0494E9FE853D}" destId="{8DB83D89-A330-C245-9D9F-8BB5DBAAC8E2}" srcOrd="0" destOrd="0" parTransId="{9ACFFC27-945B-1B48-B2A5-4300263A19E7}" sibTransId="{8C7EA2DB-B882-0943-918E-9EBF849099BF}"/>
    <dgm:cxn modelId="{F0A309E1-3264-3042-BD4C-F773781741BF}" type="presParOf" srcId="{FC1F907A-2736-2D4F-B93A-A4066DB9CD61}" destId="{EF830E49-AFF5-5241-944A-14530DDB3092}" srcOrd="0" destOrd="0" presId="urn:microsoft.com/office/officeart/2005/8/layout/hList1"/>
    <dgm:cxn modelId="{58077EBE-8076-794C-8B4C-255496B880B9}" type="presParOf" srcId="{EF830E49-AFF5-5241-944A-14530DDB3092}" destId="{AE4D756D-C261-C44F-8EBB-FEDC02D95115}" srcOrd="0" destOrd="0" presId="urn:microsoft.com/office/officeart/2005/8/layout/hList1"/>
    <dgm:cxn modelId="{B34DE52B-FB55-9C43-93B7-4F5504D82041}" type="presParOf" srcId="{EF830E49-AFF5-5241-944A-14530DDB3092}" destId="{BBFFC30C-90A3-364B-9F08-971F8E9FA738}" srcOrd="1" destOrd="0" presId="urn:microsoft.com/office/officeart/2005/8/layout/hList1"/>
    <dgm:cxn modelId="{332E56C2-AAA5-2B46-884B-91C9B5829D62}" type="presParOf" srcId="{FC1F907A-2736-2D4F-B93A-A4066DB9CD61}" destId="{86EEB4DC-6EBA-864A-A0B8-0DAE0248C59A}" srcOrd="1" destOrd="0" presId="urn:microsoft.com/office/officeart/2005/8/layout/hList1"/>
    <dgm:cxn modelId="{28A0CF94-1764-F842-BDFF-39C01C44EE54}" type="presParOf" srcId="{FC1F907A-2736-2D4F-B93A-A4066DB9CD61}" destId="{8D8C5387-6D77-8B42-A8C2-2387BBAAE240}" srcOrd="2" destOrd="0" presId="urn:microsoft.com/office/officeart/2005/8/layout/hList1"/>
    <dgm:cxn modelId="{A85C5C65-A79A-A540-BDA5-31268222B919}" type="presParOf" srcId="{8D8C5387-6D77-8B42-A8C2-2387BBAAE240}" destId="{502490C3-3CB0-BB4A-8C14-BE891A8A9B2D}" srcOrd="0" destOrd="0" presId="urn:microsoft.com/office/officeart/2005/8/layout/hList1"/>
    <dgm:cxn modelId="{AA314103-E726-D848-87BA-05BCCF9E2022}" type="presParOf" srcId="{8D8C5387-6D77-8B42-A8C2-2387BBAAE240}" destId="{5BCD8BDD-4131-C643-ABA7-9B38C2949619}" srcOrd="1" destOrd="0" presId="urn:microsoft.com/office/officeart/2005/8/layout/hList1"/>
    <dgm:cxn modelId="{B8F333FA-7B1F-9E41-B089-FCDA2A89569F}" type="presParOf" srcId="{FC1F907A-2736-2D4F-B93A-A4066DB9CD61}" destId="{AFD5B6C6-21B8-4842-93DC-6D4FAE2C1AD4}" srcOrd="3" destOrd="0" presId="urn:microsoft.com/office/officeart/2005/8/layout/hList1"/>
    <dgm:cxn modelId="{59E38C1E-2E3D-7F47-B430-6A16AA2DD448}" type="presParOf" srcId="{FC1F907A-2736-2D4F-B93A-A4066DB9CD61}" destId="{1C456663-251B-0145-A976-BEA9684E8DD8}" srcOrd="4" destOrd="0" presId="urn:microsoft.com/office/officeart/2005/8/layout/hList1"/>
    <dgm:cxn modelId="{DB356B22-1284-F142-BA7A-32C4350E1FB2}" type="presParOf" srcId="{1C456663-251B-0145-A976-BEA9684E8DD8}" destId="{BE56F6EE-FA89-4B40-B0BB-30FE357AE711}" srcOrd="0" destOrd="0" presId="urn:microsoft.com/office/officeart/2005/8/layout/hList1"/>
    <dgm:cxn modelId="{AAFFB296-D388-7742-87EA-CAD196079D6C}" type="presParOf" srcId="{1C456663-251B-0145-A976-BEA9684E8DD8}" destId="{A6B4EAA7-A7C3-D640-A34E-80045F82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6BC2F2-B8C4-8C4E-B74C-0E853F8A5E6A}" type="doc">
      <dgm:prSet loTypeId="urn:microsoft.com/office/officeart/2005/8/layout/hList1" loCatId="" qsTypeId="urn:microsoft.com/office/officeart/2005/8/quickstyle/3D4" qsCatId="3D" csTypeId="urn:microsoft.com/office/officeart/2005/8/colors/accent4_5" csCatId="accent4" phldr="1"/>
      <dgm:spPr/>
      <dgm:t>
        <a:bodyPr/>
        <a:lstStyle/>
        <a:p>
          <a:endParaRPr lang="en-US"/>
        </a:p>
      </dgm:t>
    </dgm:pt>
    <dgm:pt modelId="{C733E448-A72C-A343-8878-CFD96EFAD7EB}">
      <dgm:prSet phldrT="[Text]"/>
      <dgm:spPr/>
      <dgm:t>
        <a:bodyPr/>
        <a:lstStyle/>
        <a:p>
          <a:r>
            <a:rPr lang="en-US" dirty="0"/>
            <a:t>Eligible Loans</a:t>
          </a:r>
        </a:p>
      </dgm:t>
    </dgm:pt>
    <dgm:pt modelId="{08D0476D-65C4-F849-843A-D200A2C4F042}" type="parTrans" cxnId="{03DB4B3E-7568-EC4E-8714-BD4A109AF13C}">
      <dgm:prSet/>
      <dgm:spPr/>
      <dgm:t>
        <a:bodyPr/>
        <a:lstStyle/>
        <a:p>
          <a:endParaRPr lang="en-US"/>
        </a:p>
      </dgm:t>
    </dgm:pt>
    <dgm:pt modelId="{9FF379E0-BF00-EB40-A511-829CCC15F02B}" type="sibTrans" cxnId="{03DB4B3E-7568-EC4E-8714-BD4A109AF13C}">
      <dgm:prSet/>
      <dgm:spPr/>
      <dgm:t>
        <a:bodyPr/>
        <a:lstStyle/>
        <a:p>
          <a:endParaRPr lang="en-US"/>
        </a:p>
      </dgm:t>
    </dgm:pt>
    <dgm:pt modelId="{8B5FD9BD-D874-604D-97CB-1CC9DD74A789}">
      <dgm:prSet phldrT="[Text]"/>
      <dgm:spPr/>
      <dgm:t>
        <a:bodyPr/>
        <a:lstStyle/>
        <a:p>
          <a:r>
            <a:rPr lang="en-US" dirty="0"/>
            <a:t>Direct Subsidized &amp; Unsubsidized</a:t>
          </a:r>
        </a:p>
      </dgm:t>
    </dgm:pt>
    <dgm:pt modelId="{D12B6968-E426-A646-A08A-FB569C400913}" type="parTrans" cxnId="{0C828D9E-0E36-6545-A64F-0D1A6C013702}">
      <dgm:prSet/>
      <dgm:spPr/>
      <dgm:t>
        <a:bodyPr/>
        <a:lstStyle/>
        <a:p>
          <a:endParaRPr lang="en-US"/>
        </a:p>
      </dgm:t>
    </dgm:pt>
    <dgm:pt modelId="{9DCDDBDA-BF6F-2042-833D-C30DB81B6855}" type="sibTrans" cxnId="{0C828D9E-0E36-6545-A64F-0D1A6C013702}">
      <dgm:prSet/>
      <dgm:spPr/>
      <dgm:t>
        <a:bodyPr/>
        <a:lstStyle/>
        <a:p>
          <a:endParaRPr lang="en-US"/>
        </a:p>
      </dgm:t>
    </dgm:pt>
    <dgm:pt modelId="{FAA1F700-8C7D-034B-A0AB-B4A5A5D66D45}">
      <dgm:prSet phldrT="[Text]"/>
      <dgm:spPr/>
      <dgm:t>
        <a:bodyPr/>
        <a:lstStyle/>
        <a:p>
          <a:r>
            <a:rPr lang="en-US" dirty="0"/>
            <a:t>Direct PLUS loans to students</a:t>
          </a:r>
        </a:p>
      </dgm:t>
    </dgm:pt>
    <dgm:pt modelId="{096EF00E-D713-764C-930F-89A048C4A0D6}" type="parTrans" cxnId="{939E31B5-3D6F-5B4D-A431-5807C01D1683}">
      <dgm:prSet/>
      <dgm:spPr/>
      <dgm:t>
        <a:bodyPr/>
        <a:lstStyle/>
        <a:p>
          <a:endParaRPr lang="en-US"/>
        </a:p>
      </dgm:t>
    </dgm:pt>
    <dgm:pt modelId="{E441BCD3-FEC8-D142-B0B0-6134B5381ED5}" type="sibTrans" cxnId="{939E31B5-3D6F-5B4D-A431-5807C01D1683}">
      <dgm:prSet/>
      <dgm:spPr/>
      <dgm:t>
        <a:bodyPr/>
        <a:lstStyle/>
        <a:p>
          <a:endParaRPr lang="en-US"/>
        </a:p>
      </dgm:t>
    </dgm:pt>
    <dgm:pt modelId="{8CBEBEA8-BB95-7846-A100-0494E9FE853D}">
      <dgm:prSet phldrT="[Text]"/>
      <dgm:spPr/>
      <dgm:t>
        <a:bodyPr/>
        <a:lstStyle/>
        <a:p>
          <a:r>
            <a:rPr lang="en-US" dirty="0"/>
            <a:t>Money Payment &amp; Time Frame</a:t>
          </a:r>
        </a:p>
      </dgm:t>
    </dgm:pt>
    <dgm:pt modelId="{65612647-E491-C24B-8210-C10A8EE82B75}" type="parTrans" cxnId="{1B0D4A6A-1524-4B46-ACF1-DBB8804231A8}">
      <dgm:prSet/>
      <dgm:spPr/>
      <dgm:t>
        <a:bodyPr/>
        <a:lstStyle/>
        <a:p>
          <a:endParaRPr lang="en-US"/>
        </a:p>
      </dgm:t>
    </dgm:pt>
    <dgm:pt modelId="{A95A5513-EA71-264C-ACAD-222BC19332E6}" type="sibTrans" cxnId="{1B0D4A6A-1524-4B46-ACF1-DBB8804231A8}">
      <dgm:prSet/>
      <dgm:spPr/>
      <dgm:t>
        <a:bodyPr/>
        <a:lstStyle/>
        <a:p>
          <a:endParaRPr lang="en-US"/>
        </a:p>
      </dgm:t>
    </dgm:pt>
    <dgm:pt modelId="{8DB83D89-A330-C245-9D9F-8BB5DBAAC8E2}">
      <dgm:prSet phldrT="[Text]"/>
      <dgm:spPr/>
      <dgm:t>
        <a:bodyPr/>
        <a:lstStyle/>
        <a:p>
          <a:r>
            <a:rPr lang="en-US" dirty="0"/>
            <a:t>Max of 10% of your discretionary income</a:t>
          </a:r>
        </a:p>
      </dgm:t>
    </dgm:pt>
    <dgm:pt modelId="{9ACFFC27-945B-1B48-B2A5-4300263A19E7}" type="parTrans" cxnId="{4D52A5F7-F89B-FA4A-AB83-67A0E74F7A49}">
      <dgm:prSet/>
      <dgm:spPr/>
      <dgm:t>
        <a:bodyPr/>
        <a:lstStyle/>
        <a:p>
          <a:endParaRPr lang="en-US"/>
        </a:p>
      </dgm:t>
    </dgm:pt>
    <dgm:pt modelId="{8C7EA2DB-B882-0943-918E-9EBF849099BF}" type="sibTrans" cxnId="{4D52A5F7-F89B-FA4A-AB83-67A0E74F7A49}">
      <dgm:prSet/>
      <dgm:spPr/>
      <dgm:t>
        <a:bodyPr/>
        <a:lstStyle/>
        <a:p>
          <a:endParaRPr lang="en-US"/>
        </a:p>
      </dgm:t>
    </dgm:pt>
    <dgm:pt modelId="{DF73774F-3023-394A-94C2-E745DBDF418F}">
      <dgm:prSet phldrT="[Text]"/>
      <dgm:spPr/>
      <dgm:t>
        <a:bodyPr/>
        <a:lstStyle/>
        <a:p>
          <a:r>
            <a:rPr lang="en-US" dirty="0"/>
            <a:t>Up to 20 years</a:t>
          </a:r>
        </a:p>
      </dgm:t>
    </dgm:pt>
    <dgm:pt modelId="{0646613B-FF96-374C-9F99-BF2F8D49D806}" type="parTrans" cxnId="{EF19AE79-814A-AB4B-9ECB-ED204BB6498D}">
      <dgm:prSet/>
      <dgm:spPr/>
      <dgm:t>
        <a:bodyPr/>
        <a:lstStyle/>
        <a:p>
          <a:endParaRPr lang="en-US"/>
        </a:p>
      </dgm:t>
    </dgm:pt>
    <dgm:pt modelId="{21201E4D-765B-9F46-B03F-1A9F5F9D30F6}" type="sibTrans" cxnId="{EF19AE79-814A-AB4B-9ECB-ED204BB6498D}">
      <dgm:prSet/>
      <dgm:spPr/>
      <dgm:t>
        <a:bodyPr/>
        <a:lstStyle/>
        <a:p>
          <a:endParaRPr lang="en-US"/>
        </a:p>
      </dgm:t>
    </dgm:pt>
    <dgm:pt modelId="{99E0C362-CD2F-FC49-A426-35C6058587DB}">
      <dgm:prSet phldrT="[Text]"/>
      <dgm:spPr/>
      <dgm:t>
        <a:bodyPr/>
        <a:lstStyle/>
        <a:p>
          <a:r>
            <a:rPr lang="en-US" dirty="0"/>
            <a:t>Quick Comparison</a:t>
          </a:r>
        </a:p>
      </dgm:t>
    </dgm:pt>
    <dgm:pt modelId="{845EADF2-7CCA-794C-8E11-982D613914D9}" type="parTrans" cxnId="{5B7E996B-428A-2143-9A8C-C402FF8B61E8}">
      <dgm:prSet/>
      <dgm:spPr/>
      <dgm:t>
        <a:bodyPr/>
        <a:lstStyle/>
        <a:p>
          <a:endParaRPr lang="en-US"/>
        </a:p>
      </dgm:t>
    </dgm:pt>
    <dgm:pt modelId="{CB9670BE-C0BC-194A-9C14-6D691DCAAA1F}" type="sibTrans" cxnId="{5B7E996B-428A-2143-9A8C-C402FF8B61E8}">
      <dgm:prSet/>
      <dgm:spPr/>
      <dgm:t>
        <a:bodyPr/>
        <a:lstStyle/>
        <a:p>
          <a:endParaRPr lang="en-US"/>
        </a:p>
      </dgm:t>
    </dgm:pt>
    <dgm:pt modelId="{DD4DC7DE-B0A9-5240-8569-0AB2CDD70A49}">
      <dgm:prSet phldrT="[Text]"/>
      <dgm:spPr/>
      <dgm:t>
        <a:bodyPr/>
        <a:lstStyle/>
        <a:p>
          <a:r>
            <a:rPr lang="en-US" dirty="0"/>
            <a:t>Must have financial hardship</a:t>
          </a:r>
        </a:p>
      </dgm:t>
    </dgm:pt>
    <dgm:pt modelId="{BA4CF0AC-B477-1B40-9D28-60008B730479}" type="parTrans" cxnId="{078E709A-72D0-434F-A425-3CC660F428EA}">
      <dgm:prSet/>
      <dgm:spPr/>
      <dgm:t>
        <a:bodyPr/>
        <a:lstStyle/>
        <a:p>
          <a:endParaRPr lang="en-US"/>
        </a:p>
      </dgm:t>
    </dgm:pt>
    <dgm:pt modelId="{776C0A03-33F9-074B-8F59-42006D20F942}" type="sibTrans" cxnId="{078E709A-72D0-434F-A425-3CC660F428EA}">
      <dgm:prSet/>
      <dgm:spPr/>
      <dgm:t>
        <a:bodyPr/>
        <a:lstStyle/>
        <a:p>
          <a:endParaRPr lang="en-US"/>
        </a:p>
      </dgm:t>
    </dgm:pt>
    <dgm:pt modelId="{DCD96914-C211-2440-8036-99B5D38DFB25}">
      <dgm:prSet phldrT="[Text]"/>
      <dgm:spPr/>
      <dgm:t>
        <a:bodyPr/>
        <a:lstStyle/>
        <a:p>
          <a:r>
            <a:rPr lang="en-US" dirty="0"/>
            <a:t>Direct Consolidation Loans</a:t>
          </a:r>
        </a:p>
      </dgm:t>
    </dgm:pt>
    <dgm:pt modelId="{FFA715BA-5EB1-5B41-BC39-EF3E2C824710}" type="parTrans" cxnId="{B989D3AB-8BA9-C140-9324-AD658FC8F7C0}">
      <dgm:prSet/>
      <dgm:spPr/>
      <dgm:t>
        <a:bodyPr/>
        <a:lstStyle/>
        <a:p>
          <a:endParaRPr lang="en-US"/>
        </a:p>
      </dgm:t>
    </dgm:pt>
    <dgm:pt modelId="{433F37E3-8170-4B40-8EAC-FF3DC481F99C}" type="sibTrans" cxnId="{B989D3AB-8BA9-C140-9324-AD658FC8F7C0}">
      <dgm:prSet/>
      <dgm:spPr/>
      <dgm:t>
        <a:bodyPr/>
        <a:lstStyle/>
        <a:p>
          <a:endParaRPr lang="en-US"/>
        </a:p>
      </dgm:t>
    </dgm:pt>
    <dgm:pt modelId="{5BDEDFE8-0453-D047-BA67-DFF2DFE1D84B}">
      <dgm:prSet phldrT="[Text]"/>
      <dgm:spPr/>
      <dgm:t>
        <a:bodyPr/>
        <a:lstStyle/>
        <a:p>
          <a:r>
            <a:rPr lang="en-US" dirty="0"/>
            <a:t>Payments adjusted with income</a:t>
          </a:r>
        </a:p>
      </dgm:t>
    </dgm:pt>
    <dgm:pt modelId="{2F9CF624-CBEF-4A43-B46E-B5094EBF452D}" type="parTrans" cxnId="{7B7CF238-BBDC-FB44-B212-9BC1DCA33CCA}">
      <dgm:prSet/>
      <dgm:spPr/>
      <dgm:t>
        <a:bodyPr/>
        <a:lstStyle/>
        <a:p>
          <a:endParaRPr lang="en-US"/>
        </a:p>
      </dgm:t>
    </dgm:pt>
    <dgm:pt modelId="{67D26AA7-296B-C640-A0EE-A863B99AEB43}" type="sibTrans" cxnId="{7B7CF238-BBDC-FB44-B212-9BC1DCA33CCA}">
      <dgm:prSet/>
      <dgm:spPr/>
      <dgm:t>
        <a:bodyPr/>
        <a:lstStyle/>
        <a:p>
          <a:endParaRPr lang="en-US"/>
        </a:p>
      </dgm:t>
    </dgm:pt>
    <dgm:pt modelId="{1BE95368-91B6-1041-96B1-924A22F78140}">
      <dgm:prSet phldrT="[Text]"/>
      <dgm:spPr/>
      <dgm:t>
        <a:bodyPr/>
        <a:lstStyle/>
        <a:p>
          <a:r>
            <a:rPr lang="en-US" dirty="0"/>
            <a:t>Lower payments </a:t>
          </a:r>
        </a:p>
      </dgm:t>
    </dgm:pt>
    <dgm:pt modelId="{30D7C9EC-D571-E549-9CE6-361D17BDF8C7}" type="parTrans" cxnId="{DAF032AF-DC3C-F641-B9F8-0EB23A3968C8}">
      <dgm:prSet/>
      <dgm:spPr/>
      <dgm:t>
        <a:bodyPr/>
        <a:lstStyle/>
        <a:p>
          <a:endParaRPr lang="en-US"/>
        </a:p>
      </dgm:t>
    </dgm:pt>
    <dgm:pt modelId="{754063AE-8BE7-AC44-A509-5D05B7D4CBAE}" type="sibTrans" cxnId="{DAF032AF-DC3C-F641-B9F8-0EB23A3968C8}">
      <dgm:prSet/>
      <dgm:spPr/>
      <dgm:t>
        <a:bodyPr/>
        <a:lstStyle/>
        <a:p>
          <a:endParaRPr lang="en-US"/>
        </a:p>
      </dgm:t>
    </dgm:pt>
    <dgm:pt modelId="{66AB5F57-C483-E440-B9EF-365127C39E59}">
      <dgm:prSet phldrT="[Text]"/>
      <dgm:spPr/>
      <dgm:t>
        <a:bodyPr/>
        <a:lstStyle/>
        <a:p>
          <a:r>
            <a:rPr lang="en-US" dirty="0"/>
            <a:t>More interest paid</a:t>
          </a:r>
        </a:p>
      </dgm:t>
    </dgm:pt>
    <dgm:pt modelId="{1C9C3DCC-103D-6C41-B62C-EC2F07803802}" type="parTrans" cxnId="{73DF7036-0679-4240-9C60-BE3E46898EB3}">
      <dgm:prSet/>
      <dgm:spPr/>
      <dgm:t>
        <a:bodyPr/>
        <a:lstStyle/>
        <a:p>
          <a:endParaRPr lang="en-US"/>
        </a:p>
      </dgm:t>
    </dgm:pt>
    <dgm:pt modelId="{50CB1108-AAA3-7C42-9CE7-411822A29A28}" type="sibTrans" cxnId="{73DF7036-0679-4240-9C60-BE3E46898EB3}">
      <dgm:prSet/>
      <dgm:spPr/>
      <dgm:t>
        <a:bodyPr/>
        <a:lstStyle/>
        <a:p>
          <a:endParaRPr lang="en-US"/>
        </a:p>
      </dgm:t>
    </dgm:pt>
    <dgm:pt modelId="{4FFE993F-5804-7347-84CA-DE202675DC83}">
      <dgm:prSet phldrT="[Text]"/>
      <dgm:spPr/>
      <dgm:t>
        <a:bodyPr/>
        <a:lstStyle/>
        <a:p>
          <a:r>
            <a:rPr lang="en-US" dirty="0"/>
            <a:t>Possibility of forgiveness after 20 years</a:t>
          </a:r>
        </a:p>
      </dgm:t>
    </dgm:pt>
    <dgm:pt modelId="{6FF4D623-9FD8-264E-BF6B-E52B6659043D}" type="parTrans" cxnId="{2AE60B54-5E29-5341-A28F-F3DBFF4B46E1}">
      <dgm:prSet/>
      <dgm:spPr/>
      <dgm:t>
        <a:bodyPr/>
        <a:lstStyle/>
        <a:p>
          <a:endParaRPr lang="en-US"/>
        </a:p>
      </dgm:t>
    </dgm:pt>
    <dgm:pt modelId="{25218A38-D261-1E43-B499-BA247713F9A3}" type="sibTrans" cxnId="{2AE60B54-5E29-5341-A28F-F3DBFF4B46E1}">
      <dgm:prSet/>
      <dgm:spPr/>
      <dgm:t>
        <a:bodyPr/>
        <a:lstStyle/>
        <a:p>
          <a:endParaRPr lang="en-US"/>
        </a:p>
      </dgm:t>
    </dgm:pt>
    <dgm:pt modelId="{FC1F907A-2736-2D4F-B93A-A4066DB9CD61}" type="pres">
      <dgm:prSet presAssocID="{BA6BC2F2-B8C4-8C4E-B74C-0E853F8A5E6A}" presName="Name0" presStyleCnt="0">
        <dgm:presLayoutVars>
          <dgm:dir/>
          <dgm:animLvl val="lvl"/>
          <dgm:resizeHandles val="exact"/>
        </dgm:presLayoutVars>
      </dgm:prSet>
      <dgm:spPr/>
    </dgm:pt>
    <dgm:pt modelId="{EF830E49-AFF5-5241-944A-14530DDB3092}" type="pres">
      <dgm:prSet presAssocID="{C733E448-A72C-A343-8878-CFD96EFAD7EB}" presName="composite" presStyleCnt="0"/>
      <dgm:spPr/>
    </dgm:pt>
    <dgm:pt modelId="{AE4D756D-C261-C44F-8EBB-FEDC02D95115}" type="pres">
      <dgm:prSet presAssocID="{C733E448-A72C-A343-8878-CFD96EFAD7EB}" presName="parTx" presStyleLbl="alignNode1" presStyleIdx="0" presStyleCnt="3">
        <dgm:presLayoutVars>
          <dgm:chMax val="0"/>
          <dgm:chPref val="0"/>
          <dgm:bulletEnabled val="1"/>
        </dgm:presLayoutVars>
      </dgm:prSet>
      <dgm:spPr/>
    </dgm:pt>
    <dgm:pt modelId="{BBFFC30C-90A3-364B-9F08-971F8E9FA738}" type="pres">
      <dgm:prSet presAssocID="{C733E448-A72C-A343-8878-CFD96EFAD7EB}" presName="desTx" presStyleLbl="alignAccFollowNode1" presStyleIdx="0" presStyleCnt="3">
        <dgm:presLayoutVars>
          <dgm:bulletEnabled val="1"/>
        </dgm:presLayoutVars>
      </dgm:prSet>
      <dgm:spPr/>
    </dgm:pt>
    <dgm:pt modelId="{86EEB4DC-6EBA-864A-A0B8-0DAE0248C59A}" type="pres">
      <dgm:prSet presAssocID="{9FF379E0-BF00-EB40-A511-829CCC15F02B}" presName="space" presStyleCnt="0"/>
      <dgm:spPr/>
    </dgm:pt>
    <dgm:pt modelId="{8D8C5387-6D77-8B42-A8C2-2387BBAAE240}" type="pres">
      <dgm:prSet presAssocID="{8CBEBEA8-BB95-7846-A100-0494E9FE853D}" presName="composite" presStyleCnt="0"/>
      <dgm:spPr/>
    </dgm:pt>
    <dgm:pt modelId="{502490C3-3CB0-BB4A-8C14-BE891A8A9B2D}" type="pres">
      <dgm:prSet presAssocID="{8CBEBEA8-BB95-7846-A100-0494E9FE853D}" presName="parTx" presStyleLbl="alignNode1" presStyleIdx="1" presStyleCnt="3">
        <dgm:presLayoutVars>
          <dgm:chMax val="0"/>
          <dgm:chPref val="0"/>
          <dgm:bulletEnabled val="1"/>
        </dgm:presLayoutVars>
      </dgm:prSet>
      <dgm:spPr/>
    </dgm:pt>
    <dgm:pt modelId="{5BCD8BDD-4131-C643-ABA7-9B38C2949619}" type="pres">
      <dgm:prSet presAssocID="{8CBEBEA8-BB95-7846-A100-0494E9FE853D}" presName="desTx" presStyleLbl="alignAccFollowNode1" presStyleIdx="1" presStyleCnt="3">
        <dgm:presLayoutVars>
          <dgm:bulletEnabled val="1"/>
        </dgm:presLayoutVars>
      </dgm:prSet>
      <dgm:spPr/>
    </dgm:pt>
    <dgm:pt modelId="{AFD5B6C6-21B8-4842-93DC-6D4FAE2C1AD4}" type="pres">
      <dgm:prSet presAssocID="{A95A5513-EA71-264C-ACAD-222BC19332E6}" presName="space" presStyleCnt="0"/>
      <dgm:spPr/>
    </dgm:pt>
    <dgm:pt modelId="{1C456663-251B-0145-A976-BEA9684E8DD8}" type="pres">
      <dgm:prSet presAssocID="{99E0C362-CD2F-FC49-A426-35C6058587DB}" presName="composite" presStyleCnt="0"/>
      <dgm:spPr/>
    </dgm:pt>
    <dgm:pt modelId="{BE56F6EE-FA89-4B40-B0BB-30FE357AE711}" type="pres">
      <dgm:prSet presAssocID="{99E0C362-CD2F-FC49-A426-35C6058587DB}" presName="parTx" presStyleLbl="alignNode1" presStyleIdx="2" presStyleCnt="3">
        <dgm:presLayoutVars>
          <dgm:chMax val="0"/>
          <dgm:chPref val="0"/>
          <dgm:bulletEnabled val="1"/>
        </dgm:presLayoutVars>
      </dgm:prSet>
      <dgm:spPr/>
    </dgm:pt>
    <dgm:pt modelId="{A6B4EAA7-A7C3-D640-A34E-80045F8265A3}" type="pres">
      <dgm:prSet presAssocID="{99E0C362-CD2F-FC49-A426-35C6058587DB}" presName="desTx" presStyleLbl="alignAccFollowNode1" presStyleIdx="2" presStyleCnt="3">
        <dgm:presLayoutVars>
          <dgm:bulletEnabled val="1"/>
        </dgm:presLayoutVars>
      </dgm:prSet>
      <dgm:spPr/>
    </dgm:pt>
  </dgm:ptLst>
  <dgm:cxnLst>
    <dgm:cxn modelId="{DB961E18-426E-F548-96C5-11F72CBEA8D8}" type="presOf" srcId="{1BE95368-91B6-1041-96B1-924A22F78140}" destId="{A6B4EAA7-A7C3-D640-A34E-80045F8265A3}" srcOrd="0" destOrd="1" presId="urn:microsoft.com/office/officeart/2005/8/layout/hList1"/>
    <dgm:cxn modelId="{8302B630-211D-8042-A1D8-BD6D36BE1F42}" type="presOf" srcId="{99E0C362-CD2F-FC49-A426-35C6058587DB}" destId="{BE56F6EE-FA89-4B40-B0BB-30FE357AE711}" srcOrd="0" destOrd="0" presId="urn:microsoft.com/office/officeart/2005/8/layout/hList1"/>
    <dgm:cxn modelId="{FEBB6B36-1141-A447-9F9A-727599DEDB8D}" type="presOf" srcId="{5BDEDFE8-0453-D047-BA67-DFF2DFE1D84B}" destId="{5BCD8BDD-4131-C643-ABA7-9B38C2949619}" srcOrd="0" destOrd="1" presId="urn:microsoft.com/office/officeart/2005/8/layout/hList1"/>
    <dgm:cxn modelId="{73DF7036-0679-4240-9C60-BE3E46898EB3}" srcId="{99E0C362-CD2F-FC49-A426-35C6058587DB}" destId="{66AB5F57-C483-E440-B9EF-365127C39E59}" srcOrd="2" destOrd="0" parTransId="{1C9C3DCC-103D-6C41-B62C-EC2F07803802}" sibTransId="{50CB1108-AAA3-7C42-9CE7-411822A29A28}"/>
    <dgm:cxn modelId="{7B7CF238-BBDC-FB44-B212-9BC1DCA33CCA}" srcId="{8CBEBEA8-BB95-7846-A100-0494E9FE853D}" destId="{5BDEDFE8-0453-D047-BA67-DFF2DFE1D84B}" srcOrd="1" destOrd="0" parTransId="{2F9CF624-CBEF-4A43-B46E-B5094EBF452D}" sibTransId="{67D26AA7-296B-C640-A0EE-A863B99AEB43}"/>
    <dgm:cxn modelId="{03DB4B3E-7568-EC4E-8714-BD4A109AF13C}" srcId="{BA6BC2F2-B8C4-8C4E-B74C-0E853F8A5E6A}" destId="{C733E448-A72C-A343-8878-CFD96EFAD7EB}" srcOrd="0" destOrd="0" parTransId="{08D0476D-65C4-F849-843A-D200A2C4F042}" sibTransId="{9FF379E0-BF00-EB40-A511-829CCC15F02B}"/>
    <dgm:cxn modelId="{22AD883E-ED70-5E44-B1A9-F031DF688BD9}" type="presOf" srcId="{8DB83D89-A330-C245-9D9F-8BB5DBAAC8E2}" destId="{5BCD8BDD-4131-C643-ABA7-9B38C2949619}" srcOrd="0" destOrd="0" presId="urn:microsoft.com/office/officeart/2005/8/layout/hList1"/>
    <dgm:cxn modelId="{C1A93F41-7D9F-1C47-B948-CA5040AACDF3}" type="presOf" srcId="{DCD96914-C211-2440-8036-99B5D38DFB25}" destId="{BBFFC30C-90A3-364B-9F08-971F8E9FA738}" srcOrd="0" destOrd="2" presId="urn:microsoft.com/office/officeart/2005/8/layout/hList1"/>
    <dgm:cxn modelId="{1B0D4A6A-1524-4B46-ACF1-DBB8804231A8}" srcId="{BA6BC2F2-B8C4-8C4E-B74C-0E853F8A5E6A}" destId="{8CBEBEA8-BB95-7846-A100-0494E9FE853D}" srcOrd="1" destOrd="0" parTransId="{65612647-E491-C24B-8210-C10A8EE82B75}" sibTransId="{A95A5513-EA71-264C-ACAD-222BC19332E6}"/>
    <dgm:cxn modelId="{5B7E996B-428A-2143-9A8C-C402FF8B61E8}" srcId="{BA6BC2F2-B8C4-8C4E-B74C-0E853F8A5E6A}" destId="{99E0C362-CD2F-FC49-A426-35C6058587DB}" srcOrd="2" destOrd="0" parTransId="{845EADF2-7CCA-794C-8E11-982D613914D9}" sibTransId="{CB9670BE-C0BC-194A-9C14-6D691DCAAA1F}"/>
    <dgm:cxn modelId="{2AE60B54-5E29-5341-A28F-F3DBFF4B46E1}" srcId="{99E0C362-CD2F-FC49-A426-35C6058587DB}" destId="{4FFE993F-5804-7347-84CA-DE202675DC83}" srcOrd="3" destOrd="0" parTransId="{6FF4D623-9FD8-264E-BF6B-E52B6659043D}" sibTransId="{25218A38-D261-1E43-B499-BA247713F9A3}"/>
    <dgm:cxn modelId="{EF19AE79-814A-AB4B-9ECB-ED204BB6498D}" srcId="{8CBEBEA8-BB95-7846-A100-0494E9FE853D}" destId="{DF73774F-3023-394A-94C2-E745DBDF418F}" srcOrd="2" destOrd="0" parTransId="{0646613B-FF96-374C-9F99-BF2F8D49D806}" sibTransId="{21201E4D-765B-9F46-B03F-1A9F5F9D30F6}"/>
    <dgm:cxn modelId="{4FA38E81-CA57-A64E-8651-3DCADEF7740D}" type="presOf" srcId="{8CBEBEA8-BB95-7846-A100-0494E9FE853D}" destId="{502490C3-3CB0-BB4A-8C14-BE891A8A9B2D}" srcOrd="0" destOrd="0" presId="urn:microsoft.com/office/officeart/2005/8/layout/hList1"/>
    <dgm:cxn modelId="{51353491-8D45-AC45-BD35-A1E7D1CC2551}" type="presOf" srcId="{4FFE993F-5804-7347-84CA-DE202675DC83}" destId="{A6B4EAA7-A7C3-D640-A34E-80045F8265A3}" srcOrd="0" destOrd="3" presId="urn:microsoft.com/office/officeart/2005/8/layout/hList1"/>
    <dgm:cxn modelId="{078E709A-72D0-434F-A425-3CC660F428EA}" srcId="{99E0C362-CD2F-FC49-A426-35C6058587DB}" destId="{DD4DC7DE-B0A9-5240-8569-0AB2CDD70A49}" srcOrd="0" destOrd="0" parTransId="{BA4CF0AC-B477-1B40-9D28-60008B730479}" sibTransId="{776C0A03-33F9-074B-8F59-42006D20F942}"/>
    <dgm:cxn modelId="{D353719B-60E2-1940-9192-A328FA7AAFC4}" type="presOf" srcId="{FAA1F700-8C7D-034B-A0AB-B4A5A5D66D45}" destId="{BBFFC30C-90A3-364B-9F08-971F8E9FA738}" srcOrd="0" destOrd="1" presId="urn:microsoft.com/office/officeart/2005/8/layout/hList1"/>
    <dgm:cxn modelId="{0C828D9E-0E36-6545-A64F-0D1A6C013702}" srcId="{C733E448-A72C-A343-8878-CFD96EFAD7EB}" destId="{8B5FD9BD-D874-604D-97CB-1CC9DD74A789}" srcOrd="0" destOrd="0" parTransId="{D12B6968-E426-A646-A08A-FB569C400913}" sibTransId="{9DCDDBDA-BF6F-2042-833D-C30DB81B6855}"/>
    <dgm:cxn modelId="{8AAC75A6-CC66-DE47-8375-A8F0727DB9E0}" type="presOf" srcId="{BA6BC2F2-B8C4-8C4E-B74C-0E853F8A5E6A}" destId="{FC1F907A-2736-2D4F-B93A-A4066DB9CD61}" srcOrd="0" destOrd="0" presId="urn:microsoft.com/office/officeart/2005/8/layout/hList1"/>
    <dgm:cxn modelId="{642B30AB-F691-7B49-B330-47D1CF035DD7}" type="presOf" srcId="{DF73774F-3023-394A-94C2-E745DBDF418F}" destId="{5BCD8BDD-4131-C643-ABA7-9B38C2949619}" srcOrd="0" destOrd="2" presId="urn:microsoft.com/office/officeart/2005/8/layout/hList1"/>
    <dgm:cxn modelId="{B989D3AB-8BA9-C140-9324-AD658FC8F7C0}" srcId="{C733E448-A72C-A343-8878-CFD96EFAD7EB}" destId="{DCD96914-C211-2440-8036-99B5D38DFB25}" srcOrd="2" destOrd="0" parTransId="{FFA715BA-5EB1-5B41-BC39-EF3E2C824710}" sibTransId="{433F37E3-8170-4B40-8EAC-FF3DC481F99C}"/>
    <dgm:cxn modelId="{DAF032AF-DC3C-F641-B9F8-0EB23A3968C8}" srcId="{99E0C362-CD2F-FC49-A426-35C6058587DB}" destId="{1BE95368-91B6-1041-96B1-924A22F78140}" srcOrd="1" destOrd="0" parTransId="{30D7C9EC-D571-E549-9CE6-361D17BDF8C7}" sibTransId="{754063AE-8BE7-AC44-A509-5D05B7D4CBAE}"/>
    <dgm:cxn modelId="{939E31B5-3D6F-5B4D-A431-5807C01D1683}" srcId="{C733E448-A72C-A343-8878-CFD96EFAD7EB}" destId="{FAA1F700-8C7D-034B-A0AB-B4A5A5D66D45}" srcOrd="1" destOrd="0" parTransId="{096EF00E-D713-764C-930F-89A048C4A0D6}" sibTransId="{E441BCD3-FEC8-D142-B0B0-6134B5381ED5}"/>
    <dgm:cxn modelId="{B79B2DBF-9C9C-E645-AE16-A2FDF05921E7}" type="presOf" srcId="{8B5FD9BD-D874-604D-97CB-1CC9DD74A789}" destId="{BBFFC30C-90A3-364B-9F08-971F8E9FA738}" srcOrd="0" destOrd="0" presId="urn:microsoft.com/office/officeart/2005/8/layout/hList1"/>
    <dgm:cxn modelId="{45CBEBDA-31C0-9241-B437-3ADF803E2B02}" type="presOf" srcId="{C733E448-A72C-A343-8878-CFD96EFAD7EB}" destId="{AE4D756D-C261-C44F-8EBB-FEDC02D95115}" srcOrd="0" destOrd="0" presId="urn:microsoft.com/office/officeart/2005/8/layout/hList1"/>
    <dgm:cxn modelId="{7FF7ECEA-9D27-0646-A994-C3B520C3718A}" type="presOf" srcId="{66AB5F57-C483-E440-B9EF-365127C39E59}" destId="{A6B4EAA7-A7C3-D640-A34E-80045F8265A3}" srcOrd="0" destOrd="2" presId="urn:microsoft.com/office/officeart/2005/8/layout/hList1"/>
    <dgm:cxn modelId="{3FF3E6F6-12DD-374E-A0A3-971FB2E5187D}" type="presOf" srcId="{DD4DC7DE-B0A9-5240-8569-0AB2CDD70A49}" destId="{A6B4EAA7-A7C3-D640-A34E-80045F8265A3}" srcOrd="0" destOrd="0" presId="urn:microsoft.com/office/officeart/2005/8/layout/hList1"/>
    <dgm:cxn modelId="{4D52A5F7-F89B-FA4A-AB83-67A0E74F7A49}" srcId="{8CBEBEA8-BB95-7846-A100-0494E9FE853D}" destId="{8DB83D89-A330-C245-9D9F-8BB5DBAAC8E2}" srcOrd="0" destOrd="0" parTransId="{9ACFFC27-945B-1B48-B2A5-4300263A19E7}" sibTransId="{8C7EA2DB-B882-0943-918E-9EBF849099BF}"/>
    <dgm:cxn modelId="{59F6B531-81D0-0449-A817-1BAB57AE9CE8}" type="presParOf" srcId="{FC1F907A-2736-2D4F-B93A-A4066DB9CD61}" destId="{EF830E49-AFF5-5241-944A-14530DDB3092}" srcOrd="0" destOrd="0" presId="urn:microsoft.com/office/officeart/2005/8/layout/hList1"/>
    <dgm:cxn modelId="{E12D373C-3338-D044-B52F-E3DD1E8B8942}" type="presParOf" srcId="{EF830E49-AFF5-5241-944A-14530DDB3092}" destId="{AE4D756D-C261-C44F-8EBB-FEDC02D95115}" srcOrd="0" destOrd="0" presId="urn:microsoft.com/office/officeart/2005/8/layout/hList1"/>
    <dgm:cxn modelId="{7941B410-0B0A-034A-8EE7-E484E4DE99E4}" type="presParOf" srcId="{EF830E49-AFF5-5241-944A-14530DDB3092}" destId="{BBFFC30C-90A3-364B-9F08-971F8E9FA738}" srcOrd="1" destOrd="0" presId="urn:microsoft.com/office/officeart/2005/8/layout/hList1"/>
    <dgm:cxn modelId="{3BB7EC97-C558-2B4D-90D2-064843044876}" type="presParOf" srcId="{FC1F907A-2736-2D4F-B93A-A4066DB9CD61}" destId="{86EEB4DC-6EBA-864A-A0B8-0DAE0248C59A}" srcOrd="1" destOrd="0" presId="urn:microsoft.com/office/officeart/2005/8/layout/hList1"/>
    <dgm:cxn modelId="{4F5B8585-6C72-8247-9C70-E3AA9FEF0736}" type="presParOf" srcId="{FC1F907A-2736-2D4F-B93A-A4066DB9CD61}" destId="{8D8C5387-6D77-8B42-A8C2-2387BBAAE240}" srcOrd="2" destOrd="0" presId="urn:microsoft.com/office/officeart/2005/8/layout/hList1"/>
    <dgm:cxn modelId="{D846211F-5BF4-EC41-A9A8-9BADF58BBD02}" type="presParOf" srcId="{8D8C5387-6D77-8B42-A8C2-2387BBAAE240}" destId="{502490C3-3CB0-BB4A-8C14-BE891A8A9B2D}" srcOrd="0" destOrd="0" presId="urn:microsoft.com/office/officeart/2005/8/layout/hList1"/>
    <dgm:cxn modelId="{A9894F2B-D66E-9A47-9B57-90FEB4FEC28A}" type="presParOf" srcId="{8D8C5387-6D77-8B42-A8C2-2387BBAAE240}" destId="{5BCD8BDD-4131-C643-ABA7-9B38C2949619}" srcOrd="1" destOrd="0" presId="urn:microsoft.com/office/officeart/2005/8/layout/hList1"/>
    <dgm:cxn modelId="{90D5AE5F-8BD2-9649-A942-71DA79A71AC3}" type="presParOf" srcId="{FC1F907A-2736-2D4F-B93A-A4066DB9CD61}" destId="{AFD5B6C6-21B8-4842-93DC-6D4FAE2C1AD4}" srcOrd="3" destOrd="0" presId="urn:microsoft.com/office/officeart/2005/8/layout/hList1"/>
    <dgm:cxn modelId="{4D083FF6-9A74-7540-9F8C-6B4375A44DD8}" type="presParOf" srcId="{FC1F907A-2736-2D4F-B93A-A4066DB9CD61}" destId="{1C456663-251B-0145-A976-BEA9684E8DD8}" srcOrd="4" destOrd="0" presId="urn:microsoft.com/office/officeart/2005/8/layout/hList1"/>
    <dgm:cxn modelId="{3D6F3D4A-7901-B24D-AD37-F50ACF3BFB37}" type="presParOf" srcId="{1C456663-251B-0145-A976-BEA9684E8DD8}" destId="{BE56F6EE-FA89-4B40-B0BB-30FE357AE711}" srcOrd="0" destOrd="0" presId="urn:microsoft.com/office/officeart/2005/8/layout/hList1"/>
    <dgm:cxn modelId="{F7BB1E48-410C-544D-94FA-30FD6A198FD4}" type="presParOf" srcId="{1C456663-251B-0145-A976-BEA9684E8DD8}" destId="{A6B4EAA7-A7C3-D640-A34E-80045F82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BC2F2-B8C4-8C4E-B74C-0E853F8A5E6A}" type="doc">
      <dgm:prSet loTypeId="urn:microsoft.com/office/officeart/2005/8/layout/hList1" loCatId="" qsTypeId="urn:microsoft.com/office/officeart/2005/8/quickstyle/3D4" qsCatId="3D" csTypeId="urn:microsoft.com/office/officeart/2005/8/colors/accent6_2" csCatId="accent6" phldr="1"/>
      <dgm:spPr/>
      <dgm:t>
        <a:bodyPr/>
        <a:lstStyle/>
        <a:p>
          <a:endParaRPr lang="en-US"/>
        </a:p>
      </dgm:t>
    </dgm:pt>
    <dgm:pt modelId="{C733E448-A72C-A343-8878-CFD96EFAD7EB}">
      <dgm:prSet phldrT="[Text]"/>
      <dgm:spPr/>
      <dgm:t>
        <a:bodyPr/>
        <a:lstStyle/>
        <a:p>
          <a:r>
            <a:rPr lang="en-US" dirty="0"/>
            <a:t>Eligible Loans</a:t>
          </a:r>
        </a:p>
      </dgm:t>
    </dgm:pt>
    <dgm:pt modelId="{08D0476D-65C4-F849-843A-D200A2C4F042}" type="parTrans" cxnId="{03DB4B3E-7568-EC4E-8714-BD4A109AF13C}">
      <dgm:prSet/>
      <dgm:spPr/>
      <dgm:t>
        <a:bodyPr/>
        <a:lstStyle/>
        <a:p>
          <a:endParaRPr lang="en-US"/>
        </a:p>
      </dgm:t>
    </dgm:pt>
    <dgm:pt modelId="{9FF379E0-BF00-EB40-A511-829CCC15F02B}" type="sibTrans" cxnId="{03DB4B3E-7568-EC4E-8714-BD4A109AF13C}">
      <dgm:prSet/>
      <dgm:spPr/>
      <dgm:t>
        <a:bodyPr/>
        <a:lstStyle/>
        <a:p>
          <a:endParaRPr lang="en-US"/>
        </a:p>
      </dgm:t>
    </dgm:pt>
    <dgm:pt modelId="{8B5FD9BD-D874-604D-97CB-1CC9DD74A789}">
      <dgm:prSet phldrT="[Text]"/>
      <dgm:spPr/>
      <dgm:t>
        <a:bodyPr/>
        <a:lstStyle/>
        <a:p>
          <a:r>
            <a:rPr lang="en-US" dirty="0"/>
            <a:t>Direct Subsidized &amp; Unsubsidized</a:t>
          </a:r>
        </a:p>
      </dgm:t>
    </dgm:pt>
    <dgm:pt modelId="{D12B6968-E426-A646-A08A-FB569C400913}" type="parTrans" cxnId="{0C828D9E-0E36-6545-A64F-0D1A6C013702}">
      <dgm:prSet/>
      <dgm:spPr/>
      <dgm:t>
        <a:bodyPr/>
        <a:lstStyle/>
        <a:p>
          <a:endParaRPr lang="en-US"/>
        </a:p>
      </dgm:t>
    </dgm:pt>
    <dgm:pt modelId="{9DCDDBDA-BF6F-2042-833D-C30DB81B6855}" type="sibTrans" cxnId="{0C828D9E-0E36-6545-A64F-0D1A6C013702}">
      <dgm:prSet/>
      <dgm:spPr/>
      <dgm:t>
        <a:bodyPr/>
        <a:lstStyle/>
        <a:p>
          <a:endParaRPr lang="en-US"/>
        </a:p>
      </dgm:t>
    </dgm:pt>
    <dgm:pt modelId="{FAA1F700-8C7D-034B-A0AB-B4A5A5D66D45}">
      <dgm:prSet phldrT="[Text]"/>
      <dgm:spPr/>
      <dgm:t>
        <a:bodyPr/>
        <a:lstStyle/>
        <a:p>
          <a:r>
            <a:rPr lang="en-US" dirty="0"/>
            <a:t>Subsidized &amp; Unsubsidized Federal Stafford Loans</a:t>
          </a:r>
        </a:p>
      </dgm:t>
    </dgm:pt>
    <dgm:pt modelId="{096EF00E-D713-764C-930F-89A048C4A0D6}" type="parTrans" cxnId="{939E31B5-3D6F-5B4D-A431-5807C01D1683}">
      <dgm:prSet/>
      <dgm:spPr/>
      <dgm:t>
        <a:bodyPr/>
        <a:lstStyle/>
        <a:p>
          <a:endParaRPr lang="en-US"/>
        </a:p>
      </dgm:t>
    </dgm:pt>
    <dgm:pt modelId="{E441BCD3-FEC8-D142-B0B0-6134B5381ED5}" type="sibTrans" cxnId="{939E31B5-3D6F-5B4D-A431-5807C01D1683}">
      <dgm:prSet/>
      <dgm:spPr/>
      <dgm:t>
        <a:bodyPr/>
        <a:lstStyle/>
        <a:p>
          <a:endParaRPr lang="en-US"/>
        </a:p>
      </dgm:t>
    </dgm:pt>
    <dgm:pt modelId="{8CBEBEA8-BB95-7846-A100-0494E9FE853D}">
      <dgm:prSet phldrT="[Text]"/>
      <dgm:spPr/>
      <dgm:t>
        <a:bodyPr/>
        <a:lstStyle/>
        <a:p>
          <a:r>
            <a:rPr lang="en-US" dirty="0"/>
            <a:t>Money Payment &amp; Time Frame</a:t>
          </a:r>
        </a:p>
      </dgm:t>
    </dgm:pt>
    <dgm:pt modelId="{65612647-E491-C24B-8210-C10A8EE82B75}" type="parTrans" cxnId="{1B0D4A6A-1524-4B46-ACF1-DBB8804231A8}">
      <dgm:prSet/>
      <dgm:spPr/>
      <dgm:t>
        <a:bodyPr/>
        <a:lstStyle/>
        <a:p>
          <a:endParaRPr lang="en-US"/>
        </a:p>
      </dgm:t>
    </dgm:pt>
    <dgm:pt modelId="{A95A5513-EA71-264C-ACAD-222BC19332E6}" type="sibTrans" cxnId="{1B0D4A6A-1524-4B46-ACF1-DBB8804231A8}">
      <dgm:prSet/>
      <dgm:spPr/>
      <dgm:t>
        <a:bodyPr/>
        <a:lstStyle/>
        <a:p>
          <a:endParaRPr lang="en-US"/>
        </a:p>
      </dgm:t>
    </dgm:pt>
    <dgm:pt modelId="{8DB83D89-A330-C245-9D9F-8BB5DBAAC8E2}">
      <dgm:prSet phldrT="[Text]"/>
      <dgm:spPr/>
      <dgm:t>
        <a:bodyPr/>
        <a:lstStyle/>
        <a:p>
          <a:r>
            <a:rPr lang="en-US" dirty="0"/>
            <a:t>Based on income, family size and loan amount</a:t>
          </a:r>
        </a:p>
      </dgm:t>
    </dgm:pt>
    <dgm:pt modelId="{9ACFFC27-945B-1B48-B2A5-4300263A19E7}" type="parTrans" cxnId="{4D52A5F7-F89B-FA4A-AB83-67A0E74F7A49}">
      <dgm:prSet/>
      <dgm:spPr/>
      <dgm:t>
        <a:bodyPr/>
        <a:lstStyle/>
        <a:p>
          <a:endParaRPr lang="en-US"/>
        </a:p>
      </dgm:t>
    </dgm:pt>
    <dgm:pt modelId="{8C7EA2DB-B882-0943-918E-9EBF849099BF}" type="sibTrans" cxnId="{4D52A5F7-F89B-FA4A-AB83-67A0E74F7A49}">
      <dgm:prSet/>
      <dgm:spPr/>
      <dgm:t>
        <a:bodyPr/>
        <a:lstStyle/>
        <a:p>
          <a:endParaRPr lang="en-US"/>
        </a:p>
      </dgm:t>
    </dgm:pt>
    <dgm:pt modelId="{DF73774F-3023-394A-94C2-E745DBDF418F}">
      <dgm:prSet phldrT="[Text]"/>
      <dgm:spPr/>
      <dgm:t>
        <a:bodyPr/>
        <a:lstStyle/>
        <a:p>
          <a:r>
            <a:rPr lang="en-US" dirty="0"/>
            <a:t>Up to 25 years</a:t>
          </a:r>
        </a:p>
      </dgm:t>
    </dgm:pt>
    <dgm:pt modelId="{0646613B-FF96-374C-9F99-BF2F8D49D806}" type="parTrans" cxnId="{EF19AE79-814A-AB4B-9ECB-ED204BB6498D}">
      <dgm:prSet/>
      <dgm:spPr/>
      <dgm:t>
        <a:bodyPr/>
        <a:lstStyle/>
        <a:p>
          <a:endParaRPr lang="en-US"/>
        </a:p>
      </dgm:t>
    </dgm:pt>
    <dgm:pt modelId="{21201E4D-765B-9F46-B03F-1A9F5F9D30F6}" type="sibTrans" cxnId="{EF19AE79-814A-AB4B-9ECB-ED204BB6498D}">
      <dgm:prSet/>
      <dgm:spPr/>
      <dgm:t>
        <a:bodyPr/>
        <a:lstStyle/>
        <a:p>
          <a:endParaRPr lang="en-US"/>
        </a:p>
      </dgm:t>
    </dgm:pt>
    <dgm:pt modelId="{99E0C362-CD2F-FC49-A426-35C6058587DB}">
      <dgm:prSet phldrT="[Text]"/>
      <dgm:spPr/>
      <dgm:t>
        <a:bodyPr/>
        <a:lstStyle/>
        <a:p>
          <a:r>
            <a:rPr lang="en-US" dirty="0"/>
            <a:t>Quick Comparison</a:t>
          </a:r>
        </a:p>
      </dgm:t>
    </dgm:pt>
    <dgm:pt modelId="{845EADF2-7CCA-794C-8E11-982D613914D9}" type="parTrans" cxnId="{5B7E996B-428A-2143-9A8C-C402FF8B61E8}">
      <dgm:prSet/>
      <dgm:spPr/>
      <dgm:t>
        <a:bodyPr/>
        <a:lstStyle/>
        <a:p>
          <a:endParaRPr lang="en-US"/>
        </a:p>
      </dgm:t>
    </dgm:pt>
    <dgm:pt modelId="{CB9670BE-C0BC-194A-9C14-6D691DCAAA1F}" type="sibTrans" cxnId="{5B7E996B-428A-2143-9A8C-C402FF8B61E8}">
      <dgm:prSet/>
      <dgm:spPr/>
      <dgm:t>
        <a:bodyPr/>
        <a:lstStyle/>
        <a:p>
          <a:endParaRPr lang="en-US"/>
        </a:p>
      </dgm:t>
    </dgm:pt>
    <dgm:pt modelId="{DCD96914-C211-2440-8036-99B5D38DFB25}">
      <dgm:prSet phldrT="[Text]"/>
      <dgm:spPr/>
      <dgm:t>
        <a:bodyPr/>
        <a:lstStyle/>
        <a:p>
          <a:r>
            <a:rPr lang="en-US" dirty="0"/>
            <a:t>Consolidation Loans</a:t>
          </a:r>
        </a:p>
      </dgm:t>
    </dgm:pt>
    <dgm:pt modelId="{FFA715BA-5EB1-5B41-BC39-EF3E2C824710}" type="parTrans" cxnId="{B989D3AB-8BA9-C140-9324-AD658FC8F7C0}">
      <dgm:prSet/>
      <dgm:spPr/>
      <dgm:t>
        <a:bodyPr/>
        <a:lstStyle/>
        <a:p>
          <a:endParaRPr lang="en-US"/>
        </a:p>
      </dgm:t>
    </dgm:pt>
    <dgm:pt modelId="{433F37E3-8170-4B40-8EAC-FF3DC481F99C}" type="sibTrans" cxnId="{B989D3AB-8BA9-C140-9324-AD658FC8F7C0}">
      <dgm:prSet/>
      <dgm:spPr/>
      <dgm:t>
        <a:bodyPr/>
        <a:lstStyle/>
        <a:p>
          <a:endParaRPr lang="en-US"/>
        </a:p>
      </dgm:t>
    </dgm:pt>
    <dgm:pt modelId="{5BDEDFE8-0453-D047-BA67-DFF2DFE1D84B}">
      <dgm:prSet phldrT="[Text]"/>
      <dgm:spPr/>
      <dgm:t>
        <a:bodyPr/>
        <a:lstStyle/>
        <a:p>
          <a:r>
            <a:rPr lang="en-US" dirty="0"/>
            <a:t>Payments adjusted with income</a:t>
          </a:r>
        </a:p>
      </dgm:t>
    </dgm:pt>
    <dgm:pt modelId="{2F9CF624-CBEF-4A43-B46E-B5094EBF452D}" type="parTrans" cxnId="{7B7CF238-BBDC-FB44-B212-9BC1DCA33CCA}">
      <dgm:prSet/>
      <dgm:spPr/>
      <dgm:t>
        <a:bodyPr/>
        <a:lstStyle/>
        <a:p>
          <a:endParaRPr lang="en-US"/>
        </a:p>
      </dgm:t>
    </dgm:pt>
    <dgm:pt modelId="{67D26AA7-296B-C640-A0EE-A863B99AEB43}" type="sibTrans" cxnId="{7B7CF238-BBDC-FB44-B212-9BC1DCA33CCA}">
      <dgm:prSet/>
      <dgm:spPr/>
      <dgm:t>
        <a:bodyPr/>
        <a:lstStyle/>
        <a:p>
          <a:endParaRPr lang="en-US"/>
        </a:p>
      </dgm:t>
    </dgm:pt>
    <dgm:pt modelId="{66AB5F57-C483-E440-B9EF-365127C39E59}">
      <dgm:prSet phldrT="[Text]"/>
      <dgm:spPr/>
      <dgm:t>
        <a:bodyPr/>
        <a:lstStyle/>
        <a:p>
          <a:r>
            <a:rPr lang="en-US" dirty="0"/>
            <a:t>More interest paid</a:t>
          </a:r>
        </a:p>
      </dgm:t>
    </dgm:pt>
    <dgm:pt modelId="{1C9C3DCC-103D-6C41-B62C-EC2F07803802}" type="parTrans" cxnId="{73DF7036-0679-4240-9C60-BE3E46898EB3}">
      <dgm:prSet/>
      <dgm:spPr/>
      <dgm:t>
        <a:bodyPr/>
        <a:lstStyle/>
        <a:p>
          <a:endParaRPr lang="en-US"/>
        </a:p>
      </dgm:t>
    </dgm:pt>
    <dgm:pt modelId="{50CB1108-AAA3-7C42-9CE7-411822A29A28}" type="sibTrans" cxnId="{73DF7036-0679-4240-9C60-BE3E46898EB3}">
      <dgm:prSet/>
      <dgm:spPr/>
      <dgm:t>
        <a:bodyPr/>
        <a:lstStyle/>
        <a:p>
          <a:endParaRPr lang="en-US"/>
        </a:p>
      </dgm:t>
    </dgm:pt>
    <dgm:pt modelId="{4FFE993F-5804-7347-84CA-DE202675DC83}">
      <dgm:prSet phldrT="[Text]"/>
      <dgm:spPr/>
      <dgm:t>
        <a:bodyPr/>
        <a:lstStyle/>
        <a:p>
          <a:r>
            <a:rPr lang="en-US" dirty="0"/>
            <a:t>Possibility of forgiveness after 25 years</a:t>
          </a:r>
        </a:p>
      </dgm:t>
    </dgm:pt>
    <dgm:pt modelId="{6FF4D623-9FD8-264E-BF6B-E52B6659043D}" type="parTrans" cxnId="{2AE60B54-5E29-5341-A28F-F3DBFF4B46E1}">
      <dgm:prSet/>
      <dgm:spPr/>
      <dgm:t>
        <a:bodyPr/>
        <a:lstStyle/>
        <a:p>
          <a:endParaRPr lang="en-US"/>
        </a:p>
      </dgm:t>
    </dgm:pt>
    <dgm:pt modelId="{25218A38-D261-1E43-B499-BA247713F9A3}" type="sibTrans" cxnId="{2AE60B54-5E29-5341-A28F-F3DBFF4B46E1}">
      <dgm:prSet/>
      <dgm:spPr/>
      <dgm:t>
        <a:bodyPr/>
        <a:lstStyle/>
        <a:p>
          <a:endParaRPr lang="en-US"/>
        </a:p>
      </dgm:t>
    </dgm:pt>
    <dgm:pt modelId="{FC1F907A-2736-2D4F-B93A-A4066DB9CD61}" type="pres">
      <dgm:prSet presAssocID="{BA6BC2F2-B8C4-8C4E-B74C-0E853F8A5E6A}" presName="Name0" presStyleCnt="0">
        <dgm:presLayoutVars>
          <dgm:dir/>
          <dgm:animLvl val="lvl"/>
          <dgm:resizeHandles val="exact"/>
        </dgm:presLayoutVars>
      </dgm:prSet>
      <dgm:spPr/>
    </dgm:pt>
    <dgm:pt modelId="{EF830E49-AFF5-5241-944A-14530DDB3092}" type="pres">
      <dgm:prSet presAssocID="{C733E448-A72C-A343-8878-CFD96EFAD7EB}" presName="composite" presStyleCnt="0"/>
      <dgm:spPr/>
    </dgm:pt>
    <dgm:pt modelId="{AE4D756D-C261-C44F-8EBB-FEDC02D95115}" type="pres">
      <dgm:prSet presAssocID="{C733E448-A72C-A343-8878-CFD96EFAD7EB}" presName="parTx" presStyleLbl="alignNode1" presStyleIdx="0" presStyleCnt="3">
        <dgm:presLayoutVars>
          <dgm:chMax val="0"/>
          <dgm:chPref val="0"/>
          <dgm:bulletEnabled val="1"/>
        </dgm:presLayoutVars>
      </dgm:prSet>
      <dgm:spPr/>
    </dgm:pt>
    <dgm:pt modelId="{BBFFC30C-90A3-364B-9F08-971F8E9FA738}" type="pres">
      <dgm:prSet presAssocID="{C733E448-A72C-A343-8878-CFD96EFAD7EB}" presName="desTx" presStyleLbl="alignAccFollowNode1" presStyleIdx="0" presStyleCnt="3">
        <dgm:presLayoutVars>
          <dgm:bulletEnabled val="1"/>
        </dgm:presLayoutVars>
      </dgm:prSet>
      <dgm:spPr/>
    </dgm:pt>
    <dgm:pt modelId="{86EEB4DC-6EBA-864A-A0B8-0DAE0248C59A}" type="pres">
      <dgm:prSet presAssocID="{9FF379E0-BF00-EB40-A511-829CCC15F02B}" presName="space" presStyleCnt="0"/>
      <dgm:spPr/>
    </dgm:pt>
    <dgm:pt modelId="{8D8C5387-6D77-8B42-A8C2-2387BBAAE240}" type="pres">
      <dgm:prSet presAssocID="{8CBEBEA8-BB95-7846-A100-0494E9FE853D}" presName="composite" presStyleCnt="0"/>
      <dgm:spPr/>
    </dgm:pt>
    <dgm:pt modelId="{502490C3-3CB0-BB4A-8C14-BE891A8A9B2D}" type="pres">
      <dgm:prSet presAssocID="{8CBEBEA8-BB95-7846-A100-0494E9FE853D}" presName="parTx" presStyleLbl="alignNode1" presStyleIdx="1" presStyleCnt="3">
        <dgm:presLayoutVars>
          <dgm:chMax val="0"/>
          <dgm:chPref val="0"/>
          <dgm:bulletEnabled val="1"/>
        </dgm:presLayoutVars>
      </dgm:prSet>
      <dgm:spPr/>
    </dgm:pt>
    <dgm:pt modelId="{5BCD8BDD-4131-C643-ABA7-9B38C2949619}" type="pres">
      <dgm:prSet presAssocID="{8CBEBEA8-BB95-7846-A100-0494E9FE853D}" presName="desTx" presStyleLbl="alignAccFollowNode1" presStyleIdx="1" presStyleCnt="3">
        <dgm:presLayoutVars>
          <dgm:bulletEnabled val="1"/>
        </dgm:presLayoutVars>
      </dgm:prSet>
      <dgm:spPr/>
    </dgm:pt>
    <dgm:pt modelId="{AFD5B6C6-21B8-4842-93DC-6D4FAE2C1AD4}" type="pres">
      <dgm:prSet presAssocID="{A95A5513-EA71-264C-ACAD-222BC19332E6}" presName="space" presStyleCnt="0"/>
      <dgm:spPr/>
    </dgm:pt>
    <dgm:pt modelId="{1C456663-251B-0145-A976-BEA9684E8DD8}" type="pres">
      <dgm:prSet presAssocID="{99E0C362-CD2F-FC49-A426-35C6058587DB}" presName="composite" presStyleCnt="0"/>
      <dgm:spPr/>
    </dgm:pt>
    <dgm:pt modelId="{BE56F6EE-FA89-4B40-B0BB-30FE357AE711}" type="pres">
      <dgm:prSet presAssocID="{99E0C362-CD2F-FC49-A426-35C6058587DB}" presName="parTx" presStyleLbl="alignNode1" presStyleIdx="2" presStyleCnt="3">
        <dgm:presLayoutVars>
          <dgm:chMax val="0"/>
          <dgm:chPref val="0"/>
          <dgm:bulletEnabled val="1"/>
        </dgm:presLayoutVars>
      </dgm:prSet>
      <dgm:spPr/>
    </dgm:pt>
    <dgm:pt modelId="{A6B4EAA7-A7C3-D640-A34E-80045F8265A3}" type="pres">
      <dgm:prSet presAssocID="{99E0C362-CD2F-FC49-A426-35C6058587DB}" presName="desTx" presStyleLbl="alignAccFollowNode1" presStyleIdx="2" presStyleCnt="3">
        <dgm:presLayoutVars>
          <dgm:bulletEnabled val="1"/>
        </dgm:presLayoutVars>
      </dgm:prSet>
      <dgm:spPr/>
    </dgm:pt>
  </dgm:ptLst>
  <dgm:cxnLst>
    <dgm:cxn modelId="{19A15A0B-EB1E-EC47-BC66-839AE486ED43}" type="presOf" srcId="{DF73774F-3023-394A-94C2-E745DBDF418F}" destId="{5BCD8BDD-4131-C643-ABA7-9B38C2949619}" srcOrd="0" destOrd="2" presId="urn:microsoft.com/office/officeart/2005/8/layout/hList1"/>
    <dgm:cxn modelId="{73DF7036-0679-4240-9C60-BE3E46898EB3}" srcId="{99E0C362-CD2F-FC49-A426-35C6058587DB}" destId="{66AB5F57-C483-E440-B9EF-365127C39E59}" srcOrd="0" destOrd="0" parTransId="{1C9C3DCC-103D-6C41-B62C-EC2F07803802}" sibTransId="{50CB1108-AAA3-7C42-9CE7-411822A29A28}"/>
    <dgm:cxn modelId="{7B7CF238-BBDC-FB44-B212-9BC1DCA33CCA}" srcId="{8CBEBEA8-BB95-7846-A100-0494E9FE853D}" destId="{5BDEDFE8-0453-D047-BA67-DFF2DFE1D84B}" srcOrd="1" destOrd="0" parTransId="{2F9CF624-CBEF-4A43-B46E-B5094EBF452D}" sibTransId="{67D26AA7-296B-C640-A0EE-A863B99AEB43}"/>
    <dgm:cxn modelId="{B894533C-D21A-F444-B899-D1E16F8C9E47}" type="presOf" srcId="{66AB5F57-C483-E440-B9EF-365127C39E59}" destId="{A6B4EAA7-A7C3-D640-A34E-80045F8265A3}" srcOrd="0" destOrd="0" presId="urn:microsoft.com/office/officeart/2005/8/layout/hList1"/>
    <dgm:cxn modelId="{03DB4B3E-7568-EC4E-8714-BD4A109AF13C}" srcId="{BA6BC2F2-B8C4-8C4E-B74C-0E853F8A5E6A}" destId="{C733E448-A72C-A343-8878-CFD96EFAD7EB}" srcOrd="0" destOrd="0" parTransId="{08D0476D-65C4-F849-843A-D200A2C4F042}" sibTransId="{9FF379E0-BF00-EB40-A511-829CCC15F02B}"/>
    <dgm:cxn modelId="{C0B73760-0059-B14C-B437-1EC11642279A}" type="presOf" srcId="{DCD96914-C211-2440-8036-99B5D38DFB25}" destId="{BBFFC30C-90A3-364B-9F08-971F8E9FA738}" srcOrd="0" destOrd="2" presId="urn:microsoft.com/office/officeart/2005/8/layout/hList1"/>
    <dgm:cxn modelId="{1B0D4A6A-1524-4B46-ACF1-DBB8804231A8}" srcId="{BA6BC2F2-B8C4-8C4E-B74C-0E853F8A5E6A}" destId="{8CBEBEA8-BB95-7846-A100-0494E9FE853D}" srcOrd="1" destOrd="0" parTransId="{65612647-E491-C24B-8210-C10A8EE82B75}" sibTransId="{A95A5513-EA71-264C-ACAD-222BC19332E6}"/>
    <dgm:cxn modelId="{5B7E996B-428A-2143-9A8C-C402FF8B61E8}" srcId="{BA6BC2F2-B8C4-8C4E-B74C-0E853F8A5E6A}" destId="{99E0C362-CD2F-FC49-A426-35C6058587DB}" srcOrd="2" destOrd="0" parTransId="{845EADF2-7CCA-794C-8E11-982D613914D9}" sibTransId="{CB9670BE-C0BC-194A-9C14-6D691DCAAA1F}"/>
    <dgm:cxn modelId="{2AE60B54-5E29-5341-A28F-F3DBFF4B46E1}" srcId="{99E0C362-CD2F-FC49-A426-35C6058587DB}" destId="{4FFE993F-5804-7347-84CA-DE202675DC83}" srcOrd="1" destOrd="0" parTransId="{6FF4D623-9FD8-264E-BF6B-E52B6659043D}" sibTransId="{25218A38-D261-1E43-B499-BA247713F9A3}"/>
    <dgm:cxn modelId="{EF19AE79-814A-AB4B-9ECB-ED204BB6498D}" srcId="{8CBEBEA8-BB95-7846-A100-0494E9FE853D}" destId="{DF73774F-3023-394A-94C2-E745DBDF418F}" srcOrd="2" destOrd="0" parTransId="{0646613B-FF96-374C-9F99-BF2F8D49D806}" sibTransId="{21201E4D-765B-9F46-B03F-1A9F5F9D30F6}"/>
    <dgm:cxn modelId="{FD5F7A86-1ADC-3549-8AB3-1F180109BFDE}" type="presOf" srcId="{5BDEDFE8-0453-D047-BA67-DFF2DFE1D84B}" destId="{5BCD8BDD-4131-C643-ABA7-9B38C2949619}" srcOrd="0" destOrd="1" presId="urn:microsoft.com/office/officeart/2005/8/layout/hList1"/>
    <dgm:cxn modelId="{D6BF328A-3AC5-8D4E-8DCE-39C933DDF200}" type="presOf" srcId="{8DB83D89-A330-C245-9D9F-8BB5DBAAC8E2}" destId="{5BCD8BDD-4131-C643-ABA7-9B38C2949619}" srcOrd="0" destOrd="0" presId="urn:microsoft.com/office/officeart/2005/8/layout/hList1"/>
    <dgm:cxn modelId="{0156829A-25DC-0F44-AD84-340897DEEAB0}" type="presOf" srcId="{99E0C362-CD2F-FC49-A426-35C6058587DB}" destId="{BE56F6EE-FA89-4B40-B0BB-30FE357AE711}" srcOrd="0" destOrd="0" presId="urn:microsoft.com/office/officeart/2005/8/layout/hList1"/>
    <dgm:cxn modelId="{0C828D9E-0E36-6545-A64F-0D1A6C013702}" srcId="{C733E448-A72C-A343-8878-CFD96EFAD7EB}" destId="{8B5FD9BD-D874-604D-97CB-1CC9DD74A789}" srcOrd="0" destOrd="0" parTransId="{D12B6968-E426-A646-A08A-FB569C400913}" sibTransId="{9DCDDBDA-BF6F-2042-833D-C30DB81B6855}"/>
    <dgm:cxn modelId="{838106A2-4722-EF45-B429-E109961B1164}" type="presOf" srcId="{BA6BC2F2-B8C4-8C4E-B74C-0E853F8A5E6A}" destId="{FC1F907A-2736-2D4F-B93A-A4066DB9CD61}" srcOrd="0" destOrd="0" presId="urn:microsoft.com/office/officeart/2005/8/layout/hList1"/>
    <dgm:cxn modelId="{3DB71FA9-822B-534C-BE90-A88AE0BDA85F}" type="presOf" srcId="{C733E448-A72C-A343-8878-CFD96EFAD7EB}" destId="{AE4D756D-C261-C44F-8EBB-FEDC02D95115}" srcOrd="0" destOrd="0" presId="urn:microsoft.com/office/officeart/2005/8/layout/hList1"/>
    <dgm:cxn modelId="{B989D3AB-8BA9-C140-9324-AD658FC8F7C0}" srcId="{C733E448-A72C-A343-8878-CFD96EFAD7EB}" destId="{DCD96914-C211-2440-8036-99B5D38DFB25}" srcOrd="2" destOrd="0" parTransId="{FFA715BA-5EB1-5B41-BC39-EF3E2C824710}" sibTransId="{433F37E3-8170-4B40-8EAC-FF3DC481F99C}"/>
    <dgm:cxn modelId="{D6183DB1-A908-8142-B72C-1C5F07BE5A9C}" type="presOf" srcId="{FAA1F700-8C7D-034B-A0AB-B4A5A5D66D45}" destId="{BBFFC30C-90A3-364B-9F08-971F8E9FA738}" srcOrd="0" destOrd="1" presId="urn:microsoft.com/office/officeart/2005/8/layout/hList1"/>
    <dgm:cxn modelId="{939E31B5-3D6F-5B4D-A431-5807C01D1683}" srcId="{C733E448-A72C-A343-8878-CFD96EFAD7EB}" destId="{FAA1F700-8C7D-034B-A0AB-B4A5A5D66D45}" srcOrd="1" destOrd="0" parTransId="{096EF00E-D713-764C-930F-89A048C4A0D6}" sibTransId="{E441BCD3-FEC8-D142-B0B0-6134B5381ED5}"/>
    <dgm:cxn modelId="{D0C509C8-4A4C-464B-84B1-9EA9CD4F4A0F}" type="presOf" srcId="{4FFE993F-5804-7347-84CA-DE202675DC83}" destId="{A6B4EAA7-A7C3-D640-A34E-80045F8265A3}" srcOrd="0" destOrd="1" presId="urn:microsoft.com/office/officeart/2005/8/layout/hList1"/>
    <dgm:cxn modelId="{7544B0C9-BBEA-C048-9C6B-4F2B98D16037}" type="presOf" srcId="{8B5FD9BD-D874-604D-97CB-1CC9DD74A789}" destId="{BBFFC30C-90A3-364B-9F08-971F8E9FA738}" srcOrd="0" destOrd="0" presId="urn:microsoft.com/office/officeart/2005/8/layout/hList1"/>
    <dgm:cxn modelId="{26D458CD-47CC-0F41-B816-16038F6C6128}" type="presOf" srcId="{8CBEBEA8-BB95-7846-A100-0494E9FE853D}" destId="{502490C3-3CB0-BB4A-8C14-BE891A8A9B2D}" srcOrd="0" destOrd="0" presId="urn:microsoft.com/office/officeart/2005/8/layout/hList1"/>
    <dgm:cxn modelId="{4D52A5F7-F89B-FA4A-AB83-67A0E74F7A49}" srcId="{8CBEBEA8-BB95-7846-A100-0494E9FE853D}" destId="{8DB83D89-A330-C245-9D9F-8BB5DBAAC8E2}" srcOrd="0" destOrd="0" parTransId="{9ACFFC27-945B-1B48-B2A5-4300263A19E7}" sibTransId="{8C7EA2DB-B882-0943-918E-9EBF849099BF}"/>
    <dgm:cxn modelId="{350184A1-AFB6-C540-ADA8-E24407E16F61}" type="presParOf" srcId="{FC1F907A-2736-2D4F-B93A-A4066DB9CD61}" destId="{EF830E49-AFF5-5241-944A-14530DDB3092}" srcOrd="0" destOrd="0" presId="urn:microsoft.com/office/officeart/2005/8/layout/hList1"/>
    <dgm:cxn modelId="{E3FFD684-491E-3048-885B-FF89E4A50989}" type="presParOf" srcId="{EF830E49-AFF5-5241-944A-14530DDB3092}" destId="{AE4D756D-C261-C44F-8EBB-FEDC02D95115}" srcOrd="0" destOrd="0" presId="urn:microsoft.com/office/officeart/2005/8/layout/hList1"/>
    <dgm:cxn modelId="{6DB1A15D-A748-344F-8087-732358456DCE}" type="presParOf" srcId="{EF830E49-AFF5-5241-944A-14530DDB3092}" destId="{BBFFC30C-90A3-364B-9F08-971F8E9FA738}" srcOrd="1" destOrd="0" presId="urn:microsoft.com/office/officeart/2005/8/layout/hList1"/>
    <dgm:cxn modelId="{FD32EB08-1530-A04D-8F48-77C35DDD1CD4}" type="presParOf" srcId="{FC1F907A-2736-2D4F-B93A-A4066DB9CD61}" destId="{86EEB4DC-6EBA-864A-A0B8-0DAE0248C59A}" srcOrd="1" destOrd="0" presId="urn:microsoft.com/office/officeart/2005/8/layout/hList1"/>
    <dgm:cxn modelId="{51B703AC-EFB2-F14F-BDA9-C0BD687A7097}" type="presParOf" srcId="{FC1F907A-2736-2D4F-B93A-A4066DB9CD61}" destId="{8D8C5387-6D77-8B42-A8C2-2387BBAAE240}" srcOrd="2" destOrd="0" presId="urn:microsoft.com/office/officeart/2005/8/layout/hList1"/>
    <dgm:cxn modelId="{CE335E8C-9FE7-7840-9785-A2F2CA4EC9BC}" type="presParOf" srcId="{8D8C5387-6D77-8B42-A8C2-2387BBAAE240}" destId="{502490C3-3CB0-BB4A-8C14-BE891A8A9B2D}" srcOrd="0" destOrd="0" presId="urn:microsoft.com/office/officeart/2005/8/layout/hList1"/>
    <dgm:cxn modelId="{39BDF222-A318-5A44-8910-C1A7BA7B92A2}" type="presParOf" srcId="{8D8C5387-6D77-8B42-A8C2-2387BBAAE240}" destId="{5BCD8BDD-4131-C643-ABA7-9B38C2949619}" srcOrd="1" destOrd="0" presId="urn:microsoft.com/office/officeart/2005/8/layout/hList1"/>
    <dgm:cxn modelId="{DBEA4AF4-3435-BE4E-9A9B-1473A8FA0A78}" type="presParOf" srcId="{FC1F907A-2736-2D4F-B93A-A4066DB9CD61}" destId="{AFD5B6C6-21B8-4842-93DC-6D4FAE2C1AD4}" srcOrd="3" destOrd="0" presId="urn:microsoft.com/office/officeart/2005/8/layout/hList1"/>
    <dgm:cxn modelId="{A7CCFE5C-13A3-E143-93DE-A613F13084B9}" type="presParOf" srcId="{FC1F907A-2736-2D4F-B93A-A4066DB9CD61}" destId="{1C456663-251B-0145-A976-BEA9684E8DD8}" srcOrd="4" destOrd="0" presId="urn:microsoft.com/office/officeart/2005/8/layout/hList1"/>
    <dgm:cxn modelId="{FA9D635D-623A-B74D-BF38-6E770E4A7854}" type="presParOf" srcId="{1C456663-251B-0145-A976-BEA9684E8DD8}" destId="{BE56F6EE-FA89-4B40-B0BB-30FE357AE711}" srcOrd="0" destOrd="0" presId="urn:microsoft.com/office/officeart/2005/8/layout/hList1"/>
    <dgm:cxn modelId="{4D463ABA-1AEA-8545-A5DF-6302F600E9C6}" type="presParOf" srcId="{1C456663-251B-0145-A976-BEA9684E8DD8}" destId="{A6B4EAA7-A7C3-D640-A34E-80045F82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6BC2F2-B8C4-8C4E-B74C-0E853F8A5E6A}" type="doc">
      <dgm:prSet loTypeId="urn:microsoft.com/office/officeart/2005/8/layout/hList1" loCatId="" qsTypeId="urn:microsoft.com/office/officeart/2005/8/quickstyle/3D4" qsCatId="3D" csTypeId="urn:microsoft.com/office/officeart/2005/8/colors/accent6_2" csCatId="accent6" phldr="1"/>
      <dgm:spPr/>
      <dgm:t>
        <a:bodyPr/>
        <a:lstStyle/>
        <a:p>
          <a:endParaRPr lang="en-US"/>
        </a:p>
      </dgm:t>
    </dgm:pt>
    <dgm:pt modelId="{C733E448-A72C-A343-8878-CFD96EFAD7EB}">
      <dgm:prSet phldrT="[Text]"/>
      <dgm:spPr/>
      <dgm:t>
        <a:bodyPr/>
        <a:lstStyle/>
        <a:p>
          <a:r>
            <a:rPr lang="en-US" dirty="0"/>
            <a:t>Eligible Loans</a:t>
          </a:r>
        </a:p>
      </dgm:t>
    </dgm:pt>
    <dgm:pt modelId="{08D0476D-65C4-F849-843A-D200A2C4F042}" type="parTrans" cxnId="{03DB4B3E-7568-EC4E-8714-BD4A109AF13C}">
      <dgm:prSet/>
      <dgm:spPr/>
      <dgm:t>
        <a:bodyPr/>
        <a:lstStyle/>
        <a:p>
          <a:endParaRPr lang="en-US"/>
        </a:p>
      </dgm:t>
    </dgm:pt>
    <dgm:pt modelId="{9FF379E0-BF00-EB40-A511-829CCC15F02B}" type="sibTrans" cxnId="{03DB4B3E-7568-EC4E-8714-BD4A109AF13C}">
      <dgm:prSet/>
      <dgm:spPr/>
      <dgm:t>
        <a:bodyPr/>
        <a:lstStyle/>
        <a:p>
          <a:endParaRPr lang="en-US"/>
        </a:p>
      </dgm:t>
    </dgm:pt>
    <dgm:pt modelId="{8B5FD9BD-D874-604D-97CB-1CC9DD74A789}">
      <dgm:prSet phldrT="[Text]"/>
      <dgm:spPr/>
      <dgm:t>
        <a:bodyPr/>
        <a:lstStyle/>
        <a:p>
          <a:r>
            <a:rPr lang="en-US" dirty="0"/>
            <a:t>Direct Subsidized &amp; Unsubsidized Federal Stafford</a:t>
          </a:r>
        </a:p>
      </dgm:t>
    </dgm:pt>
    <dgm:pt modelId="{D12B6968-E426-A646-A08A-FB569C400913}" type="parTrans" cxnId="{0C828D9E-0E36-6545-A64F-0D1A6C013702}">
      <dgm:prSet/>
      <dgm:spPr/>
      <dgm:t>
        <a:bodyPr/>
        <a:lstStyle/>
        <a:p>
          <a:endParaRPr lang="en-US"/>
        </a:p>
      </dgm:t>
    </dgm:pt>
    <dgm:pt modelId="{9DCDDBDA-BF6F-2042-833D-C30DB81B6855}" type="sibTrans" cxnId="{0C828D9E-0E36-6545-A64F-0D1A6C013702}">
      <dgm:prSet/>
      <dgm:spPr/>
      <dgm:t>
        <a:bodyPr/>
        <a:lstStyle/>
        <a:p>
          <a:endParaRPr lang="en-US"/>
        </a:p>
      </dgm:t>
    </dgm:pt>
    <dgm:pt modelId="{8CBEBEA8-BB95-7846-A100-0494E9FE853D}">
      <dgm:prSet phldrT="[Text]"/>
      <dgm:spPr/>
      <dgm:t>
        <a:bodyPr/>
        <a:lstStyle/>
        <a:p>
          <a:r>
            <a:rPr lang="en-US" dirty="0"/>
            <a:t>Money Payment &amp; Time Frame</a:t>
          </a:r>
        </a:p>
      </dgm:t>
    </dgm:pt>
    <dgm:pt modelId="{65612647-E491-C24B-8210-C10A8EE82B75}" type="parTrans" cxnId="{1B0D4A6A-1524-4B46-ACF1-DBB8804231A8}">
      <dgm:prSet/>
      <dgm:spPr/>
      <dgm:t>
        <a:bodyPr/>
        <a:lstStyle/>
        <a:p>
          <a:endParaRPr lang="en-US"/>
        </a:p>
      </dgm:t>
    </dgm:pt>
    <dgm:pt modelId="{A95A5513-EA71-264C-ACAD-222BC19332E6}" type="sibTrans" cxnId="{1B0D4A6A-1524-4B46-ACF1-DBB8804231A8}">
      <dgm:prSet/>
      <dgm:spPr/>
      <dgm:t>
        <a:bodyPr/>
        <a:lstStyle/>
        <a:p>
          <a:endParaRPr lang="en-US"/>
        </a:p>
      </dgm:t>
    </dgm:pt>
    <dgm:pt modelId="{8DB83D89-A330-C245-9D9F-8BB5DBAAC8E2}">
      <dgm:prSet phldrT="[Text]"/>
      <dgm:spPr/>
      <dgm:t>
        <a:bodyPr/>
        <a:lstStyle/>
        <a:p>
          <a:r>
            <a:rPr lang="en-US" dirty="0"/>
            <a:t>Based on income</a:t>
          </a:r>
        </a:p>
      </dgm:t>
    </dgm:pt>
    <dgm:pt modelId="{9ACFFC27-945B-1B48-B2A5-4300263A19E7}" type="parTrans" cxnId="{4D52A5F7-F89B-FA4A-AB83-67A0E74F7A49}">
      <dgm:prSet/>
      <dgm:spPr/>
      <dgm:t>
        <a:bodyPr/>
        <a:lstStyle/>
        <a:p>
          <a:endParaRPr lang="en-US"/>
        </a:p>
      </dgm:t>
    </dgm:pt>
    <dgm:pt modelId="{8C7EA2DB-B882-0943-918E-9EBF849099BF}" type="sibTrans" cxnId="{4D52A5F7-F89B-FA4A-AB83-67A0E74F7A49}">
      <dgm:prSet/>
      <dgm:spPr/>
      <dgm:t>
        <a:bodyPr/>
        <a:lstStyle/>
        <a:p>
          <a:endParaRPr lang="en-US"/>
        </a:p>
      </dgm:t>
    </dgm:pt>
    <dgm:pt modelId="{DF73774F-3023-394A-94C2-E745DBDF418F}">
      <dgm:prSet phldrT="[Text]"/>
      <dgm:spPr/>
      <dgm:t>
        <a:bodyPr/>
        <a:lstStyle/>
        <a:p>
          <a:r>
            <a:rPr lang="en-US" dirty="0"/>
            <a:t>Up to 10 years</a:t>
          </a:r>
        </a:p>
      </dgm:t>
    </dgm:pt>
    <dgm:pt modelId="{0646613B-FF96-374C-9F99-BF2F8D49D806}" type="parTrans" cxnId="{EF19AE79-814A-AB4B-9ECB-ED204BB6498D}">
      <dgm:prSet/>
      <dgm:spPr/>
      <dgm:t>
        <a:bodyPr/>
        <a:lstStyle/>
        <a:p>
          <a:endParaRPr lang="en-US"/>
        </a:p>
      </dgm:t>
    </dgm:pt>
    <dgm:pt modelId="{21201E4D-765B-9F46-B03F-1A9F5F9D30F6}" type="sibTrans" cxnId="{EF19AE79-814A-AB4B-9ECB-ED204BB6498D}">
      <dgm:prSet/>
      <dgm:spPr/>
      <dgm:t>
        <a:bodyPr/>
        <a:lstStyle/>
        <a:p>
          <a:endParaRPr lang="en-US"/>
        </a:p>
      </dgm:t>
    </dgm:pt>
    <dgm:pt modelId="{99E0C362-CD2F-FC49-A426-35C6058587DB}">
      <dgm:prSet phldrT="[Text]"/>
      <dgm:spPr/>
      <dgm:t>
        <a:bodyPr/>
        <a:lstStyle/>
        <a:p>
          <a:r>
            <a:rPr lang="en-US" dirty="0"/>
            <a:t>Quick Comparison</a:t>
          </a:r>
        </a:p>
      </dgm:t>
    </dgm:pt>
    <dgm:pt modelId="{845EADF2-7CCA-794C-8E11-982D613914D9}" type="parTrans" cxnId="{5B7E996B-428A-2143-9A8C-C402FF8B61E8}">
      <dgm:prSet/>
      <dgm:spPr/>
      <dgm:t>
        <a:bodyPr/>
        <a:lstStyle/>
        <a:p>
          <a:endParaRPr lang="en-US"/>
        </a:p>
      </dgm:t>
    </dgm:pt>
    <dgm:pt modelId="{CB9670BE-C0BC-194A-9C14-6D691DCAAA1F}" type="sibTrans" cxnId="{5B7E996B-428A-2143-9A8C-C402FF8B61E8}">
      <dgm:prSet/>
      <dgm:spPr/>
      <dgm:t>
        <a:bodyPr/>
        <a:lstStyle/>
        <a:p>
          <a:endParaRPr lang="en-US"/>
        </a:p>
      </dgm:t>
    </dgm:pt>
    <dgm:pt modelId="{66AB5F57-C483-E440-B9EF-365127C39E59}">
      <dgm:prSet phldrT="[Text]"/>
      <dgm:spPr/>
      <dgm:t>
        <a:bodyPr/>
        <a:lstStyle/>
        <a:p>
          <a:r>
            <a:rPr lang="en-US" dirty="0"/>
            <a:t>More interest paid</a:t>
          </a:r>
        </a:p>
      </dgm:t>
    </dgm:pt>
    <dgm:pt modelId="{1C9C3DCC-103D-6C41-B62C-EC2F07803802}" type="parTrans" cxnId="{73DF7036-0679-4240-9C60-BE3E46898EB3}">
      <dgm:prSet/>
      <dgm:spPr/>
      <dgm:t>
        <a:bodyPr/>
        <a:lstStyle/>
        <a:p>
          <a:endParaRPr lang="en-US"/>
        </a:p>
      </dgm:t>
    </dgm:pt>
    <dgm:pt modelId="{50CB1108-AAA3-7C42-9CE7-411822A29A28}" type="sibTrans" cxnId="{73DF7036-0679-4240-9C60-BE3E46898EB3}">
      <dgm:prSet/>
      <dgm:spPr/>
      <dgm:t>
        <a:bodyPr/>
        <a:lstStyle/>
        <a:p>
          <a:endParaRPr lang="en-US"/>
        </a:p>
      </dgm:t>
    </dgm:pt>
    <dgm:pt modelId="{4ADE2C72-A2E9-2043-9DF9-B565C29DE934}">
      <dgm:prSet phldrT="[Text]"/>
      <dgm:spPr/>
      <dgm:t>
        <a:bodyPr/>
        <a:lstStyle/>
        <a:p>
          <a:r>
            <a:rPr lang="en-US" dirty="0"/>
            <a:t>FFEL PLUS</a:t>
          </a:r>
        </a:p>
      </dgm:t>
    </dgm:pt>
    <dgm:pt modelId="{5B60AC5A-0A06-ED4E-B89D-05D43CBAFEF3}" type="parTrans" cxnId="{415A349A-4691-C540-B590-48A0F13D037B}">
      <dgm:prSet/>
      <dgm:spPr/>
      <dgm:t>
        <a:bodyPr/>
        <a:lstStyle/>
        <a:p>
          <a:endParaRPr lang="en-US"/>
        </a:p>
      </dgm:t>
    </dgm:pt>
    <dgm:pt modelId="{A3236D08-795F-804B-A25F-55217C5843E6}" type="sibTrans" cxnId="{415A349A-4691-C540-B590-48A0F13D037B}">
      <dgm:prSet/>
      <dgm:spPr/>
      <dgm:t>
        <a:bodyPr/>
        <a:lstStyle/>
        <a:p>
          <a:endParaRPr lang="en-US"/>
        </a:p>
      </dgm:t>
    </dgm:pt>
    <dgm:pt modelId="{02AA2009-DFEE-5D41-8E69-24F9023397DD}">
      <dgm:prSet phldrT="[Text]"/>
      <dgm:spPr/>
      <dgm:t>
        <a:bodyPr/>
        <a:lstStyle/>
        <a:p>
          <a:r>
            <a:rPr lang="en-US" dirty="0"/>
            <a:t>FFEL Consolidation</a:t>
          </a:r>
        </a:p>
      </dgm:t>
    </dgm:pt>
    <dgm:pt modelId="{64B13F54-78C9-E44B-8CA5-C1BEB995BFAD}" type="parTrans" cxnId="{119A02AB-EB11-3E49-A544-4C304F90BA06}">
      <dgm:prSet/>
      <dgm:spPr/>
      <dgm:t>
        <a:bodyPr/>
        <a:lstStyle/>
        <a:p>
          <a:endParaRPr lang="en-US"/>
        </a:p>
      </dgm:t>
    </dgm:pt>
    <dgm:pt modelId="{5941F16C-4E49-2D4C-A660-20CC56622A1D}" type="sibTrans" cxnId="{119A02AB-EB11-3E49-A544-4C304F90BA06}">
      <dgm:prSet/>
      <dgm:spPr/>
      <dgm:t>
        <a:bodyPr/>
        <a:lstStyle/>
        <a:p>
          <a:endParaRPr lang="en-US"/>
        </a:p>
      </dgm:t>
    </dgm:pt>
    <dgm:pt modelId="{9F3443A9-5E09-0D4A-83B3-4884906C2203}">
      <dgm:prSet phldrT="[Text]"/>
      <dgm:spPr/>
      <dgm:t>
        <a:bodyPr/>
        <a:lstStyle/>
        <a:p>
          <a:r>
            <a:rPr lang="en-US" dirty="0"/>
            <a:t>Payments adjusted with income</a:t>
          </a:r>
        </a:p>
      </dgm:t>
    </dgm:pt>
    <dgm:pt modelId="{FC01442A-15C5-4D49-94FB-1D4EA997E60C}" type="parTrans" cxnId="{51BE7811-EF66-F74D-9AD5-018CB860D256}">
      <dgm:prSet/>
      <dgm:spPr/>
      <dgm:t>
        <a:bodyPr/>
        <a:lstStyle/>
        <a:p>
          <a:endParaRPr lang="en-US"/>
        </a:p>
      </dgm:t>
    </dgm:pt>
    <dgm:pt modelId="{981ACA06-6D9F-1149-8438-0C65C56FC539}" type="sibTrans" cxnId="{51BE7811-EF66-F74D-9AD5-018CB860D256}">
      <dgm:prSet/>
      <dgm:spPr/>
      <dgm:t>
        <a:bodyPr/>
        <a:lstStyle/>
        <a:p>
          <a:endParaRPr lang="en-US"/>
        </a:p>
      </dgm:t>
    </dgm:pt>
    <dgm:pt modelId="{FC1F907A-2736-2D4F-B93A-A4066DB9CD61}" type="pres">
      <dgm:prSet presAssocID="{BA6BC2F2-B8C4-8C4E-B74C-0E853F8A5E6A}" presName="Name0" presStyleCnt="0">
        <dgm:presLayoutVars>
          <dgm:dir/>
          <dgm:animLvl val="lvl"/>
          <dgm:resizeHandles val="exact"/>
        </dgm:presLayoutVars>
      </dgm:prSet>
      <dgm:spPr/>
    </dgm:pt>
    <dgm:pt modelId="{EF830E49-AFF5-5241-944A-14530DDB3092}" type="pres">
      <dgm:prSet presAssocID="{C733E448-A72C-A343-8878-CFD96EFAD7EB}" presName="composite" presStyleCnt="0"/>
      <dgm:spPr/>
    </dgm:pt>
    <dgm:pt modelId="{AE4D756D-C261-C44F-8EBB-FEDC02D95115}" type="pres">
      <dgm:prSet presAssocID="{C733E448-A72C-A343-8878-CFD96EFAD7EB}" presName="parTx" presStyleLbl="alignNode1" presStyleIdx="0" presStyleCnt="3">
        <dgm:presLayoutVars>
          <dgm:chMax val="0"/>
          <dgm:chPref val="0"/>
          <dgm:bulletEnabled val="1"/>
        </dgm:presLayoutVars>
      </dgm:prSet>
      <dgm:spPr/>
    </dgm:pt>
    <dgm:pt modelId="{BBFFC30C-90A3-364B-9F08-971F8E9FA738}" type="pres">
      <dgm:prSet presAssocID="{C733E448-A72C-A343-8878-CFD96EFAD7EB}" presName="desTx" presStyleLbl="alignAccFollowNode1" presStyleIdx="0" presStyleCnt="3">
        <dgm:presLayoutVars>
          <dgm:bulletEnabled val="1"/>
        </dgm:presLayoutVars>
      </dgm:prSet>
      <dgm:spPr/>
    </dgm:pt>
    <dgm:pt modelId="{86EEB4DC-6EBA-864A-A0B8-0DAE0248C59A}" type="pres">
      <dgm:prSet presAssocID="{9FF379E0-BF00-EB40-A511-829CCC15F02B}" presName="space" presStyleCnt="0"/>
      <dgm:spPr/>
    </dgm:pt>
    <dgm:pt modelId="{8D8C5387-6D77-8B42-A8C2-2387BBAAE240}" type="pres">
      <dgm:prSet presAssocID="{8CBEBEA8-BB95-7846-A100-0494E9FE853D}" presName="composite" presStyleCnt="0"/>
      <dgm:spPr/>
    </dgm:pt>
    <dgm:pt modelId="{502490C3-3CB0-BB4A-8C14-BE891A8A9B2D}" type="pres">
      <dgm:prSet presAssocID="{8CBEBEA8-BB95-7846-A100-0494E9FE853D}" presName="parTx" presStyleLbl="alignNode1" presStyleIdx="1" presStyleCnt="3">
        <dgm:presLayoutVars>
          <dgm:chMax val="0"/>
          <dgm:chPref val="0"/>
          <dgm:bulletEnabled val="1"/>
        </dgm:presLayoutVars>
      </dgm:prSet>
      <dgm:spPr/>
    </dgm:pt>
    <dgm:pt modelId="{5BCD8BDD-4131-C643-ABA7-9B38C2949619}" type="pres">
      <dgm:prSet presAssocID="{8CBEBEA8-BB95-7846-A100-0494E9FE853D}" presName="desTx" presStyleLbl="alignAccFollowNode1" presStyleIdx="1" presStyleCnt="3">
        <dgm:presLayoutVars>
          <dgm:bulletEnabled val="1"/>
        </dgm:presLayoutVars>
      </dgm:prSet>
      <dgm:spPr/>
    </dgm:pt>
    <dgm:pt modelId="{AFD5B6C6-21B8-4842-93DC-6D4FAE2C1AD4}" type="pres">
      <dgm:prSet presAssocID="{A95A5513-EA71-264C-ACAD-222BC19332E6}" presName="space" presStyleCnt="0"/>
      <dgm:spPr/>
    </dgm:pt>
    <dgm:pt modelId="{1C456663-251B-0145-A976-BEA9684E8DD8}" type="pres">
      <dgm:prSet presAssocID="{99E0C362-CD2F-FC49-A426-35C6058587DB}" presName="composite" presStyleCnt="0"/>
      <dgm:spPr/>
    </dgm:pt>
    <dgm:pt modelId="{BE56F6EE-FA89-4B40-B0BB-30FE357AE711}" type="pres">
      <dgm:prSet presAssocID="{99E0C362-CD2F-FC49-A426-35C6058587DB}" presName="parTx" presStyleLbl="alignNode1" presStyleIdx="2" presStyleCnt="3">
        <dgm:presLayoutVars>
          <dgm:chMax val="0"/>
          <dgm:chPref val="0"/>
          <dgm:bulletEnabled val="1"/>
        </dgm:presLayoutVars>
      </dgm:prSet>
      <dgm:spPr/>
    </dgm:pt>
    <dgm:pt modelId="{A6B4EAA7-A7C3-D640-A34E-80045F8265A3}" type="pres">
      <dgm:prSet presAssocID="{99E0C362-CD2F-FC49-A426-35C6058587DB}" presName="desTx" presStyleLbl="alignAccFollowNode1" presStyleIdx="2" presStyleCnt="3">
        <dgm:presLayoutVars>
          <dgm:bulletEnabled val="1"/>
        </dgm:presLayoutVars>
      </dgm:prSet>
      <dgm:spPr/>
    </dgm:pt>
  </dgm:ptLst>
  <dgm:cxnLst>
    <dgm:cxn modelId="{51BE7811-EF66-F74D-9AD5-018CB860D256}" srcId="{8CBEBEA8-BB95-7846-A100-0494E9FE853D}" destId="{9F3443A9-5E09-0D4A-83B3-4884906C2203}" srcOrd="1" destOrd="0" parTransId="{FC01442A-15C5-4D49-94FB-1D4EA997E60C}" sibTransId="{981ACA06-6D9F-1149-8438-0C65C56FC539}"/>
    <dgm:cxn modelId="{64045817-565C-8C45-BA31-D65946F47E83}" type="presOf" srcId="{9F3443A9-5E09-0D4A-83B3-4884906C2203}" destId="{5BCD8BDD-4131-C643-ABA7-9B38C2949619}" srcOrd="0" destOrd="1" presId="urn:microsoft.com/office/officeart/2005/8/layout/hList1"/>
    <dgm:cxn modelId="{73DF7036-0679-4240-9C60-BE3E46898EB3}" srcId="{99E0C362-CD2F-FC49-A426-35C6058587DB}" destId="{66AB5F57-C483-E440-B9EF-365127C39E59}" srcOrd="0" destOrd="0" parTransId="{1C9C3DCC-103D-6C41-B62C-EC2F07803802}" sibTransId="{50CB1108-AAA3-7C42-9CE7-411822A29A28}"/>
    <dgm:cxn modelId="{C096F438-44CE-2D44-A30F-21A1313EDACD}" type="presOf" srcId="{8B5FD9BD-D874-604D-97CB-1CC9DD74A789}" destId="{BBFFC30C-90A3-364B-9F08-971F8E9FA738}" srcOrd="0" destOrd="0" presId="urn:microsoft.com/office/officeart/2005/8/layout/hList1"/>
    <dgm:cxn modelId="{A97FAD39-4B89-C54F-A83B-D69B31E52844}" type="presOf" srcId="{99E0C362-CD2F-FC49-A426-35C6058587DB}" destId="{BE56F6EE-FA89-4B40-B0BB-30FE357AE711}" srcOrd="0" destOrd="0" presId="urn:microsoft.com/office/officeart/2005/8/layout/hList1"/>
    <dgm:cxn modelId="{03DB4B3E-7568-EC4E-8714-BD4A109AF13C}" srcId="{BA6BC2F2-B8C4-8C4E-B74C-0E853F8A5E6A}" destId="{C733E448-A72C-A343-8878-CFD96EFAD7EB}" srcOrd="0" destOrd="0" parTransId="{08D0476D-65C4-F849-843A-D200A2C4F042}" sibTransId="{9FF379E0-BF00-EB40-A511-829CCC15F02B}"/>
    <dgm:cxn modelId="{FDA7AF5B-2F0E-D847-8C74-AC114BD122FC}" type="presOf" srcId="{8DB83D89-A330-C245-9D9F-8BB5DBAAC8E2}" destId="{5BCD8BDD-4131-C643-ABA7-9B38C2949619}" srcOrd="0" destOrd="0" presId="urn:microsoft.com/office/officeart/2005/8/layout/hList1"/>
    <dgm:cxn modelId="{B643CC65-F6D4-6740-A29B-1BA8D12A4C6E}" type="presOf" srcId="{02AA2009-DFEE-5D41-8E69-24F9023397DD}" destId="{BBFFC30C-90A3-364B-9F08-971F8E9FA738}" srcOrd="0" destOrd="2" presId="urn:microsoft.com/office/officeart/2005/8/layout/hList1"/>
    <dgm:cxn modelId="{1B0D4A6A-1524-4B46-ACF1-DBB8804231A8}" srcId="{BA6BC2F2-B8C4-8C4E-B74C-0E853F8A5E6A}" destId="{8CBEBEA8-BB95-7846-A100-0494E9FE853D}" srcOrd="1" destOrd="0" parTransId="{65612647-E491-C24B-8210-C10A8EE82B75}" sibTransId="{A95A5513-EA71-264C-ACAD-222BC19332E6}"/>
    <dgm:cxn modelId="{5B7E996B-428A-2143-9A8C-C402FF8B61E8}" srcId="{BA6BC2F2-B8C4-8C4E-B74C-0E853F8A5E6A}" destId="{99E0C362-CD2F-FC49-A426-35C6058587DB}" srcOrd="2" destOrd="0" parTransId="{845EADF2-7CCA-794C-8E11-982D613914D9}" sibTransId="{CB9670BE-C0BC-194A-9C14-6D691DCAAA1F}"/>
    <dgm:cxn modelId="{6D56FA77-4A1A-A44E-B408-B021D22BEA8C}" type="presOf" srcId="{66AB5F57-C483-E440-B9EF-365127C39E59}" destId="{A6B4EAA7-A7C3-D640-A34E-80045F8265A3}" srcOrd="0" destOrd="0" presId="urn:microsoft.com/office/officeart/2005/8/layout/hList1"/>
    <dgm:cxn modelId="{EF19AE79-814A-AB4B-9ECB-ED204BB6498D}" srcId="{8CBEBEA8-BB95-7846-A100-0494E9FE853D}" destId="{DF73774F-3023-394A-94C2-E745DBDF418F}" srcOrd="2" destOrd="0" parTransId="{0646613B-FF96-374C-9F99-BF2F8D49D806}" sibTransId="{21201E4D-765B-9F46-B03F-1A9F5F9D30F6}"/>
    <dgm:cxn modelId="{415A349A-4691-C540-B590-48A0F13D037B}" srcId="{C733E448-A72C-A343-8878-CFD96EFAD7EB}" destId="{4ADE2C72-A2E9-2043-9DF9-B565C29DE934}" srcOrd="1" destOrd="0" parTransId="{5B60AC5A-0A06-ED4E-B89D-05D43CBAFEF3}" sibTransId="{A3236D08-795F-804B-A25F-55217C5843E6}"/>
    <dgm:cxn modelId="{0C828D9E-0E36-6545-A64F-0D1A6C013702}" srcId="{C733E448-A72C-A343-8878-CFD96EFAD7EB}" destId="{8B5FD9BD-D874-604D-97CB-1CC9DD74A789}" srcOrd="0" destOrd="0" parTransId="{D12B6968-E426-A646-A08A-FB569C400913}" sibTransId="{9DCDDBDA-BF6F-2042-833D-C30DB81B6855}"/>
    <dgm:cxn modelId="{119A02AB-EB11-3E49-A544-4C304F90BA06}" srcId="{C733E448-A72C-A343-8878-CFD96EFAD7EB}" destId="{02AA2009-DFEE-5D41-8E69-24F9023397DD}" srcOrd="2" destOrd="0" parTransId="{64B13F54-78C9-E44B-8CA5-C1BEB995BFAD}" sibTransId="{5941F16C-4E49-2D4C-A660-20CC56622A1D}"/>
    <dgm:cxn modelId="{F3E465D3-6280-754E-9309-EBF464BFEDD7}" type="presOf" srcId="{C733E448-A72C-A343-8878-CFD96EFAD7EB}" destId="{AE4D756D-C261-C44F-8EBB-FEDC02D95115}" srcOrd="0" destOrd="0" presId="urn:microsoft.com/office/officeart/2005/8/layout/hList1"/>
    <dgm:cxn modelId="{A12B21D9-A52B-4348-ACD4-F2CB372EB04B}" type="presOf" srcId="{8CBEBEA8-BB95-7846-A100-0494E9FE853D}" destId="{502490C3-3CB0-BB4A-8C14-BE891A8A9B2D}" srcOrd="0" destOrd="0" presId="urn:microsoft.com/office/officeart/2005/8/layout/hList1"/>
    <dgm:cxn modelId="{F9D6F1E2-93A8-1C46-9085-CF29BE871B27}" type="presOf" srcId="{BA6BC2F2-B8C4-8C4E-B74C-0E853F8A5E6A}" destId="{FC1F907A-2736-2D4F-B93A-A4066DB9CD61}" srcOrd="0" destOrd="0" presId="urn:microsoft.com/office/officeart/2005/8/layout/hList1"/>
    <dgm:cxn modelId="{03936AE9-D44C-FC43-BCD6-3081649DF70C}" type="presOf" srcId="{4ADE2C72-A2E9-2043-9DF9-B565C29DE934}" destId="{BBFFC30C-90A3-364B-9F08-971F8E9FA738}" srcOrd="0" destOrd="1" presId="urn:microsoft.com/office/officeart/2005/8/layout/hList1"/>
    <dgm:cxn modelId="{4D52A5F7-F89B-FA4A-AB83-67A0E74F7A49}" srcId="{8CBEBEA8-BB95-7846-A100-0494E9FE853D}" destId="{8DB83D89-A330-C245-9D9F-8BB5DBAAC8E2}" srcOrd="0" destOrd="0" parTransId="{9ACFFC27-945B-1B48-B2A5-4300263A19E7}" sibTransId="{8C7EA2DB-B882-0943-918E-9EBF849099BF}"/>
    <dgm:cxn modelId="{869344F8-E0C8-CB4F-9FD4-B14A3E6F17B1}" type="presOf" srcId="{DF73774F-3023-394A-94C2-E745DBDF418F}" destId="{5BCD8BDD-4131-C643-ABA7-9B38C2949619}" srcOrd="0" destOrd="2" presId="urn:microsoft.com/office/officeart/2005/8/layout/hList1"/>
    <dgm:cxn modelId="{DA825DE0-243A-5444-949C-CC550F633831}" type="presParOf" srcId="{FC1F907A-2736-2D4F-B93A-A4066DB9CD61}" destId="{EF830E49-AFF5-5241-944A-14530DDB3092}" srcOrd="0" destOrd="0" presId="urn:microsoft.com/office/officeart/2005/8/layout/hList1"/>
    <dgm:cxn modelId="{56E3490F-3475-8047-A1B3-DE485B225179}" type="presParOf" srcId="{EF830E49-AFF5-5241-944A-14530DDB3092}" destId="{AE4D756D-C261-C44F-8EBB-FEDC02D95115}" srcOrd="0" destOrd="0" presId="urn:microsoft.com/office/officeart/2005/8/layout/hList1"/>
    <dgm:cxn modelId="{29D6265D-4B4E-B843-9930-4A719C9EE8EF}" type="presParOf" srcId="{EF830E49-AFF5-5241-944A-14530DDB3092}" destId="{BBFFC30C-90A3-364B-9F08-971F8E9FA738}" srcOrd="1" destOrd="0" presId="urn:microsoft.com/office/officeart/2005/8/layout/hList1"/>
    <dgm:cxn modelId="{1EE241C3-94AC-0045-A422-D3B3B296BF4C}" type="presParOf" srcId="{FC1F907A-2736-2D4F-B93A-A4066DB9CD61}" destId="{86EEB4DC-6EBA-864A-A0B8-0DAE0248C59A}" srcOrd="1" destOrd="0" presId="urn:microsoft.com/office/officeart/2005/8/layout/hList1"/>
    <dgm:cxn modelId="{F8435C65-BE25-8A45-8901-2680FB52E13D}" type="presParOf" srcId="{FC1F907A-2736-2D4F-B93A-A4066DB9CD61}" destId="{8D8C5387-6D77-8B42-A8C2-2387BBAAE240}" srcOrd="2" destOrd="0" presId="urn:microsoft.com/office/officeart/2005/8/layout/hList1"/>
    <dgm:cxn modelId="{F1D53CE3-AA89-F241-A20B-F07D14942B89}" type="presParOf" srcId="{8D8C5387-6D77-8B42-A8C2-2387BBAAE240}" destId="{502490C3-3CB0-BB4A-8C14-BE891A8A9B2D}" srcOrd="0" destOrd="0" presId="urn:microsoft.com/office/officeart/2005/8/layout/hList1"/>
    <dgm:cxn modelId="{A6245F8D-2048-B24E-B8C2-58673539ACC4}" type="presParOf" srcId="{8D8C5387-6D77-8B42-A8C2-2387BBAAE240}" destId="{5BCD8BDD-4131-C643-ABA7-9B38C2949619}" srcOrd="1" destOrd="0" presId="urn:microsoft.com/office/officeart/2005/8/layout/hList1"/>
    <dgm:cxn modelId="{D9959FFD-B3B3-EE4D-9ED5-47A843931B35}" type="presParOf" srcId="{FC1F907A-2736-2D4F-B93A-A4066DB9CD61}" destId="{AFD5B6C6-21B8-4842-93DC-6D4FAE2C1AD4}" srcOrd="3" destOrd="0" presId="urn:microsoft.com/office/officeart/2005/8/layout/hList1"/>
    <dgm:cxn modelId="{23A1D887-631A-9F4E-9409-32141B48AD64}" type="presParOf" srcId="{FC1F907A-2736-2D4F-B93A-A4066DB9CD61}" destId="{1C456663-251B-0145-A976-BEA9684E8DD8}" srcOrd="4" destOrd="0" presId="urn:microsoft.com/office/officeart/2005/8/layout/hList1"/>
    <dgm:cxn modelId="{15F396C9-B9FA-734A-BD4C-2E294FB03B0F}" type="presParOf" srcId="{1C456663-251B-0145-A976-BEA9684E8DD8}" destId="{BE56F6EE-FA89-4B40-B0BB-30FE357AE711}" srcOrd="0" destOrd="0" presId="urn:microsoft.com/office/officeart/2005/8/layout/hList1"/>
    <dgm:cxn modelId="{E7D956DD-1A3D-6C44-9C0F-7B81632B00FB}" type="presParOf" srcId="{1C456663-251B-0145-A976-BEA9684E8DD8}" destId="{A6B4EAA7-A7C3-D640-A34E-80045F8265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64C3F-BF04-534B-9D7F-AEDDBEC7506B}">
      <dsp:nvSpPr>
        <dsp:cNvPr id="0" name=""/>
        <dsp:cNvSpPr/>
      </dsp:nvSpPr>
      <dsp:spPr>
        <a:xfrm>
          <a:off x="2231469" y="2663424"/>
          <a:ext cx="1633061" cy="1633061"/>
        </a:xfrm>
        <a:prstGeom prst="ellipse">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Federal Student Loans</a:t>
          </a:r>
        </a:p>
      </dsp:txBody>
      <dsp:txXfrm>
        <a:off x="2470625" y="2902580"/>
        <a:ext cx="1154749" cy="1154749"/>
      </dsp:txXfrm>
    </dsp:sp>
    <dsp:sp modelId="{4F7CE0D7-ED41-944C-9A45-E18522DCEC38}">
      <dsp:nvSpPr>
        <dsp:cNvPr id="0" name=""/>
        <dsp:cNvSpPr/>
      </dsp:nvSpPr>
      <dsp:spPr>
        <a:xfrm rot="10800000">
          <a:off x="572187" y="3247243"/>
          <a:ext cx="1568021" cy="465422"/>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E8059-EF32-1F46-8DA2-87C77C22284C}">
      <dsp:nvSpPr>
        <dsp:cNvPr id="0" name=""/>
        <dsp:cNvSpPr/>
      </dsp:nvSpPr>
      <dsp:spPr>
        <a:xfrm>
          <a:off x="615" y="3022697"/>
          <a:ext cx="1143142" cy="914514"/>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Direct Subsidized Loans</a:t>
          </a:r>
        </a:p>
      </dsp:txBody>
      <dsp:txXfrm>
        <a:off x="27400" y="3049482"/>
        <a:ext cx="1089572" cy="860944"/>
      </dsp:txXfrm>
    </dsp:sp>
    <dsp:sp modelId="{0B62CCC5-E194-1246-AC2F-C9AE3A7085BD}">
      <dsp:nvSpPr>
        <dsp:cNvPr id="0" name=""/>
        <dsp:cNvSpPr/>
      </dsp:nvSpPr>
      <dsp:spPr>
        <a:xfrm rot="12960000">
          <a:off x="895292" y="2252827"/>
          <a:ext cx="1568021" cy="465422"/>
        </a:xfrm>
        <a:prstGeom prst="leftArrow">
          <a:avLst>
            <a:gd name="adj1" fmla="val 60000"/>
            <a:gd name="adj2" fmla="val 50000"/>
          </a:avLst>
        </a:prstGeom>
        <a:solidFill>
          <a:schemeClr val="accent1">
            <a:shade val="90000"/>
            <a:hueOff val="-67183"/>
            <a:satOff val="-15048"/>
            <a:lumOff val="118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FA3A07-CF80-C240-A0B0-A6078C1955D0}">
      <dsp:nvSpPr>
        <dsp:cNvPr id="0" name=""/>
        <dsp:cNvSpPr/>
      </dsp:nvSpPr>
      <dsp:spPr>
        <a:xfrm>
          <a:off x="473453" y="1567451"/>
          <a:ext cx="1143142" cy="914514"/>
        </a:xfrm>
        <a:prstGeom prst="roundRect">
          <a:avLst>
            <a:gd name="adj" fmla="val 10000"/>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Direct Unsubsidized Loans</a:t>
          </a:r>
        </a:p>
      </dsp:txBody>
      <dsp:txXfrm>
        <a:off x="500238" y="1594236"/>
        <a:ext cx="1089572" cy="860944"/>
      </dsp:txXfrm>
    </dsp:sp>
    <dsp:sp modelId="{BBBA9672-5AC3-BF44-A2F4-39A9A51ACA00}">
      <dsp:nvSpPr>
        <dsp:cNvPr id="0" name=""/>
        <dsp:cNvSpPr/>
      </dsp:nvSpPr>
      <dsp:spPr>
        <a:xfrm rot="15120000">
          <a:off x="1741193" y="1638244"/>
          <a:ext cx="1568021" cy="465422"/>
        </a:xfrm>
        <a:prstGeom prst="leftArrow">
          <a:avLst>
            <a:gd name="adj1" fmla="val 60000"/>
            <a:gd name="adj2" fmla="val 50000"/>
          </a:avLst>
        </a:prstGeom>
        <a:solidFill>
          <a:schemeClr val="accent1">
            <a:shade val="90000"/>
            <a:hueOff val="-134366"/>
            <a:satOff val="-30096"/>
            <a:lumOff val="236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8201A2-EE4D-D448-A37A-BB8A9BCA3269}">
      <dsp:nvSpPr>
        <dsp:cNvPr id="0" name=""/>
        <dsp:cNvSpPr/>
      </dsp:nvSpPr>
      <dsp:spPr>
        <a:xfrm>
          <a:off x="1711360" y="668059"/>
          <a:ext cx="1143142" cy="914514"/>
        </a:xfrm>
        <a:prstGeom prst="roundRect">
          <a:avLst>
            <a:gd name="adj" fmla="val 10000"/>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Direct PLUS Loans for Parents</a:t>
          </a:r>
        </a:p>
      </dsp:txBody>
      <dsp:txXfrm>
        <a:off x="1738145" y="694844"/>
        <a:ext cx="1089572" cy="860944"/>
      </dsp:txXfrm>
    </dsp:sp>
    <dsp:sp modelId="{BFF4BCED-CCAA-7448-B022-3CE78A93B36E}">
      <dsp:nvSpPr>
        <dsp:cNvPr id="0" name=""/>
        <dsp:cNvSpPr/>
      </dsp:nvSpPr>
      <dsp:spPr>
        <a:xfrm rot="17280000">
          <a:off x="2786784" y="1638244"/>
          <a:ext cx="1568021" cy="465422"/>
        </a:xfrm>
        <a:prstGeom prst="leftArrow">
          <a:avLst>
            <a:gd name="adj1" fmla="val 60000"/>
            <a:gd name="adj2" fmla="val 50000"/>
          </a:avLst>
        </a:prstGeom>
        <a:solidFill>
          <a:schemeClr val="accent1">
            <a:shade val="90000"/>
            <a:hueOff val="-201549"/>
            <a:satOff val="-45145"/>
            <a:lumOff val="355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4B7ED-1E1D-8C43-848A-2F693BEBB75D}">
      <dsp:nvSpPr>
        <dsp:cNvPr id="0" name=""/>
        <dsp:cNvSpPr/>
      </dsp:nvSpPr>
      <dsp:spPr>
        <a:xfrm>
          <a:off x="3241496" y="668059"/>
          <a:ext cx="1143142" cy="914514"/>
        </a:xfrm>
        <a:prstGeom prst="roundRect">
          <a:avLst>
            <a:gd name="adj" fmla="val 10000"/>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Direct PLUS loans for Grad or Professional Students</a:t>
          </a:r>
        </a:p>
      </dsp:txBody>
      <dsp:txXfrm>
        <a:off x="3268281" y="694844"/>
        <a:ext cx="1089572" cy="860944"/>
      </dsp:txXfrm>
    </dsp:sp>
    <dsp:sp modelId="{8D72530F-C824-D34C-B741-FDFB805190BF}">
      <dsp:nvSpPr>
        <dsp:cNvPr id="0" name=""/>
        <dsp:cNvSpPr/>
      </dsp:nvSpPr>
      <dsp:spPr>
        <a:xfrm rot="19440000">
          <a:off x="3632685" y="2252827"/>
          <a:ext cx="1568021" cy="465422"/>
        </a:xfrm>
        <a:prstGeom prst="leftArrow">
          <a:avLst>
            <a:gd name="adj1" fmla="val 60000"/>
            <a:gd name="adj2" fmla="val 50000"/>
          </a:avLst>
        </a:prstGeom>
        <a:solidFill>
          <a:schemeClr val="accent1">
            <a:shade val="90000"/>
            <a:hueOff val="-268731"/>
            <a:satOff val="-60193"/>
            <a:lumOff val="473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96B4F4-43A5-F74D-8D77-1DAB82AB0405}">
      <dsp:nvSpPr>
        <dsp:cNvPr id="0" name=""/>
        <dsp:cNvSpPr/>
      </dsp:nvSpPr>
      <dsp:spPr>
        <a:xfrm>
          <a:off x="4479403" y="1567451"/>
          <a:ext cx="1143142" cy="914514"/>
        </a:xfrm>
        <a:prstGeom prst="roundRect">
          <a:avLst>
            <a:gd name="adj" fmla="val 10000"/>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Perkins Loans</a:t>
          </a:r>
        </a:p>
      </dsp:txBody>
      <dsp:txXfrm>
        <a:off x="4506188" y="1594236"/>
        <a:ext cx="1089572" cy="860944"/>
      </dsp:txXfrm>
    </dsp:sp>
    <dsp:sp modelId="{A4007D0F-4558-9042-A57A-4DBBC3A1FE14}">
      <dsp:nvSpPr>
        <dsp:cNvPr id="0" name=""/>
        <dsp:cNvSpPr/>
      </dsp:nvSpPr>
      <dsp:spPr>
        <a:xfrm>
          <a:off x="3955791" y="3247243"/>
          <a:ext cx="1568021" cy="465422"/>
        </a:xfrm>
        <a:prstGeom prst="leftArrow">
          <a:avLst>
            <a:gd name="adj1" fmla="val 60000"/>
            <a:gd name="adj2" fmla="val 50000"/>
          </a:avLst>
        </a:prstGeom>
        <a:solidFill>
          <a:schemeClr val="accent1">
            <a:shade val="90000"/>
            <a:hueOff val="-335914"/>
            <a:satOff val="-75241"/>
            <a:lumOff val="591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923D2-5810-364C-97BD-5A73C9EA6969}">
      <dsp:nvSpPr>
        <dsp:cNvPr id="0" name=""/>
        <dsp:cNvSpPr/>
      </dsp:nvSpPr>
      <dsp:spPr>
        <a:xfrm>
          <a:off x="4952241" y="3022697"/>
          <a:ext cx="1143142" cy="914514"/>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Direct Consolidated Loans</a:t>
          </a:r>
        </a:p>
      </dsp:txBody>
      <dsp:txXfrm>
        <a:off x="4979026" y="3049482"/>
        <a:ext cx="1089572" cy="8609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C691B-8D1F-1B4F-9CBF-47591233BA4C}">
      <dsp:nvSpPr>
        <dsp:cNvPr id="0" name=""/>
        <dsp:cNvSpPr/>
      </dsp:nvSpPr>
      <dsp:spPr>
        <a:xfrm>
          <a:off x="823" y="108591"/>
          <a:ext cx="1925971" cy="962985"/>
        </a:xfrm>
        <a:prstGeom prst="roundRect">
          <a:avLst>
            <a:gd name="adj" fmla="val 10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Current</a:t>
          </a:r>
        </a:p>
      </dsp:txBody>
      <dsp:txXfrm>
        <a:off x="29028" y="136796"/>
        <a:ext cx="1869561" cy="906575"/>
      </dsp:txXfrm>
    </dsp:sp>
    <dsp:sp modelId="{AB8FEE5E-4EDE-914F-9035-911C76357EF4}">
      <dsp:nvSpPr>
        <dsp:cNvPr id="0" name=""/>
        <dsp:cNvSpPr/>
      </dsp:nvSpPr>
      <dsp:spPr>
        <a:xfrm>
          <a:off x="193420" y="1071576"/>
          <a:ext cx="192597" cy="722239"/>
        </a:xfrm>
        <a:custGeom>
          <a:avLst/>
          <a:gdLst/>
          <a:ahLst/>
          <a:cxnLst/>
          <a:rect l="0" t="0" r="0" b="0"/>
          <a:pathLst>
            <a:path>
              <a:moveTo>
                <a:pt x="0" y="0"/>
              </a:moveTo>
              <a:lnTo>
                <a:pt x="0" y="722239"/>
              </a:lnTo>
              <a:lnTo>
                <a:pt x="192597" y="72223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B9C642-A7E4-5E4E-9966-887CB2393DB9}">
      <dsp:nvSpPr>
        <dsp:cNvPr id="0" name=""/>
        <dsp:cNvSpPr/>
      </dsp:nvSpPr>
      <dsp:spPr>
        <a:xfrm>
          <a:off x="386017" y="1312323"/>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Payment $281.01</a:t>
          </a:r>
        </a:p>
      </dsp:txBody>
      <dsp:txXfrm>
        <a:off x="414222" y="1340528"/>
        <a:ext cx="1484366" cy="906575"/>
      </dsp:txXfrm>
    </dsp:sp>
    <dsp:sp modelId="{025D83FB-F05E-2B41-B69F-522D6D9ED30C}">
      <dsp:nvSpPr>
        <dsp:cNvPr id="0" name=""/>
        <dsp:cNvSpPr/>
      </dsp:nvSpPr>
      <dsp:spPr>
        <a:xfrm>
          <a:off x="193420" y="1071576"/>
          <a:ext cx="192597" cy="1925971"/>
        </a:xfrm>
        <a:custGeom>
          <a:avLst/>
          <a:gdLst/>
          <a:ahLst/>
          <a:cxnLst/>
          <a:rect l="0" t="0" r="0" b="0"/>
          <a:pathLst>
            <a:path>
              <a:moveTo>
                <a:pt x="0" y="0"/>
              </a:moveTo>
              <a:lnTo>
                <a:pt x="0" y="1925971"/>
              </a:lnTo>
              <a:lnTo>
                <a:pt x="192597" y="192597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3594B9-24C5-E243-A303-03A12ADA1468}">
      <dsp:nvSpPr>
        <dsp:cNvPr id="0" name=""/>
        <dsp:cNvSpPr/>
      </dsp:nvSpPr>
      <dsp:spPr>
        <a:xfrm>
          <a:off x="386017" y="2516055"/>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6364"/>
              <a:satOff val="8275"/>
              <a:lumOff val="-519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Interest 6.3%</a:t>
          </a:r>
        </a:p>
      </dsp:txBody>
      <dsp:txXfrm>
        <a:off x="414222" y="2544260"/>
        <a:ext cx="1484366" cy="906575"/>
      </dsp:txXfrm>
    </dsp:sp>
    <dsp:sp modelId="{F5AB2E4C-23A8-1647-BCD7-D8491C04E8C0}">
      <dsp:nvSpPr>
        <dsp:cNvPr id="0" name=""/>
        <dsp:cNvSpPr/>
      </dsp:nvSpPr>
      <dsp:spPr>
        <a:xfrm>
          <a:off x="193420" y="1071576"/>
          <a:ext cx="192597" cy="3129703"/>
        </a:xfrm>
        <a:custGeom>
          <a:avLst/>
          <a:gdLst/>
          <a:ahLst/>
          <a:cxnLst/>
          <a:rect l="0" t="0" r="0" b="0"/>
          <a:pathLst>
            <a:path>
              <a:moveTo>
                <a:pt x="0" y="0"/>
              </a:moveTo>
              <a:lnTo>
                <a:pt x="0" y="3129703"/>
              </a:lnTo>
              <a:lnTo>
                <a:pt x="192597" y="312970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608513-610A-554F-9ABA-7A9F532476BA}">
      <dsp:nvSpPr>
        <dsp:cNvPr id="0" name=""/>
        <dsp:cNvSpPr/>
      </dsp:nvSpPr>
      <dsp:spPr>
        <a:xfrm>
          <a:off x="386017" y="3719787"/>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92728"/>
              <a:satOff val="16549"/>
              <a:lumOff val="-1039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Total Interest $9,921.20</a:t>
          </a:r>
        </a:p>
      </dsp:txBody>
      <dsp:txXfrm>
        <a:off x="414222" y="3747992"/>
        <a:ext cx="1484366" cy="906575"/>
      </dsp:txXfrm>
    </dsp:sp>
    <dsp:sp modelId="{AC7D34F5-3B57-C44F-BEC2-BAA5AF2BA38F}">
      <dsp:nvSpPr>
        <dsp:cNvPr id="0" name=""/>
        <dsp:cNvSpPr/>
      </dsp:nvSpPr>
      <dsp:spPr>
        <a:xfrm>
          <a:off x="2408286" y="108591"/>
          <a:ext cx="1925971" cy="962985"/>
        </a:xfrm>
        <a:prstGeom prst="roundRect">
          <a:avLst>
            <a:gd name="adj" fmla="val 10000"/>
          </a:avLst>
        </a:prstGeom>
        <a:gradFill rotWithShape="0">
          <a:gsLst>
            <a:gs pos="0">
              <a:schemeClr val="accent3">
                <a:hueOff val="385456"/>
                <a:satOff val="33099"/>
                <a:lumOff val="-20785"/>
                <a:alphaOff val="0"/>
                <a:shade val="40000"/>
                <a:alpha val="100000"/>
                <a:satMod val="150000"/>
                <a:lumMod val="100000"/>
              </a:schemeClr>
            </a:gs>
            <a:gs pos="100000">
              <a:schemeClr val="accent3">
                <a:hueOff val="385456"/>
                <a:satOff val="33099"/>
                <a:lumOff val="-20785"/>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Consolidation</a:t>
          </a:r>
        </a:p>
      </dsp:txBody>
      <dsp:txXfrm>
        <a:off x="2436491" y="136796"/>
        <a:ext cx="1869561" cy="906575"/>
      </dsp:txXfrm>
    </dsp:sp>
    <dsp:sp modelId="{6EB2A2C3-ABDA-914E-A85B-973EE5085BEE}">
      <dsp:nvSpPr>
        <dsp:cNvPr id="0" name=""/>
        <dsp:cNvSpPr/>
      </dsp:nvSpPr>
      <dsp:spPr>
        <a:xfrm>
          <a:off x="2600884" y="1071576"/>
          <a:ext cx="192597" cy="722239"/>
        </a:xfrm>
        <a:custGeom>
          <a:avLst/>
          <a:gdLst/>
          <a:ahLst/>
          <a:cxnLst/>
          <a:rect l="0" t="0" r="0" b="0"/>
          <a:pathLst>
            <a:path>
              <a:moveTo>
                <a:pt x="0" y="0"/>
              </a:moveTo>
              <a:lnTo>
                <a:pt x="0" y="722239"/>
              </a:lnTo>
              <a:lnTo>
                <a:pt x="192597" y="72223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0CE987-E8C4-0248-B811-4C94882E7781}">
      <dsp:nvSpPr>
        <dsp:cNvPr id="0" name=""/>
        <dsp:cNvSpPr/>
      </dsp:nvSpPr>
      <dsp:spPr>
        <a:xfrm>
          <a:off x="2793481" y="1312323"/>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89092"/>
              <a:satOff val="24824"/>
              <a:lumOff val="-1558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Payment $183.20</a:t>
          </a:r>
        </a:p>
      </dsp:txBody>
      <dsp:txXfrm>
        <a:off x="2821686" y="1340528"/>
        <a:ext cx="1484366" cy="906575"/>
      </dsp:txXfrm>
    </dsp:sp>
    <dsp:sp modelId="{743BA4F2-A6EF-0049-AEAF-1312AF5659B3}">
      <dsp:nvSpPr>
        <dsp:cNvPr id="0" name=""/>
        <dsp:cNvSpPr/>
      </dsp:nvSpPr>
      <dsp:spPr>
        <a:xfrm>
          <a:off x="2600884" y="1071576"/>
          <a:ext cx="192597" cy="1925971"/>
        </a:xfrm>
        <a:custGeom>
          <a:avLst/>
          <a:gdLst/>
          <a:ahLst/>
          <a:cxnLst/>
          <a:rect l="0" t="0" r="0" b="0"/>
          <a:pathLst>
            <a:path>
              <a:moveTo>
                <a:pt x="0" y="0"/>
              </a:moveTo>
              <a:lnTo>
                <a:pt x="0" y="1925971"/>
              </a:lnTo>
              <a:lnTo>
                <a:pt x="192597" y="192597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C3088B-B26E-F34D-943A-50986264790B}">
      <dsp:nvSpPr>
        <dsp:cNvPr id="0" name=""/>
        <dsp:cNvSpPr/>
      </dsp:nvSpPr>
      <dsp:spPr>
        <a:xfrm>
          <a:off x="2793481" y="2516055"/>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385456"/>
              <a:satOff val="33099"/>
              <a:lumOff val="-2078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Interest 6.8%</a:t>
          </a:r>
        </a:p>
      </dsp:txBody>
      <dsp:txXfrm>
        <a:off x="2821686" y="2544260"/>
        <a:ext cx="1484366" cy="906575"/>
      </dsp:txXfrm>
    </dsp:sp>
    <dsp:sp modelId="{B30202B4-4A6E-844D-94F2-E43A9CE0ED21}">
      <dsp:nvSpPr>
        <dsp:cNvPr id="0" name=""/>
        <dsp:cNvSpPr/>
      </dsp:nvSpPr>
      <dsp:spPr>
        <a:xfrm>
          <a:off x="2600884" y="1071576"/>
          <a:ext cx="192597" cy="3129703"/>
        </a:xfrm>
        <a:custGeom>
          <a:avLst/>
          <a:gdLst/>
          <a:ahLst/>
          <a:cxnLst/>
          <a:rect l="0" t="0" r="0" b="0"/>
          <a:pathLst>
            <a:path>
              <a:moveTo>
                <a:pt x="0" y="0"/>
              </a:moveTo>
              <a:lnTo>
                <a:pt x="0" y="3129703"/>
              </a:lnTo>
              <a:lnTo>
                <a:pt x="192597" y="312970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7840AE-8F1A-704E-ABA9-762B9A1FECB2}">
      <dsp:nvSpPr>
        <dsp:cNvPr id="0" name=""/>
        <dsp:cNvSpPr/>
      </dsp:nvSpPr>
      <dsp:spPr>
        <a:xfrm>
          <a:off x="2793481" y="3719787"/>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81820"/>
              <a:satOff val="41373"/>
              <a:lumOff val="-2598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Total Interest $19,986</a:t>
          </a:r>
        </a:p>
      </dsp:txBody>
      <dsp:txXfrm>
        <a:off x="2821686" y="3747992"/>
        <a:ext cx="1484366" cy="906575"/>
      </dsp:txXfrm>
    </dsp:sp>
    <dsp:sp modelId="{68F0945C-8AEA-BC41-A2CA-37EC24063685}">
      <dsp:nvSpPr>
        <dsp:cNvPr id="0" name=""/>
        <dsp:cNvSpPr/>
      </dsp:nvSpPr>
      <dsp:spPr>
        <a:xfrm>
          <a:off x="4815750" y="108591"/>
          <a:ext cx="1925971" cy="962985"/>
        </a:xfrm>
        <a:prstGeom prst="roundRect">
          <a:avLst>
            <a:gd name="adj" fmla="val 10000"/>
          </a:avLst>
        </a:prstGeom>
        <a:gradFill rotWithShape="0">
          <a:gsLst>
            <a:gs pos="0">
              <a:schemeClr val="accent3">
                <a:hueOff val="770912"/>
                <a:satOff val="66197"/>
                <a:lumOff val="-41569"/>
                <a:alphaOff val="0"/>
                <a:shade val="40000"/>
                <a:alpha val="100000"/>
                <a:satMod val="150000"/>
                <a:lumMod val="100000"/>
              </a:schemeClr>
            </a:gs>
            <a:gs pos="100000">
              <a:schemeClr val="accent3">
                <a:hueOff val="770912"/>
                <a:satOff val="66197"/>
                <a:lumOff val="-41569"/>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 Consolidate?</a:t>
          </a:r>
        </a:p>
      </dsp:txBody>
      <dsp:txXfrm>
        <a:off x="4843955" y="136796"/>
        <a:ext cx="1869561" cy="906575"/>
      </dsp:txXfrm>
    </dsp:sp>
    <dsp:sp modelId="{EBBC5AF5-9C62-AD42-A4C8-56CC2984C9FB}">
      <dsp:nvSpPr>
        <dsp:cNvPr id="0" name=""/>
        <dsp:cNvSpPr/>
      </dsp:nvSpPr>
      <dsp:spPr>
        <a:xfrm>
          <a:off x="5008347" y="1071576"/>
          <a:ext cx="192597" cy="722239"/>
        </a:xfrm>
        <a:custGeom>
          <a:avLst/>
          <a:gdLst/>
          <a:ahLst/>
          <a:cxnLst/>
          <a:rect l="0" t="0" r="0" b="0"/>
          <a:pathLst>
            <a:path>
              <a:moveTo>
                <a:pt x="0" y="0"/>
              </a:moveTo>
              <a:lnTo>
                <a:pt x="0" y="722239"/>
              </a:lnTo>
              <a:lnTo>
                <a:pt x="192597" y="72223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99A227-E8C6-C741-B272-611BC5307DCF}">
      <dsp:nvSpPr>
        <dsp:cNvPr id="0" name=""/>
        <dsp:cNvSpPr/>
      </dsp:nvSpPr>
      <dsp:spPr>
        <a:xfrm>
          <a:off x="5200945" y="1312323"/>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78184"/>
              <a:satOff val="49648"/>
              <a:lumOff val="-3117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6"/>
              </a:solidFill>
            </a:rPr>
            <a:t>Payment decrease $97.81</a:t>
          </a:r>
        </a:p>
      </dsp:txBody>
      <dsp:txXfrm>
        <a:off x="5229150" y="1340528"/>
        <a:ext cx="1484366" cy="906575"/>
      </dsp:txXfrm>
    </dsp:sp>
    <dsp:sp modelId="{8F9E4815-F947-A848-882F-39768AAD4B12}">
      <dsp:nvSpPr>
        <dsp:cNvPr id="0" name=""/>
        <dsp:cNvSpPr/>
      </dsp:nvSpPr>
      <dsp:spPr>
        <a:xfrm>
          <a:off x="5008347" y="1071576"/>
          <a:ext cx="192597" cy="1925971"/>
        </a:xfrm>
        <a:custGeom>
          <a:avLst/>
          <a:gdLst/>
          <a:ahLst/>
          <a:cxnLst/>
          <a:rect l="0" t="0" r="0" b="0"/>
          <a:pathLst>
            <a:path>
              <a:moveTo>
                <a:pt x="0" y="0"/>
              </a:moveTo>
              <a:lnTo>
                <a:pt x="0" y="1925971"/>
              </a:lnTo>
              <a:lnTo>
                <a:pt x="192597" y="192597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934FEA-95C4-574A-8F08-EF8CD16AA974}">
      <dsp:nvSpPr>
        <dsp:cNvPr id="0" name=""/>
        <dsp:cNvSpPr/>
      </dsp:nvSpPr>
      <dsp:spPr>
        <a:xfrm>
          <a:off x="5200945" y="2516055"/>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674548"/>
              <a:satOff val="57922"/>
              <a:lumOff val="-3637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0000"/>
              </a:solidFill>
            </a:rPr>
            <a:t>Increased rate of .5%</a:t>
          </a:r>
        </a:p>
      </dsp:txBody>
      <dsp:txXfrm>
        <a:off x="5229150" y="2544260"/>
        <a:ext cx="1484366" cy="906575"/>
      </dsp:txXfrm>
    </dsp:sp>
    <dsp:sp modelId="{AFB0D3B9-2754-D346-B10E-027E4125FB5F}">
      <dsp:nvSpPr>
        <dsp:cNvPr id="0" name=""/>
        <dsp:cNvSpPr/>
      </dsp:nvSpPr>
      <dsp:spPr>
        <a:xfrm>
          <a:off x="5008347" y="1071576"/>
          <a:ext cx="192597" cy="3129703"/>
        </a:xfrm>
        <a:custGeom>
          <a:avLst/>
          <a:gdLst/>
          <a:ahLst/>
          <a:cxnLst/>
          <a:rect l="0" t="0" r="0" b="0"/>
          <a:pathLst>
            <a:path>
              <a:moveTo>
                <a:pt x="0" y="0"/>
              </a:moveTo>
              <a:lnTo>
                <a:pt x="0" y="3129703"/>
              </a:lnTo>
              <a:lnTo>
                <a:pt x="192597" y="312970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1AEF00-1796-C448-8419-B6D8DC80927D}">
      <dsp:nvSpPr>
        <dsp:cNvPr id="0" name=""/>
        <dsp:cNvSpPr/>
      </dsp:nvSpPr>
      <dsp:spPr>
        <a:xfrm>
          <a:off x="5200945" y="3719787"/>
          <a:ext cx="1540776" cy="9629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770912"/>
              <a:satOff val="66197"/>
              <a:lumOff val="-4156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0000"/>
              </a:solidFill>
            </a:rPr>
            <a:t>Increase Interest of $10,264.80</a:t>
          </a:r>
        </a:p>
      </dsp:txBody>
      <dsp:txXfrm>
        <a:off x="5229150" y="3747992"/>
        <a:ext cx="1484366" cy="9065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9DEC2-EFAA-B14B-86F5-63F99A3A9A5E}">
      <dsp:nvSpPr>
        <dsp:cNvPr id="0" name=""/>
        <dsp:cNvSpPr/>
      </dsp:nvSpPr>
      <dsp:spPr>
        <a:xfrm>
          <a:off x="1727622" y="0"/>
          <a:ext cx="1726553" cy="9591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Consolidate?</a:t>
          </a:r>
        </a:p>
      </dsp:txBody>
      <dsp:txXfrm>
        <a:off x="1755716" y="28094"/>
        <a:ext cx="1670365" cy="903008"/>
      </dsp:txXfrm>
    </dsp:sp>
    <dsp:sp modelId="{DF25CD69-0102-324F-8FFD-540342AF03F0}">
      <dsp:nvSpPr>
        <dsp:cNvPr id="0" name=""/>
        <dsp:cNvSpPr/>
      </dsp:nvSpPr>
      <dsp:spPr>
        <a:xfrm>
          <a:off x="4221532" y="0"/>
          <a:ext cx="1726553" cy="9591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Or Not?</a:t>
          </a:r>
        </a:p>
      </dsp:txBody>
      <dsp:txXfrm>
        <a:off x="4249626" y="28094"/>
        <a:ext cx="1670365" cy="903008"/>
      </dsp:txXfrm>
    </dsp:sp>
    <dsp:sp modelId="{ED26FBDE-5645-5148-9A9A-73B5BB9764D8}">
      <dsp:nvSpPr>
        <dsp:cNvPr id="0" name=""/>
        <dsp:cNvSpPr/>
      </dsp:nvSpPr>
      <dsp:spPr>
        <a:xfrm>
          <a:off x="3478155" y="4076583"/>
          <a:ext cx="719397" cy="719397"/>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D618C4-4092-0142-AE9C-5A457663A122}">
      <dsp:nvSpPr>
        <dsp:cNvPr id="0" name=""/>
        <dsp:cNvSpPr/>
      </dsp:nvSpPr>
      <dsp:spPr>
        <a:xfrm rot="240000">
          <a:off x="1679003" y="3768314"/>
          <a:ext cx="4317701" cy="301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C274DA9-83DE-854B-A8AB-EEFF9DB135F0}">
      <dsp:nvSpPr>
        <dsp:cNvPr id="0" name=""/>
        <dsp:cNvSpPr/>
      </dsp:nvSpPr>
      <dsp:spPr>
        <a:xfrm rot="240000">
          <a:off x="4271407" y="3013432"/>
          <a:ext cx="1722722" cy="802612"/>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Interest Rate</a:t>
          </a:r>
        </a:p>
      </dsp:txBody>
      <dsp:txXfrm>
        <a:off x="4310587" y="3052612"/>
        <a:ext cx="1644362" cy="724252"/>
      </dsp:txXfrm>
    </dsp:sp>
    <dsp:sp modelId="{3E9EAA74-A95C-864F-88FB-493AF09F73B0}">
      <dsp:nvSpPr>
        <dsp:cNvPr id="0" name=""/>
        <dsp:cNvSpPr/>
      </dsp:nvSpPr>
      <dsp:spPr>
        <a:xfrm rot="240000">
          <a:off x="4333755" y="2150155"/>
          <a:ext cx="1722722" cy="802612"/>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Total Interest</a:t>
          </a:r>
        </a:p>
      </dsp:txBody>
      <dsp:txXfrm>
        <a:off x="4372935" y="2189335"/>
        <a:ext cx="1644362" cy="724252"/>
      </dsp:txXfrm>
    </dsp:sp>
    <dsp:sp modelId="{F6B69573-D80D-7842-A26C-08E8567C492D}">
      <dsp:nvSpPr>
        <dsp:cNvPr id="0" name=""/>
        <dsp:cNvSpPr/>
      </dsp:nvSpPr>
      <dsp:spPr>
        <a:xfrm rot="240000">
          <a:off x="4396103" y="1306063"/>
          <a:ext cx="1722722" cy="802612"/>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Loan Maturity</a:t>
          </a:r>
        </a:p>
      </dsp:txBody>
      <dsp:txXfrm>
        <a:off x="4435283" y="1345243"/>
        <a:ext cx="1644362" cy="724252"/>
      </dsp:txXfrm>
    </dsp:sp>
    <dsp:sp modelId="{D8771E42-CE6A-BA46-9F11-2D13B71D489E}">
      <dsp:nvSpPr>
        <dsp:cNvPr id="0" name=""/>
        <dsp:cNvSpPr/>
      </dsp:nvSpPr>
      <dsp:spPr>
        <a:xfrm rot="240000">
          <a:off x="1801477" y="2840776"/>
          <a:ext cx="1722722" cy="802612"/>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Payment</a:t>
          </a:r>
        </a:p>
      </dsp:txBody>
      <dsp:txXfrm>
        <a:off x="1840657" y="2879956"/>
        <a:ext cx="1644362" cy="724252"/>
      </dsp:txXfrm>
    </dsp:sp>
    <dsp:sp modelId="{91B3CF65-39B2-1F4F-9D7C-150C29F93363}">
      <dsp:nvSpPr>
        <dsp:cNvPr id="0" name=""/>
        <dsp:cNvSpPr/>
      </dsp:nvSpPr>
      <dsp:spPr>
        <a:xfrm rot="240000">
          <a:off x="1863825" y="1977500"/>
          <a:ext cx="1722722" cy="802612"/>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Loan Terms</a:t>
          </a:r>
        </a:p>
      </dsp:txBody>
      <dsp:txXfrm>
        <a:off x="1903005" y="2016680"/>
        <a:ext cx="1644362" cy="7242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1B31F-B78F-894A-A753-20343141BCE6}">
      <dsp:nvSpPr>
        <dsp:cNvPr id="0" name=""/>
        <dsp:cNvSpPr/>
      </dsp:nvSpPr>
      <dsp:spPr>
        <a:xfrm>
          <a:off x="4777430" y="38922"/>
          <a:ext cx="1403704" cy="140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Set Financial Goals</a:t>
          </a:r>
        </a:p>
      </dsp:txBody>
      <dsp:txXfrm>
        <a:off x="4777430" y="38922"/>
        <a:ext cx="1403704" cy="1403704"/>
      </dsp:txXfrm>
    </dsp:sp>
    <dsp:sp modelId="{A12F07AA-AB57-A242-BB6F-35CBA177CFE5}">
      <dsp:nvSpPr>
        <dsp:cNvPr id="0" name=""/>
        <dsp:cNvSpPr/>
      </dsp:nvSpPr>
      <dsp:spPr>
        <a:xfrm>
          <a:off x="1475361" y="-1692"/>
          <a:ext cx="5262951" cy="5262951"/>
        </a:xfrm>
        <a:prstGeom prst="circularArrow">
          <a:avLst>
            <a:gd name="adj1" fmla="val 5201"/>
            <a:gd name="adj2" fmla="val 335969"/>
            <a:gd name="adj3" fmla="val 21293014"/>
            <a:gd name="adj4" fmla="val 19766439"/>
            <a:gd name="adj5" fmla="val 6068"/>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F02B63-335E-2A4C-BE5C-21650B1EBBB6}">
      <dsp:nvSpPr>
        <dsp:cNvPr id="0" name=""/>
        <dsp:cNvSpPr/>
      </dsp:nvSpPr>
      <dsp:spPr>
        <a:xfrm>
          <a:off x="5625647" y="2649468"/>
          <a:ext cx="1403704" cy="140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Minimize Debt Accumulation</a:t>
          </a:r>
        </a:p>
      </dsp:txBody>
      <dsp:txXfrm>
        <a:off x="5625647" y="2649468"/>
        <a:ext cx="1403704" cy="1403704"/>
      </dsp:txXfrm>
    </dsp:sp>
    <dsp:sp modelId="{01E639BD-E395-B74A-80DB-1FF6204C9F4D}">
      <dsp:nvSpPr>
        <dsp:cNvPr id="0" name=""/>
        <dsp:cNvSpPr/>
      </dsp:nvSpPr>
      <dsp:spPr>
        <a:xfrm>
          <a:off x="1475361" y="-1692"/>
          <a:ext cx="5262951" cy="5262951"/>
        </a:xfrm>
        <a:prstGeom prst="circularArrow">
          <a:avLst>
            <a:gd name="adj1" fmla="val 5201"/>
            <a:gd name="adj2" fmla="val 335969"/>
            <a:gd name="adj3" fmla="val 4014462"/>
            <a:gd name="adj4" fmla="val 2253650"/>
            <a:gd name="adj5" fmla="val 6068"/>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68D7C8A-C672-2A48-820E-6985DB349D94}">
      <dsp:nvSpPr>
        <dsp:cNvPr id="0" name=""/>
        <dsp:cNvSpPr/>
      </dsp:nvSpPr>
      <dsp:spPr>
        <a:xfrm>
          <a:off x="3404984" y="4262874"/>
          <a:ext cx="1403704" cy="140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Start Saving Early</a:t>
          </a:r>
        </a:p>
      </dsp:txBody>
      <dsp:txXfrm>
        <a:off x="3404984" y="4262874"/>
        <a:ext cx="1403704" cy="1403704"/>
      </dsp:txXfrm>
    </dsp:sp>
    <dsp:sp modelId="{C609E336-E4DD-7244-8580-9B085394F49C}">
      <dsp:nvSpPr>
        <dsp:cNvPr id="0" name=""/>
        <dsp:cNvSpPr/>
      </dsp:nvSpPr>
      <dsp:spPr>
        <a:xfrm>
          <a:off x="1475361" y="-1692"/>
          <a:ext cx="5262951" cy="5262951"/>
        </a:xfrm>
        <a:prstGeom prst="circularArrow">
          <a:avLst>
            <a:gd name="adj1" fmla="val 5201"/>
            <a:gd name="adj2" fmla="val 335969"/>
            <a:gd name="adj3" fmla="val 8210381"/>
            <a:gd name="adj4" fmla="val 6449569"/>
            <a:gd name="adj5" fmla="val 6068"/>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9F1E89-61EA-B64E-B285-395097B700F0}">
      <dsp:nvSpPr>
        <dsp:cNvPr id="0" name=""/>
        <dsp:cNvSpPr/>
      </dsp:nvSpPr>
      <dsp:spPr>
        <a:xfrm>
          <a:off x="1184322" y="2649468"/>
          <a:ext cx="1403704" cy="140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Be a Lifelong Learner</a:t>
          </a:r>
        </a:p>
      </dsp:txBody>
      <dsp:txXfrm>
        <a:off x="1184322" y="2649468"/>
        <a:ext cx="1403704" cy="1403704"/>
      </dsp:txXfrm>
    </dsp:sp>
    <dsp:sp modelId="{B96B476E-65D0-B348-858F-0071198D585E}">
      <dsp:nvSpPr>
        <dsp:cNvPr id="0" name=""/>
        <dsp:cNvSpPr/>
      </dsp:nvSpPr>
      <dsp:spPr>
        <a:xfrm>
          <a:off x="1475361" y="-1692"/>
          <a:ext cx="5262951" cy="5262951"/>
        </a:xfrm>
        <a:prstGeom prst="circularArrow">
          <a:avLst>
            <a:gd name="adj1" fmla="val 5201"/>
            <a:gd name="adj2" fmla="val 335969"/>
            <a:gd name="adj3" fmla="val 12297592"/>
            <a:gd name="adj4" fmla="val 10771017"/>
            <a:gd name="adj5" fmla="val 6068"/>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BAB3ED-0830-7347-A5FB-04D8B1C0F5B6}">
      <dsp:nvSpPr>
        <dsp:cNvPr id="0" name=""/>
        <dsp:cNvSpPr/>
      </dsp:nvSpPr>
      <dsp:spPr>
        <a:xfrm>
          <a:off x="2032539" y="38922"/>
          <a:ext cx="1403704" cy="140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Rinse and Repeat</a:t>
          </a:r>
        </a:p>
      </dsp:txBody>
      <dsp:txXfrm>
        <a:off x="2032539" y="38922"/>
        <a:ext cx="1403704" cy="1403704"/>
      </dsp:txXfrm>
    </dsp:sp>
    <dsp:sp modelId="{73765C44-F7A4-B548-8278-A74574834982}">
      <dsp:nvSpPr>
        <dsp:cNvPr id="0" name=""/>
        <dsp:cNvSpPr/>
      </dsp:nvSpPr>
      <dsp:spPr>
        <a:xfrm>
          <a:off x="1475361" y="-1692"/>
          <a:ext cx="5262951" cy="5262951"/>
        </a:xfrm>
        <a:prstGeom prst="circularArrow">
          <a:avLst>
            <a:gd name="adj1" fmla="val 5201"/>
            <a:gd name="adj2" fmla="val 335969"/>
            <a:gd name="adj3" fmla="val 16865451"/>
            <a:gd name="adj4" fmla="val 15198580"/>
            <a:gd name="adj5" fmla="val 6068"/>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7A7D8-1721-2942-ADA0-62FA4C77A549}">
      <dsp:nvSpPr>
        <dsp:cNvPr id="0" name=""/>
        <dsp:cNvSpPr/>
      </dsp:nvSpPr>
      <dsp:spPr>
        <a:xfrm>
          <a:off x="2240448" y="1651879"/>
          <a:ext cx="3465684" cy="3465684"/>
        </a:xfrm>
        <a:prstGeom prst="ellipse">
          <a:avLst/>
        </a:prstGeom>
        <a:solidFill>
          <a:schemeClr val="accent6">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rtl="0">
            <a:lnSpc>
              <a:spcPct val="90000"/>
            </a:lnSpc>
            <a:spcBef>
              <a:spcPct val="0"/>
            </a:spcBef>
            <a:spcAft>
              <a:spcPct val="35000"/>
            </a:spcAft>
            <a:buNone/>
          </a:pPr>
          <a:r>
            <a:rPr lang="en-US" sz="4600" kern="1200" dirty="0"/>
            <a:t>Options:</a:t>
          </a:r>
        </a:p>
      </dsp:txBody>
      <dsp:txXfrm>
        <a:off x="2747986" y="2159417"/>
        <a:ext cx="2450608" cy="2450608"/>
      </dsp:txXfrm>
    </dsp:sp>
    <dsp:sp modelId="{3DA0A4B3-5E39-4043-B9F7-1289DA664076}">
      <dsp:nvSpPr>
        <dsp:cNvPr id="0" name=""/>
        <dsp:cNvSpPr/>
      </dsp:nvSpPr>
      <dsp:spPr>
        <a:xfrm>
          <a:off x="3106869" y="263549"/>
          <a:ext cx="1732842" cy="1732842"/>
        </a:xfrm>
        <a:prstGeom prst="ellipse">
          <a:avLst/>
        </a:prstGeom>
        <a:solidFill>
          <a:schemeClr val="accent6">
            <a:shade val="80000"/>
            <a:alpha val="50000"/>
            <a:hueOff val="138098"/>
            <a:satOff val="-13917"/>
            <a:lumOff val="1353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Change repayment plans</a:t>
          </a:r>
        </a:p>
      </dsp:txBody>
      <dsp:txXfrm>
        <a:off x="3360638" y="517318"/>
        <a:ext cx="1225304" cy="1225304"/>
      </dsp:txXfrm>
    </dsp:sp>
    <dsp:sp modelId="{406D6849-9332-8E4D-A563-E899509BEAE4}">
      <dsp:nvSpPr>
        <dsp:cNvPr id="0" name=""/>
        <dsp:cNvSpPr/>
      </dsp:nvSpPr>
      <dsp:spPr>
        <a:xfrm>
          <a:off x="5059542" y="3645677"/>
          <a:ext cx="1732842" cy="1732842"/>
        </a:xfrm>
        <a:prstGeom prst="ellipse">
          <a:avLst/>
        </a:prstGeom>
        <a:solidFill>
          <a:schemeClr val="accent6">
            <a:shade val="80000"/>
            <a:alpha val="50000"/>
            <a:hueOff val="276196"/>
            <a:satOff val="-27834"/>
            <a:lumOff val="2707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Deferment or Forbearance</a:t>
          </a:r>
        </a:p>
      </dsp:txBody>
      <dsp:txXfrm>
        <a:off x="5313311" y="3899446"/>
        <a:ext cx="1225304" cy="1225304"/>
      </dsp:txXfrm>
    </dsp:sp>
    <dsp:sp modelId="{B5A67373-B380-2449-B3CF-B1CCD5EAD450}">
      <dsp:nvSpPr>
        <dsp:cNvPr id="0" name=""/>
        <dsp:cNvSpPr/>
      </dsp:nvSpPr>
      <dsp:spPr>
        <a:xfrm>
          <a:off x="1154197" y="3645677"/>
          <a:ext cx="1732842" cy="1732842"/>
        </a:xfrm>
        <a:prstGeom prst="ellipse">
          <a:avLst/>
        </a:prstGeom>
        <a:solidFill>
          <a:schemeClr val="accent6">
            <a:shade val="80000"/>
            <a:alpha val="50000"/>
            <a:hueOff val="414294"/>
            <a:satOff val="-41751"/>
            <a:lumOff val="4061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Forgiveness, Cancelation or Discharge</a:t>
          </a:r>
        </a:p>
      </dsp:txBody>
      <dsp:txXfrm>
        <a:off x="1407966" y="3899446"/>
        <a:ext cx="1225304" cy="1225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56D-C261-C44F-8EBB-FEDC02D95115}">
      <dsp:nvSpPr>
        <dsp:cNvPr id="0" name=""/>
        <dsp:cNvSpPr/>
      </dsp:nvSpPr>
      <dsp:spPr>
        <a:xfrm>
          <a:off x="2566" y="823053"/>
          <a:ext cx="2502585" cy="810552"/>
        </a:xfrm>
        <a:prstGeom prst="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12700" cap="flat" cmpd="sng" algn="ctr">
          <a:solidFill>
            <a:schemeClr val="accent6">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Eligible Loans</a:t>
          </a:r>
        </a:p>
      </dsp:txBody>
      <dsp:txXfrm>
        <a:off x="2566" y="823053"/>
        <a:ext cx="2502585" cy="810552"/>
      </dsp:txXfrm>
    </dsp:sp>
    <dsp:sp modelId="{BBFFC30C-90A3-364B-9F08-971F8E9FA738}">
      <dsp:nvSpPr>
        <dsp:cNvPr id="0" name=""/>
        <dsp:cNvSpPr/>
      </dsp:nvSpPr>
      <dsp:spPr>
        <a:xfrm>
          <a:off x="2566" y="1633606"/>
          <a:ext cx="2502585" cy="29042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Direct Subsidized &amp; Unsubsidized</a:t>
          </a:r>
        </a:p>
        <a:p>
          <a:pPr marL="228600" lvl="1" indent="-228600" algn="l" defTabSz="1022350">
            <a:lnSpc>
              <a:spcPct val="90000"/>
            </a:lnSpc>
            <a:spcBef>
              <a:spcPct val="0"/>
            </a:spcBef>
            <a:spcAft>
              <a:spcPct val="15000"/>
            </a:spcAft>
            <a:buChar char="•"/>
          </a:pPr>
          <a:r>
            <a:rPr lang="en-US" sz="2300" kern="1200" dirty="0"/>
            <a:t>Subsidized &amp; Unsubsidized Federal Stafford Loans</a:t>
          </a:r>
        </a:p>
        <a:p>
          <a:pPr marL="228600" lvl="1" indent="-228600" algn="l" defTabSz="1022350">
            <a:lnSpc>
              <a:spcPct val="90000"/>
            </a:lnSpc>
            <a:spcBef>
              <a:spcPct val="0"/>
            </a:spcBef>
            <a:spcAft>
              <a:spcPct val="15000"/>
            </a:spcAft>
            <a:buChar char="•"/>
          </a:pPr>
          <a:r>
            <a:rPr lang="en-US" sz="2300" kern="1200" dirty="0"/>
            <a:t>All PLUS loans</a:t>
          </a:r>
        </a:p>
      </dsp:txBody>
      <dsp:txXfrm>
        <a:off x="2566" y="1633606"/>
        <a:ext cx="2502585" cy="2904209"/>
      </dsp:txXfrm>
    </dsp:sp>
    <dsp:sp modelId="{502490C3-3CB0-BB4A-8C14-BE891A8A9B2D}">
      <dsp:nvSpPr>
        <dsp:cNvPr id="0" name=""/>
        <dsp:cNvSpPr/>
      </dsp:nvSpPr>
      <dsp:spPr>
        <a:xfrm>
          <a:off x="2855513" y="823053"/>
          <a:ext cx="2502585" cy="810552"/>
        </a:xfrm>
        <a:prstGeom prst="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12700" cap="flat" cmpd="sng" algn="ctr">
          <a:solidFill>
            <a:schemeClr val="accent6">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Money Payment &amp; Time Frame</a:t>
          </a:r>
        </a:p>
      </dsp:txBody>
      <dsp:txXfrm>
        <a:off x="2855513" y="823053"/>
        <a:ext cx="2502585" cy="810552"/>
      </dsp:txXfrm>
    </dsp:sp>
    <dsp:sp modelId="{5BCD8BDD-4131-C643-ABA7-9B38C2949619}">
      <dsp:nvSpPr>
        <dsp:cNvPr id="0" name=""/>
        <dsp:cNvSpPr/>
      </dsp:nvSpPr>
      <dsp:spPr>
        <a:xfrm>
          <a:off x="2855513" y="1633606"/>
          <a:ext cx="2502585" cy="29042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Payments are fixed</a:t>
          </a:r>
        </a:p>
        <a:p>
          <a:pPr marL="228600" lvl="1" indent="-228600" algn="l" defTabSz="1022350">
            <a:lnSpc>
              <a:spcPct val="90000"/>
            </a:lnSpc>
            <a:spcBef>
              <a:spcPct val="0"/>
            </a:spcBef>
            <a:spcAft>
              <a:spcPct val="15000"/>
            </a:spcAft>
            <a:buChar char="•"/>
          </a:pPr>
          <a:r>
            <a:rPr lang="en-US" sz="2300" kern="1200" dirty="0"/>
            <a:t>Up to 10 years</a:t>
          </a:r>
        </a:p>
      </dsp:txBody>
      <dsp:txXfrm>
        <a:off x="2855513" y="1633606"/>
        <a:ext cx="2502585" cy="2904209"/>
      </dsp:txXfrm>
    </dsp:sp>
    <dsp:sp modelId="{BE56F6EE-FA89-4B40-B0BB-30FE357AE711}">
      <dsp:nvSpPr>
        <dsp:cNvPr id="0" name=""/>
        <dsp:cNvSpPr/>
      </dsp:nvSpPr>
      <dsp:spPr>
        <a:xfrm>
          <a:off x="5708461" y="823053"/>
          <a:ext cx="2502585" cy="810552"/>
        </a:xfrm>
        <a:prstGeom prst="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w="12700" cap="flat" cmpd="sng" algn="ctr">
          <a:solidFill>
            <a:schemeClr val="accent6">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Quick Comparison</a:t>
          </a:r>
        </a:p>
      </dsp:txBody>
      <dsp:txXfrm>
        <a:off x="5708461" y="823053"/>
        <a:ext cx="2502585" cy="810552"/>
      </dsp:txXfrm>
    </dsp:sp>
    <dsp:sp modelId="{A6B4EAA7-A7C3-D640-A34E-80045F8265A3}">
      <dsp:nvSpPr>
        <dsp:cNvPr id="0" name=""/>
        <dsp:cNvSpPr/>
      </dsp:nvSpPr>
      <dsp:spPr>
        <a:xfrm>
          <a:off x="5708461" y="1633606"/>
          <a:ext cx="2502585" cy="29042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Pay less interest than other plans</a:t>
          </a:r>
        </a:p>
      </dsp:txBody>
      <dsp:txXfrm>
        <a:off x="5708461" y="1633606"/>
        <a:ext cx="2502585" cy="2904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56D-C261-C44F-8EBB-FEDC02D95115}">
      <dsp:nvSpPr>
        <dsp:cNvPr id="0" name=""/>
        <dsp:cNvSpPr/>
      </dsp:nvSpPr>
      <dsp:spPr>
        <a:xfrm>
          <a:off x="2566" y="823053"/>
          <a:ext cx="2502585" cy="81055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w="12700" cap="flat" cmpd="sng" algn="ctr">
          <a:solidFill>
            <a:schemeClr val="accent4">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Eligible Loans</a:t>
          </a:r>
        </a:p>
      </dsp:txBody>
      <dsp:txXfrm>
        <a:off x="2566" y="823053"/>
        <a:ext cx="2502585" cy="810552"/>
      </dsp:txXfrm>
    </dsp:sp>
    <dsp:sp modelId="{BBFFC30C-90A3-364B-9F08-971F8E9FA738}">
      <dsp:nvSpPr>
        <dsp:cNvPr id="0" name=""/>
        <dsp:cNvSpPr/>
      </dsp:nvSpPr>
      <dsp:spPr>
        <a:xfrm>
          <a:off x="2566" y="1633606"/>
          <a:ext cx="2502585" cy="29042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Direct Subsidized &amp; Unsubsidized</a:t>
          </a:r>
        </a:p>
        <a:p>
          <a:pPr marL="228600" lvl="1" indent="-228600" algn="l" defTabSz="1022350">
            <a:lnSpc>
              <a:spcPct val="90000"/>
            </a:lnSpc>
            <a:spcBef>
              <a:spcPct val="0"/>
            </a:spcBef>
            <a:spcAft>
              <a:spcPct val="15000"/>
            </a:spcAft>
            <a:buChar char="•"/>
          </a:pPr>
          <a:r>
            <a:rPr lang="en-US" sz="2300" kern="1200" dirty="0"/>
            <a:t>Subsidized &amp; Unsubsidized Federal Stafford Loans</a:t>
          </a:r>
        </a:p>
        <a:p>
          <a:pPr marL="228600" lvl="1" indent="-228600" algn="l" defTabSz="1022350">
            <a:lnSpc>
              <a:spcPct val="90000"/>
            </a:lnSpc>
            <a:spcBef>
              <a:spcPct val="0"/>
            </a:spcBef>
            <a:spcAft>
              <a:spcPct val="15000"/>
            </a:spcAft>
            <a:buChar char="•"/>
          </a:pPr>
          <a:r>
            <a:rPr lang="en-US" sz="2300" kern="1200" dirty="0"/>
            <a:t>All PLUS loans</a:t>
          </a:r>
        </a:p>
      </dsp:txBody>
      <dsp:txXfrm>
        <a:off x="2566" y="1633606"/>
        <a:ext cx="2502585" cy="2904209"/>
      </dsp:txXfrm>
    </dsp:sp>
    <dsp:sp modelId="{502490C3-3CB0-BB4A-8C14-BE891A8A9B2D}">
      <dsp:nvSpPr>
        <dsp:cNvPr id="0" name=""/>
        <dsp:cNvSpPr/>
      </dsp:nvSpPr>
      <dsp:spPr>
        <a:xfrm>
          <a:off x="2855513" y="823053"/>
          <a:ext cx="2502585" cy="81055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w="12700" cap="flat" cmpd="sng" algn="ctr">
          <a:solidFill>
            <a:schemeClr val="accent4">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Money Payment &amp; Time Frame</a:t>
          </a:r>
        </a:p>
      </dsp:txBody>
      <dsp:txXfrm>
        <a:off x="2855513" y="823053"/>
        <a:ext cx="2502585" cy="810552"/>
      </dsp:txXfrm>
    </dsp:sp>
    <dsp:sp modelId="{5BCD8BDD-4131-C643-ABA7-9B38C2949619}">
      <dsp:nvSpPr>
        <dsp:cNvPr id="0" name=""/>
        <dsp:cNvSpPr/>
      </dsp:nvSpPr>
      <dsp:spPr>
        <a:xfrm>
          <a:off x="2855513" y="1633606"/>
          <a:ext cx="2502585" cy="29042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Payments lower at first &amp; increase every 2 years</a:t>
          </a:r>
        </a:p>
        <a:p>
          <a:pPr marL="228600" lvl="1" indent="-228600" algn="l" defTabSz="1022350">
            <a:lnSpc>
              <a:spcPct val="90000"/>
            </a:lnSpc>
            <a:spcBef>
              <a:spcPct val="0"/>
            </a:spcBef>
            <a:spcAft>
              <a:spcPct val="15000"/>
            </a:spcAft>
            <a:buChar char="•"/>
          </a:pPr>
          <a:r>
            <a:rPr lang="en-US" sz="2300" kern="1200" dirty="0"/>
            <a:t>Up to 10 years</a:t>
          </a:r>
        </a:p>
      </dsp:txBody>
      <dsp:txXfrm>
        <a:off x="2855513" y="1633606"/>
        <a:ext cx="2502585" cy="2904209"/>
      </dsp:txXfrm>
    </dsp:sp>
    <dsp:sp modelId="{BE56F6EE-FA89-4B40-B0BB-30FE357AE711}">
      <dsp:nvSpPr>
        <dsp:cNvPr id="0" name=""/>
        <dsp:cNvSpPr/>
      </dsp:nvSpPr>
      <dsp:spPr>
        <a:xfrm>
          <a:off x="5708461" y="823053"/>
          <a:ext cx="2502585" cy="81055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w="12700" cap="flat" cmpd="sng" algn="ctr">
          <a:solidFill>
            <a:schemeClr val="accent4">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Quick Comparison</a:t>
          </a:r>
        </a:p>
      </dsp:txBody>
      <dsp:txXfrm>
        <a:off x="5708461" y="823053"/>
        <a:ext cx="2502585" cy="810552"/>
      </dsp:txXfrm>
    </dsp:sp>
    <dsp:sp modelId="{A6B4EAA7-A7C3-D640-A34E-80045F8265A3}">
      <dsp:nvSpPr>
        <dsp:cNvPr id="0" name=""/>
        <dsp:cNvSpPr/>
      </dsp:nvSpPr>
      <dsp:spPr>
        <a:xfrm>
          <a:off x="5708461" y="1633606"/>
          <a:ext cx="2502585" cy="29042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More interest paid than the standard </a:t>
          </a:r>
        </a:p>
      </dsp:txBody>
      <dsp:txXfrm>
        <a:off x="5708461" y="1633606"/>
        <a:ext cx="2502585" cy="2904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56D-C261-C44F-8EBB-FEDC02D95115}">
      <dsp:nvSpPr>
        <dsp:cNvPr id="0" name=""/>
        <dsp:cNvSpPr/>
      </dsp:nvSpPr>
      <dsp:spPr>
        <a:xfrm>
          <a:off x="2566" y="823053"/>
          <a:ext cx="2502585" cy="81055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w="12700" cap="flat" cmpd="sng" algn="ctr">
          <a:solidFill>
            <a:schemeClr val="accent4">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Eligible Loans</a:t>
          </a:r>
        </a:p>
      </dsp:txBody>
      <dsp:txXfrm>
        <a:off x="2566" y="823053"/>
        <a:ext cx="2502585" cy="810552"/>
      </dsp:txXfrm>
    </dsp:sp>
    <dsp:sp modelId="{BBFFC30C-90A3-364B-9F08-971F8E9FA738}">
      <dsp:nvSpPr>
        <dsp:cNvPr id="0" name=""/>
        <dsp:cNvSpPr/>
      </dsp:nvSpPr>
      <dsp:spPr>
        <a:xfrm>
          <a:off x="2566" y="1633606"/>
          <a:ext cx="2502585" cy="29042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Direct Subsidized &amp; Unsubsidized</a:t>
          </a:r>
        </a:p>
        <a:p>
          <a:pPr marL="228600" lvl="1" indent="-228600" algn="l" defTabSz="1022350">
            <a:lnSpc>
              <a:spcPct val="90000"/>
            </a:lnSpc>
            <a:spcBef>
              <a:spcPct val="0"/>
            </a:spcBef>
            <a:spcAft>
              <a:spcPct val="15000"/>
            </a:spcAft>
            <a:buChar char="•"/>
          </a:pPr>
          <a:r>
            <a:rPr lang="en-US" sz="2300" kern="1200" dirty="0"/>
            <a:t>Subsidized &amp; Unsubsidized Federal Stafford Loans</a:t>
          </a:r>
        </a:p>
        <a:p>
          <a:pPr marL="228600" lvl="1" indent="-228600" algn="l" defTabSz="1022350">
            <a:lnSpc>
              <a:spcPct val="90000"/>
            </a:lnSpc>
            <a:spcBef>
              <a:spcPct val="0"/>
            </a:spcBef>
            <a:spcAft>
              <a:spcPct val="15000"/>
            </a:spcAft>
            <a:buChar char="•"/>
          </a:pPr>
          <a:r>
            <a:rPr lang="en-US" sz="2300" kern="1200" dirty="0"/>
            <a:t>All PLUS loans</a:t>
          </a:r>
        </a:p>
      </dsp:txBody>
      <dsp:txXfrm>
        <a:off x="2566" y="1633606"/>
        <a:ext cx="2502585" cy="2904209"/>
      </dsp:txXfrm>
    </dsp:sp>
    <dsp:sp modelId="{502490C3-3CB0-BB4A-8C14-BE891A8A9B2D}">
      <dsp:nvSpPr>
        <dsp:cNvPr id="0" name=""/>
        <dsp:cNvSpPr/>
      </dsp:nvSpPr>
      <dsp:spPr>
        <a:xfrm>
          <a:off x="2855513" y="823053"/>
          <a:ext cx="2502585" cy="81055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w="12700" cap="flat" cmpd="sng" algn="ctr">
          <a:solidFill>
            <a:schemeClr val="accent4">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Money Payment &amp; Time Frame</a:t>
          </a:r>
        </a:p>
      </dsp:txBody>
      <dsp:txXfrm>
        <a:off x="2855513" y="823053"/>
        <a:ext cx="2502585" cy="810552"/>
      </dsp:txXfrm>
    </dsp:sp>
    <dsp:sp modelId="{5BCD8BDD-4131-C643-ABA7-9B38C2949619}">
      <dsp:nvSpPr>
        <dsp:cNvPr id="0" name=""/>
        <dsp:cNvSpPr/>
      </dsp:nvSpPr>
      <dsp:spPr>
        <a:xfrm>
          <a:off x="2855513" y="1633606"/>
          <a:ext cx="2502585" cy="29042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Payments lower at first &amp; increase every 2 years</a:t>
          </a:r>
        </a:p>
        <a:p>
          <a:pPr marL="228600" lvl="1" indent="-228600" algn="l" defTabSz="1022350">
            <a:lnSpc>
              <a:spcPct val="90000"/>
            </a:lnSpc>
            <a:spcBef>
              <a:spcPct val="0"/>
            </a:spcBef>
            <a:spcAft>
              <a:spcPct val="15000"/>
            </a:spcAft>
            <a:buChar char="•"/>
          </a:pPr>
          <a:r>
            <a:rPr lang="en-US" sz="2300" kern="1200" dirty="0"/>
            <a:t>Up to 10 years</a:t>
          </a:r>
        </a:p>
      </dsp:txBody>
      <dsp:txXfrm>
        <a:off x="2855513" y="1633606"/>
        <a:ext cx="2502585" cy="2904209"/>
      </dsp:txXfrm>
    </dsp:sp>
    <dsp:sp modelId="{BE56F6EE-FA89-4B40-B0BB-30FE357AE711}">
      <dsp:nvSpPr>
        <dsp:cNvPr id="0" name=""/>
        <dsp:cNvSpPr/>
      </dsp:nvSpPr>
      <dsp:spPr>
        <a:xfrm>
          <a:off x="5708461" y="823053"/>
          <a:ext cx="2502585" cy="81055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w="12700" cap="flat" cmpd="sng" algn="ctr">
          <a:solidFill>
            <a:schemeClr val="accent4">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Quick Comparison</a:t>
          </a:r>
        </a:p>
      </dsp:txBody>
      <dsp:txXfrm>
        <a:off x="5708461" y="823053"/>
        <a:ext cx="2502585" cy="810552"/>
      </dsp:txXfrm>
    </dsp:sp>
    <dsp:sp modelId="{A6B4EAA7-A7C3-D640-A34E-80045F8265A3}">
      <dsp:nvSpPr>
        <dsp:cNvPr id="0" name=""/>
        <dsp:cNvSpPr/>
      </dsp:nvSpPr>
      <dsp:spPr>
        <a:xfrm>
          <a:off x="5708461" y="1633606"/>
          <a:ext cx="2502585" cy="29042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More interest paid than the standard </a:t>
          </a:r>
        </a:p>
      </dsp:txBody>
      <dsp:txXfrm>
        <a:off x="5708461" y="1633606"/>
        <a:ext cx="2502585" cy="2904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56D-C261-C44F-8EBB-FEDC02D95115}">
      <dsp:nvSpPr>
        <dsp:cNvPr id="0" name=""/>
        <dsp:cNvSpPr/>
      </dsp:nvSpPr>
      <dsp:spPr>
        <a:xfrm>
          <a:off x="2566" y="191703"/>
          <a:ext cx="2502585" cy="810552"/>
        </a:xfrm>
        <a:prstGeom prst="rect">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Eligible Loans</a:t>
          </a:r>
        </a:p>
      </dsp:txBody>
      <dsp:txXfrm>
        <a:off x="2566" y="191703"/>
        <a:ext cx="2502585" cy="810552"/>
      </dsp:txXfrm>
    </dsp:sp>
    <dsp:sp modelId="{BBFFC30C-90A3-364B-9F08-971F8E9FA738}">
      <dsp:nvSpPr>
        <dsp:cNvPr id="0" name=""/>
        <dsp:cNvSpPr/>
      </dsp:nvSpPr>
      <dsp:spPr>
        <a:xfrm>
          <a:off x="2566" y="1002256"/>
          <a:ext cx="2502585" cy="41669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Direct Subsidized &amp; Unsubsidized</a:t>
          </a:r>
        </a:p>
        <a:p>
          <a:pPr marL="228600" lvl="1" indent="-228600" algn="l" defTabSz="1022350">
            <a:lnSpc>
              <a:spcPct val="90000"/>
            </a:lnSpc>
            <a:spcBef>
              <a:spcPct val="0"/>
            </a:spcBef>
            <a:spcAft>
              <a:spcPct val="15000"/>
            </a:spcAft>
            <a:buChar char="•"/>
          </a:pPr>
          <a:r>
            <a:rPr lang="en-US" sz="2300" kern="1200" dirty="0"/>
            <a:t>Subsidized &amp; Unsubsidized Federal Stafford Loans</a:t>
          </a:r>
        </a:p>
        <a:p>
          <a:pPr marL="228600" lvl="1" indent="-228600" algn="l" defTabSz="1022350">
            <a:lnSpc>
              <a:spcPct val="90000"/>
            </a:lnSpc>
            <a:spcBef>
              <a:spcPct val="0"/>
            </a:spcBef>
            <a:spcAft>
              <a:spcPct val="15000"/>
            </a:spcAft>
            <a:buChar char="•"/>
          </a:pPr>
          <a:r>
            <a:rPr lang="en-US" sz="2300" kern="1200" dirty="0"/>
            <a:t>All PLUS loans made to students</a:t>
          </a:r>
        </a:p>
        <a:p>
          <a:pPr marL="228600" lvl="1" indent="-228600" algn="l" defTabSz="1022350">
            <a:lnSpc>
              <a:spcPct val="90000"/>
            </a:lnSpc>
            <a:spcBef>
              <a:spcPct val="0"/>
            </a:spcBef>
            <a:spcAft>
              <a:spcPct val="15000"/>
            </a:spcAft>
            <a:buChar char="•"/>
          </a:pPr>
          <a:r>
            <a:rPr lang="en-US" sz="2300" kern="1200" dirty="0"/>
            <a:t>Consolidation Loans</a:t>
          </a:r>
        </a:p>
      </dsp:txBody>
      <dsp:txXfrm>
        <a:off x="2566" y="1002256"/>
        <a:ext cx="2502585" cy="4166909"/>
      </dsp:txXfrm>
    </dsp:sp>
    <dsp:sp modelId="{502490C3-3CB0-BB4A-8C14-BE891A8A9B2D}">
      <dsp:nvSpPr>
        <dsp:cNvPr id="0" name=""/>
        <dsp:cNvSpPr/>
      </dsp:nvSpPr>
      <dsp:spPr>
        <a:xfrm>
          <a:off x="2855513" y="191703"/>
          <a:ext cx="2502585" cy="810552"/>
        </a:xfrm>
        <a:prstGeom prst="rect">
          <a:avLst/>
        </a:prstGeom>
        <a:solidFill>
          <a:schemeClr val="accent6">
            <a:alpha val="90000"/>
            <a:hueOff val="0"/>
            <a:satOff val="0"/>
            <a:lumOff val="0"/>
            <a:alphaOff val="-20000"/>
          </a:schemeClr>
        </a:solidFill>
        <a:ln w="12700" cap="flat" cmpd="sng" algn="ctr">
          <a:solidFill>
            <a:schemeClr val="accent6">
              <a:alpha val="90000"/>
              <a:hueOff val="0"/>
              <a:satOff val="0"/>
              <a:lumOff val="0"/>
              <a:alphaOff val="-2000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Money Payment &amp; Time Frame</a:t>
          </a:r>
        </a:p>
      </dsp:txBody>
      <dsp:txXfrm>
        <a:off x="2855513" y="191703"/>
        <a:ext cx="2502585" cy="810552"/>
      </dsp:txXfrm>
    </dsp:sp>
    <dsp:sp modelId="{5BCD8BDD-4131-C643-ABA7-9B38C2949619}">
      <dsp:nvSpPr>
        <dsp:cNvPr id="0" name=""/>
        <dsp:cNvSpPr/>
      </dsp:nvSpPr>
      <dsp:spPr>
        <a:xfrm>
          <a:off x="2855513" y="1002256"/>
          <a:ext cx="2502585" cy="41669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Max of 15% of your income</a:t>
          </a:r>
        </a:p>
        <a:p>
          <a:pPr marL="228600" lvl="1" indent="-228600" algn="l" defTabSz="1022350">
            <a:lnSpc>
              <a:spcPct val="90000"/>
            </a:lnSpc>
            <a:spcBef>
              <a:spcPct val="0"/>
            </a:spcBef>
            <a:spcAft>
              <a:spcPct val="15000"/>
            </a:spcAft>
            <a:buChar char="•"/>
          </a:pPr>
          <a:r>
            <a:rPr lang="en-US" sz="2300" kern="1200" dirty="0"/>
            <a:t>Payments adjusted with income</a:t>
          </a:r>
        </a:p>
        <a:p>
          <a:pPr marL="228600" lvl="1" indent="-228600" algn="l" defTabSz="1022350">
            <a:lnSpc>
              <a:spcPct val="90000"/>
            </a:lnSpc>
            <a:spcBef>
              <a:spcPct val="0"/>
            </a:spcBef>
            <a:spcAft>
              <a:spcPct val="15000"/>
            </a:spcAft>
            <a:buChar char="•"/>
          </a:pPr>
          <a:r>
            <a:rPr lang="en-US" sz="2300" kern="1200" dirty="0"/>
            <a:t>Up to 25 years</a:t>
          </a:r>
        </a:p>
      </dsp:txBody>
      <dsp:txXfrm>
        <a:off x="2855513" y="1002256"/>
        <a:ext cx="2502585" cy="4166909"/>
      </dsp:txXfrm>
    </dsp:sp>
    <dsp:sp modelId="{BE56F6EE-FA89-4B40-B0BB-30FE357AE711}">
      <dsp:nvSpPr>
        <dsp:cNvPr id="0" name=""/>
        <dsp:cNvSpPr/>
      </dsp:nvSpPr>
      <dsp:spPr>
        <a:xfrm>
          <a:off x="5708461" y="191703"/>
          <a:ext cx="2502585" cy="810552"/>
        </a:xfrm>
        <a:prstGeom prst="rect">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Quick Comparison</a:t>
          </a:r>
        </a:p>
      </dsp:txBody>
      <dsp:txXfrm>
        <a:off x="5708461" y="191703"/>
        <a:ext cx="2502585" cy="810552"/>
      </dsp:txXfrm>
    </dsp:sp>
    <dsp:sp modelId="{A6B4EAA7-A7C3-D640-A34E-80045F8265A3}">
      <dsp:nvSpPr>
        <dsp:cNvPr id="0" name=""/>
        <dsp:cNvSpPr/>
      </dsp:nvSpPr>
      <dsp:spPr>
        <a:xfrm>
          <a:off x="5708461" y="1002256"/>
          <a:ext cx="2502585" cy="41669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Must have financial hardship</a:t>
          </a:r>
        </a:p>
        <a:p>
          <a:pPr marL="228600" lvl="1" indent="-228600" algn="l" defTabSz="1022350">
            <a:lnSpc>
              <a:spcPct val="90000"/>
            </a:lnSpc>
            <a:spcBef>
              <a:spcPct val="0"/>
            </a:spcBef>
            <a:spcAft>
              <a:spcPct val="15000"/>
            </a:spcAft>
            <a:buChar char="•"/>
          </a:pPr>
          <a:r>
            <a:rPr lang="en-US" sz="2300" kern="1200" dirty="0"/>
            <a:t>Lower payments </a:t>
          </a:r>
        </a:p>
        <a:p>
          <a:pPr marL="228600" lvl="1" indent="-228600" algn="l" defTabSz="1022350">
            <a:lnSpc>
              <a:spcPct val="90000"/>
            </a:lnSpc>
            <a:spcBef>
              <a:spcPct val="0"/>
            </a:spcBef>
            <a:spcAft>
              <a:spcPct val="15000"/>
            </a:spcAft>
            <a:buChar char="•"/>
          </a:pPr>
          <a:r>
            <a:rPr lang="en-US" sz="2300" kern="1200" dirty="0"/>
            <a:t>More interest paid</a:t>
          </a:r>
        </a:p>
        <a:p>
          <a:pPr marL="228600" lvl="1" indent="-228600" algn="l" defTabSz="1022350">
            <a:lnSpc>
              <a:spcPct val="90000"/>
            </a:lnSpc>
            <a:spcBef>
              <a:spcPct val="0"/>
            </a:spcBef>
            <a:spcAft>
              <a:spcPct val="15000"/>
            </a:spcAft>
            <a:buChar char="•"/>
          </a:pPr>
          <a:r>
            <a:rPr lang="en-US" sz="2300" kern="1200" dirty="0"/>
            <a:t>Possibility of forgiveness after 25 years</a:t>
          </a:r>
        </a:p>
      </dsp:txBody>
      <dsp:txXfrm>
        <a:off x="5708461" y="1002256"/>
        <a:ext cx="2502585" cy="41669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56D-C261-C44F-8EBB-FEDC02D95115}">
      <dsp:nvSpPr>
        <dsp:cNvPr id="0" name=""/>
        <dsp:cNvSpPr/>
      </dsp:nvSpPr>
      <dsp:spPr>
        <a:xfrm>
          <a:off x="2566" y="463973"/>
          <a:ext cx="2502585" cy="810552"/>
        </a:xfrm>
        <a:prstGeom prst="rect">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Eligible Loans</a:t>
          </a:r>
        </a:p>
      </dsp:txBody>
      <dsp:txXfrm>
        <a:off x="2566" y="463973"/>
        <a:ext cx="2502585" cy="810552"/>
      </dsp:txXfrm>
    </dsp:sp>
    <dsp:sp modelId="{BBFFC30C-90A3-364B-9F08-971F8E9FA738}">
      <dsp:nvSpPr>
        <dsp:cNvPr id="0" name=""/>
        <dsp:cNvSpPr/>
      </dsp:nvSpPr>
      <dsp:spPr>
        <a:xfrm>
          <a:off x="2566" y="1274525"/>
          <a:ext cx="2502585" cy="362237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Direct Subsidized &amp; Unsubsidized</a:t>
          </a:r>
        </a:p>
        <a:p>
          <a:pPr marL="228600" lvl="1" indent="-228600" algn="l" defTabSz="1022350">
            <a:lnSpc>
              <a:spcPct val="90000"/>
            </a:lnSpc>
            <a:spcBef>
              <a:spcPct val="0"/>
            </a:spcBef>
            <a:spcAft>
              <a:spcPct val="15000"/>
            </a:spcAft>
            <a:buChar char="•"/>
          </a:pPr>
          <a:r>
            <a:rPr lang="en-US" sz="2300" kern="1200" dirty="0"/>
            <a:t>Direct PLUS loans to students</a:t>
          </a:r>
        </a:p>
        <a:p>
          <a:pPr marL="228600" lvl="1" indent="-228600" algn="l" defTabSz="1022350">
            <a:lnSpc>
              <a:spcPct val="90000"/>
            </a:lnSpc>
            <a:spcBef>
              <a:spcPct val="0"/>
            </a:spcBef>
            <a:spcAft>
              <a:spcPct val="15000"/>
            </a:spcAft>
            <a:buChar char="•"/>
          </a:pPr>
          <a:r>
            <a:rPr lang="en-US" sz="2300" kern="1200" dirty="0"/>
            <a:t>Direct Consolidation Loans</a:t>
          </a:r>
        </a:p>
      </dsp:txBody>
      <dsp:txXfrm>
        <a:off x="2566" y="1274525"/>
        <a:ext cx="2502585" cy="3622370"/>
      </dsp:txXfrm>
    </dsp:sp>
    <dsp:sp modelId="{502490C3-3CB0-BB4A-8C14-BE891A8A9B2D}">
      <dsp:nvSpPr>
        <dsp:cNvPr id="0" name=""/>
        <dsp:cNvSpPr/>
      </dsp:nvSpPr>
      <dsp:spPr>
        <a:xfrm>
          <a:off x="2855513" y="463973"/>
          <a:ext cx="2502585" cy="810552"/>
        </a:xfrm>
        <a:prstGeom prst="rect">
          <a:avLst/>
        </a:prstGeom>
        <a:solidFill>
          <a:schemeClr val="accent4">
            <a:alpha val="90000"/>
            <a:hueOff val="0"/>
            <a:satOff val="0"/>
            <a:lumOff val="0"/>
            <a:alphaOff val="-20000"/>
          </a:schemeClr>
        </a:solidFill>
        <a:ln w="12700" cap="flat" cmpd="sng" algn="ctr">
          <a:solidFill>
            <a:schemeClr val="accent4">
              <a:alpha val="90000"/>
              <a:hueOff val="0"/>
              <a:satOff val="0"/>
              <a:lumOff val="0"/>
              <a:alphaOff val="-2000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Money Payment &amp; Time Frame</a:t>
          </a:r>
        </a:p>
      </dsp:txBody>
      <dsp:txXfrm>
        <a:off x="2855513" y="463973"/>
        <a:ext cx="2502585" cy="810552"/>
      </dsp:txXfrm>
    </dsp:sp>
    <dsp:sp modelId="{5BCD8BDD-4131-C643-ABA7-9B38C2949619}">
      <dsp:nvSpPr>
        <dsp:cNvPr id="0" name=""/>
        <dsp:cNvSpPr/>
      </dsp:nvSpPr>
      <dsp:spPr>
        <a:xfrm>
          <a:off x="2855513" y="1274525"/>
          <a:ext cx="2502585" cy="362237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Max of 10% of your discretionary income</a:t>
          </a:r>
        </a:p>
        <a:p>
          <a:pPr marL="228600" lvl="1" indent="-228600" algn="l" defTabSz="1022350">
            <a:lnSpc>
              <a:spcPct val="90000"/>
            </a:lnSpc>
            <a:spcBef>
              <a:spcPct val="0"/>
            </a:spcBef>
            <a:spcAft>
              <a:spcPct val="15000"/>
            </a:spcAft>
            <a:buChar char="•"/>
          </a:pPr>
          <a:r>
            <a:rPr lang="en-US" sz="2300" kern="1200" dirty="0"/>
            <a:t>Payments adjusted with income</a:t>
          </a:r>
        </a:p>
        <a:p>
          <a:pPr marL="228600" lvl="1" indent="-228600" algn="l" defTabSz="1022350">
            <a:lnSpc>
              <a:spcPct val="90000"/>
            </a:lnSpc>
            <a:spcBef>
              <a:spcPct val="0"/>
            </a:spcBef>
            <a:spcAft>
              <a:spcPct val="15000"/>
            </a:spcAft>
            <a:buChar char="•"/>
          </a:pPr>
          <a:r>
            <a:rPr lang="en-US" sz="2300" kern="1200" dirty="0"/>
            <a:t>Up to 20 years</a:t>
          </a:r>
        </a:p>
      </dsp:txBody>
      <dsp:txXfrm>
        <a:off x="2855513" y="1274525"/>
        <a:ext cx="2502585" cy="3622370"/>
      </dsp:txXfrm>
    </dsp:sp>
    <dsp:sp modelId="{BE56F6EE-FA89-4B40-B0BB-30FE357AE711}">
      <dsp:nvSpPr>
        <dsp:cNvPr id="0" name=""/>
        <dsp:cNvSpPr/>
      </dsp:nvSpPr>
      <dsp:spPr>
        <a:xfrm>
          <a:off x="5708461" y="463973"/>
          <a:ext cx="2502585" cy="810552"/>
        </a:xfrm>
        <a:prstGeom prst="rect">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Quick Comparison</a:t>
          </a:r>
        </a:p>
      </dsp:txBody>
      <dsp:txXfrm>
        <a:off x="5708461" y="463973"/>
        <a:ext cx="2502585" cy="810552"/>
      </dsp:txXfrm>
    </dsp:sp>
    <dsp:sp modelId="{A6B4EAA7-A7C3-D640-A34E-80045F8265A3}">
      <dsp:nvSpPr>
        <dsp:cNvPr id="0" name=""/>
        <dsp:cNvSpPr/>
      </dsp:nvSpPr>
      <dsp:spPr>
        <a:xfrm>
          <a:off x="5708461" y="1274525"/>
          <a:ext cx="2502585" cy="362237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Must have financial hardship</a:t>
          </a:r>
        </a:p>
        <a:p>
          <a:pPr marL="228600" lvl="1" indent="-228600" algn="l" defTabSz="1022350">
            <a:lnSpc>
              <a:spcPct val="90000"/>
            </a:lnSpc>
            <a:spcBef>
              <a:spcPct val="0"/>
            </a:spcBef>
            <a:spcAft>
              <a:spcPct val="15000"/>
            </a:spcAft>
            <a:buChar char="•"/>
          </a:pPr>
          <a:r>
            <a:rPr lang="en-US" sz="2300" kern="1200" dirty="0"/>
            <a:t>Lower payments </a:t>
          </a:r>
        </a:p>
        <a:p>
          <a:pPr marL="228600" lvl="1" indent="-228600" algn="l" defTabSz="1022350">
            <a:lnSpc>
              <a:spcPct val="90000"/>
            </a:lnSpc>
            <a:spcBef>
              <a:spcPct val="0"/>
            </a:spcBef>
            <a:spcAft>
              <a:spcPct val="15000"/>
            </a:spcAft>
            <a:buChar char="•"/>
          </a:pPr>
          <a:r>
            <a:rPr lang="en-US" sz="2300" kern="1200" dirty="0"/>
            <a:t>More interest paid</a:t>
          </a:r>
        </a:p>
        <a:p>
          <a:pPr marL="228600" lvl="1" indent="-228600" algn="l" defTabSz="1022350">
            <a:lnSpc>
              <a:spcPct val="90000"/>
            </a:lnSpc>
            <a:spcBef>
              <a:spcPct val="0"/>
            </a:spcBef>
            <a:spcAft>
              <a:spcPct val="15000"/>
            </a:spcAft>
            <a:buChar char="•"/>
          </a:pPr>
          <a:r>
            <a:rPr lang="en-US" sz="2300" kern="1200" dirty="0"/>
            <a:t>Possibility of forgiveness after 20 years</a:t>
          </a:r>
        </a:p>
      </dsp:txBody>
      <dsp:txXfrm>
        <a:off x="5708461" y="1274525"/>
        <a:ext cx="2502585" cy="36223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56D-C261-C44F-8EBB-FEDC02D95115}">
      <dsp:nvSpPr>
        <dsp:cNvPr id="0" name=""/>
        <dsp:cNvSpPr/>
      </dsp:nvSpPr>
      <dsp:spPr>
        <a:xfrm>
          <a:off x="2566" y="665216"/>
          <a:ext cx="2502585" cy="8105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Eligible Loans</a:t>
          </a:r>
        </a:p>
      </dsp:txBody>
      <dsp:txXfrm>
        <a:off x="2566" y="665216"/>
        <a:ext cx="2502585" cy="810552"/>
      </dsp:txXfrm>
    </dsp:sp>
    <dsp:sp modelId="{BBFFC30C-90A3-364B-9F08-971F8E9FA738}">
      <dsp:nvSpPr>
        <dsp:cNvPr id="0" name=""/>
        <dsp:cNvSpPr/>
      </dsp:nvSpPr>
      <dsp:spPr>
        <a:xfrm>
          <a:off x="2566" y="1475768"/>
          <a:ext cx="2502585" cy="321988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Direct Subsidized &amp; Unsubsidized</a:t>
          </a:r>
        </a:p>
        <a:p>
          <a:pPr marL="228600" lvl="1" indent="-228600" algn="l" defTabSz="1022350">
            <a:lnSpc>
              <a:spcPct val="90000"/>
            </a:lnSpc>
            <a:spcBef>
              <a:spcPct val="0"/>
            </a:spcBef>
            <a:spcAft>
              <a:spcPct val="15000"/>
            </a:spcAft>
            <a:buChar char="•"/>
          </a:pPr>
          <a:r>
            <a:rPr lang="en-US" sz="2300" kern="1200" dirty="0"/>
            <a:t>Subsidized &amp; Unsubsidized Federal Stafford Loans</a:t>
          </a:r>
        </a:p>
        <a:p>
          <a:pPr marL="228600" lvl="1" indent="-228600" algn="l" defTabSz="1022350">
            <a:lnSpc>
              <a:spcPct val="90000"/>
            </a:lnSpc>
            <a:spcBef>
              <a:spcPct val="0"/>
            </a:spcBef>
            <a:spcAft>
              <a:spcPct val="15000"/>
            </a:spcAft>
            <a:buChar char="•"/>
          </a:pPr>
          <a:r>
            <a:rPr lang="en-US" sz="2300" kern="1200" dirty="0"/>
            <a:t>Consolidation Loans</a:t>
          </a:r>
        </a:p>
      </dsp:txBody>
      <dsp:txXfrm>
        <a:off x="2566" y="1475768"/>
        <a:ext cx="2502585" cy="3219885"/>
      </dsp:txXfrm>
    </dsp:sp>
    <dsp:sp modelId="{502490C3-3CB0-BB4A-8C14-BE891A8A9B2D}">
      <dsp:nvSpPr>
        <dsp:cNvPr id="0" name=""/>
        <dsp:cNvSpPr/>
      </dsp:nvSpPr>
      <dsp:spPr>
        <a:xfrm>
          <a:off x="2855513" y="665216"/>
          <a:ext cx="2502585" cy="8105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Money Payment &amp; Time Frame</a:t>
          </a:r>
        </a:p>
      </dsp:txBody>
      <dsp:txXfrm>
        <a:off x="2855513" y="665216"/>
        <a:ext cx="2502585" cy="810552"/>
      </dsp:txXfrm>
    </dsp:sp>
    <dsp:sp modelId="{5BCD8BDD-4131-C643-ABA7-9B38C2949619}">
      <dsp:nvSpPr>
        <dsp:cNvPr id="0" name=""/>
        <dsp:cNvSpPr/>
      </dsp:nvSpPr>
      <dsp:spPr>
        <a:xfrm>
          <a:off x="2855513" y="1475768"/>
          <a:ext cx="2502585" cy="321988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Based on income, family size and loan amount</a:t>
          </a:r>
        </a:p>
        <a:p>
          <a:pPr marL="228600" lvl="1" indent="-228600" algn="l" defTabSz="1022350">
            <a:lnSpc>
              <a:spcPct val="90000"/>
            </a:lnSpc>
            <a:spcBef>
              <a:spcPct val="0"/>
            </a:spcBef>
            <a:spcAft>
              <a:spcPct val="15000"/>
            </a:spcAft>
            <a:buChar char="•"/>
          </a:pPr>
          <a:r>
            <a:rPr lang="en-US" sz="2300" kern="1200" dirty="0"/>
            <a:t>Payments adjusted with income</a:t>
          </a:r>
        </a:p>
        <a:p>
          <a:pPr marL="228600" lvl="1" indent="-228600" algn="l" defTabSz="1022350">
            <a:lnSpc>
              <a:spcPct val="90000"/>
            </a:lnSpc>
            <a:spcBef>
              <a:spcPct val="0"/>
            </a:spcBef>
            <a:spcAft>
              <a:spcPct val="15000"/>
            </a:spcAft>
            <a:buChar char="•"/>
          </a:pPr>
          <a:r>
            <a:rPr lang="en-US" sz="2300" kern="1200" dirty="0"/>
            <a:t>Up to 25 years</a:t>
          </a:r>
        </a:p>
      </dsp:txBody>
      <dsp:txXfrm>
        <a:off x="2855513" y="1475768"/>
        <a:ext cx="2502585" cy="3219885"/>
      </dsp:txXfrm>
    </dsp:sp>
    <dsp:sp modelId="{BE56F6EE-FA89-4B40-B0BB-30FE357AE711}">
      <dsp:nvSpPr>
        <dsp:cNvPr id="0" name=""/>
        <dsp:cNvSpPr/>
      </dsp:nvSpPr>
      <dsp:spPr>
        <a:xfrm>
          <a:off x="5708461" y="665216"/>
          <a:ext cx="2502585" cy="8105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Quick Comparison</a:t>
          </a:r>
        </a:p>
      </dsp:txBody>
      <dsp:txXfrm>
        <a:off x="5708461" y="665216"/>
        <a:ext cx="2502585" cy="810552"/>
      </dsp:txXfrm>
    </dsp:sp>
    <dsp:sp modelId="{A6B4EAA7-A7C3-D640-A34E-80045F8265A3}">
      <dsp:nvSpPr>
        <dsp:cNvPr id="0" name=""/>
        <dsp:cNvSpPr/>
      </dsp:nvSpPr>
      <dsp:spPr>
        <a:xfrm>
          <a:off x="5708461" y="1475768"/>
          <a:ext cx="2502585" cy="321988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More interest paid</a:t>
          </a:r>
        </a:p>
        <a:p>
          <a:pPr marL="228600" lvl="1" indent="-228600" algn="l" defTabSz="1022350">
            <a:lnSpc>
              <a:spcPct val="90000"/>
            </a:lnSpc>
            <a:spcBef>
              <a:spcPct val="0"/>
            </a:spcBef>
            <a:spcAft>
              <a:spcPct val="15000"/>
            </a:spcAft>
            <a:buChar char="•"/>
          </a:pPr>
          <a:r>
            <a:rPr lang="en-US" sz="2300" kern="1200" dirty="0"/>
            <a:t>Possibility of forgiveness after 25 years</a:t>
          </a:r>
        </a:p>
      </dsp:txBody>
      <dsp:txXfrm>
        <a:off x="5708461" y="1475768"/>
        <a:ext cx="2502585" cy="3219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56D-C261-C44F-8EBB-FEDC02D95115}">
      <dsp:nvSpPr>
        <dsp:cNvPr id="0" name=""/>
        <dsp:cNvSpPr/>
      </dsp:nvSpPr>
      <dsp:spPr>
        <a:xfrm>
          <a:off x="2566" y="823053"/>
          <a:ext cx="2502585" cy="8105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Eligible Loans</a:t>
          </a:r>
        </a:p>
      </dsp:txBody>
      <dsp:txXfrm>
        <a:off x="2566" y="823053"/>
        <a:ext cx="2502585" cy="810552"/>
      </dsp:txXfrm>
    </dsp:sp>
    <dsp:sp modelId="{BBFFC30C-90A3-364B-9F08-971F8E9FA738}">
      <dsp:nvSpPr>
        <dsp:cNvPr id="0" name=""/>
        <dsp:cNvSpPr/>
      </dsp:nvSpPr>
      <dsp:spPr>
        <a:xfrm>
          <a:off x="2566" y="1633606"/>
          <a:ext cx="2502585" cy="29042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Direct Subsidized &amp; Unsubsidized Federal Stafford</a:t>
          </a:r>
        </a:p>
        <a:p>
          <a:pPr marL="228600" lvl="1" indent="-228600" algn="l" defTabSz="1022350">
            <a:lnSpc>
              <a:spcPct val="90000"/>
            </a:lnSpc>
            <a:spcBef>
              <a:spcPct val="0"/>
            </a:spcBef>
            <a:spcAft>
              <a:spcPct val="15000"/>
            </a:spcAft>
            <a:buChar char="•"/>
          </a:pPr>
          <a:r>
            <a:rPr lang="en-US" sz="2300" kern="1200" dirty="0"/>
            <a:t>FFEL PLUS</a:t>
          </a:r>
        </a:p>
        <a:p>
          <a:pPr marL="228600" lvl="1" indent="-228600" algn="l" defTabSz="1022350">
            <a:lnSpc>
              <a:spcPct val="90000"/>
            </a:lnSpc>
            <a:spcBef>
              <a:spcPct val="0"/>
            </a:spcBef>
            <a:spcAft>
              <a:spcPct val="15000"/>
            </a:spcAft>
            <a:buChar char="•"/>
          </a:pPr>
          <a:r>
            <a:rPr lang="en-US" sz="2300" kern="1200" dirty="0"/>
            <a:t>FFEL Consolidation</a:t>
          </a:r>
        </a:p>
      </dsp:txBody>
      <dsp:txXfrm>
        <a:off x="2566" y="1633606"/>
        <a:ext cx="2502585" cy="2904209"/>
      </dsp:txXfrm>
    </dsp:sp>
    <dsp:sp modelId="{502490C3-3CB0-BB4A-8C14-BE891A8A9B2D}">
      <dsp:nvSpPr>
        <dsp:cNvPr id="0" name=""/>
        <dsp:cNvSpPr/>
      </dsp:nvSpPr>
      <dsp:spPr>
        <a:xfrm>
          <a:off x="2855513" y="823053"/>
          <a:ext cx="2502585" cy="8105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Money Payment &amp; Time Frame</a:t>
          </a:r>
        </a:p>
      </dsp:txBody>
      <dsp:txXfrm>
        <a:off x="2855513" y="823053"/>
        <a:ext cx="2502585" cy="810552"/>
      </dsp:txXfrm>
    </dsp:sp>
    <dsp:sp modelId="{5BCD8BDD-4131-C643-ABA7-9B38C2949619}">
      <dsp:nvSpPr>
        <dsp:cNvPr id="0" name=""/>
        <dsp:cNvSpPr/>
      </dsp:nvSpPr>
      <dsp:spPr>
        <a:xfrm>
          <a:off x="2855513" y="1633606"/>
          <a:ext cx="2502585" cy="29042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Based on income</a:t>
          </a:r>
        </a:p>
        <a:p>
          <a:pPr marL="228600" lvl="1" indent="-228600" algn="l" defTabSz="1022350">
            <a:lnSpc>
              <a:spcPct val="90000"/>
            </a:lnSpc>
            <a:spcBef>
              <a:spcPct val="0"/>
            </a:spcBef>
            <a:spcAft>
              <a:spcPct val="15000"/>
            </a:spcAft>
            <a:buChar char="•"/>
          </a:pPr>
          <a:r>
            <a:rPr lang="en-US" sz="2300" kern="1200" dirty="0"/>
            <a:t>Payments adjusted with income</a:t>
          </a:r>
        </a:p>
        <a:p>
          <a:pPr marL="228600" lvl="1" indent="-228600" algn="l" defTabSz="1022350">
            <a:lnSpc>
              <a:spcPct val="90000"/>
            </a:lnSpc>
            <a:spcBef>
              <a:spcPct val="0"/>
            </a:spcBef>
            <a:spcAft>
              <a:spcPct val="15000"/>
            </a:spcAft>
            <a:buChar char="•"/>
          </a:pPr>
          <a:r>
            <a:rPr lang="en-US" sz="2300" kern="1200" dirty="0"/>
            <a:t>Up to 10 years</a:t>
          </a:r>
        </a:p>
      </dsp:txBody>
      <dsp:txXfrm>
        <a:off x="2855513" y="1633606"/>
        <a:ext cx="2502585" cy="2904209"/>
      </dsp:txXfrm>
    </dsp:sp>
    <dsp:sp modelId="{BE56F6EE-FA89-4B40-B0BB-30FE357AE711}">
      <dsp:nvSpPr>
        <dsp:cNvPr id="0" name=""/>
        <dsp:cNvSpPr/>
      </dsp:nvSpPr>
      <dsp:spPr>
        <a:xfrm>
          <a:off x="5708461" y="823053"/>
          <a:ext cx="2502585" cy="8105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Quick Comparison</a:t>
          </a:r>
        </a:p>
      </dsp:txBody>
      <dsp:txXfrm>
        <a:off x="5708461" y="823053"/>
        <a:ext cx="2502585" cy="810552"/>
      </dsp:txXfrm>
    </dsp:sp>
    <dsp:sp modelId="{A6B4EAA7-A7C3-D640-A34E-80045F8265A3}">
      <dsp:nvSpPr>
        <dsp:cNvPr id="0" name=""/>
        <dsp:cNvSpPr/>
      </dsp:nvSpPr>
      <dsp:spPr>
        <a:xfrm>
          <a:off x="5708461" y="1633606"/>
          <a:ext cx="2502585" cy="290420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More interest paid</a:t>
          </a:r>
        </a:p>
      </dsp:txBody>
      <dsp:txXfrm>
        <a:off x="5708461" y="1633606"/>
        <a:ext cx="2502585" cy="290420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9B48C8-9288-3246-9E58-E814359DF504}" type="datetimeFigureOut">
              <a:rPr lang="en-US" smtClean="0"/>
              <a:t>11/7/2022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DB4FD1-2733-3A4C-BA42-0BA2933CE3B1}" type="slidenum">
              <a:rPr lang="en-US" smtClean="0"/>
              <a:t>‹#›</a:t>
            </a:fld>
            <a:endParaRPr lang="en-US"/>
          </a:p>
        </p:txBody>
      </p:sp>
    </p:spTree>
    <p:extLst>
      <p:ext uri="{BB962C8B-B14F-4D97-AF65-F5344CB8AC3E}">
        <p14:creationId xmlns:p14="http://schemas.microsoft.com/office/powerpoint/2010/main" val="118283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54072-C1BC-D649-801A-A9AD7ADC0E02}" type="datetimeFigureOut">
              <a:rPr lang="en-US" smtClean="0"/>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DFBB4-B146-A548-A136-9316EBE4D5C4}" type="slidenum">
              <a:rPr lang="en-US" smtClean="0"/>
              <a:t>‹#›</a:t>
            </a:fld>
            <a:endParaRPr lang="en-US"/>
          </a:p>
        </p:txBody>
      </p:sp>
    </p:spTree>
    <p:extLst>
      <p:ext uri="{BB962C8B-B14F-4D97-AF65-F5344CB8AC3E}">
        <p14:creationId xmlns:p14="http://schemas.microsoft.com/office/powerpoint/2010/main" val="29606677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to the students.  Let students</a:t>
            </a:r>
            <a:r>
              <a:rPr lang="en-US" baseline="0" dirty="0"/>
              <a:t> know that you are volunteering your time with Financial Beginnings to share with them this important lesson.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a:t>
            </a:fld>
            <a:endParaRPr lang="en-US"/>
          </a:p>
        </p:txBody>
      </p:sp>
    </p:spTree>
    <p:extLst>
      <p:ext uri="{BB962C8B-B14F-4D97-AF65-F5344CB8AC3E}">
        <p14:creationId xmlns:p14="http://schemas.microsoft.com/office/powerpoint/2010/main" val="72222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answer key for the Post Graduation Budget Activity.  </a:t>
            </a:r>
          </a:p>
        </p:txBody>
      </p:sp>
      <p:sp>
        <p:nvSpPr>
          <p:cNvPr id="4" name="Slide Number Placeholder 3"/>
          <p:cNvSpPr>
            <a:spLocks noGrp="1"/>
          </p:cNvSpPr>
          <p:nvPr>
            <p:ph type="sldNum" sz="quarter" idx="10"/>
          </p:nvPr>
        </p:nvSpPr>
        <p:spPr/>
        <p:txBody>
          <a:bodyPr/>
          <a:lstStyle/>
          <a:p>
            <a:fld id="{965DFBB4-B146-A548-A136-9316EBE4D5C4}" type="slidenum">
              <a:rPr lang="en-US" smtClean="0"/>
              <a:t>10</a:t>
            </a:fld>
            <a:endParaRPr lang="en-US"/>
          </a:p>
        </p:txBody>
      </p:sp>
    </p:spTree>
    <p:extLst>
      <p:ext uri="{BB962C8B-B14F-4D97-AF65-F5344CB8AC3E}">
        <p14:creationId xmlns:p14="http://schemas.microsoft.com/office/powerpoint/2010/main" val="131675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review questions to go over with the students to delve deeper into the activity.  </a:t>
            </a:r>
          </a:p>
        </p:txBody>
      </p:sp>
      <p:sp>
        <p:nvSpPr>
          <p:cNvPr id="4" name="Slide Number Placeholder 3"/>
          <p:cNvSpPr>
            <a:spLocks noGrp="1"/>
          </p:cNvSpPr>
          <p:nvPr>
            <p:ph type="sldNum" sz="quarter" idx="10"/>
          </p:nvPr>
        </p:nvSpPr>
        <p:spPr/>
        <p:txBody>
          <a:bodyPr/>
          <a:lstStyle/>
          <a:p>
            <a:fld id="{965DFBB4-B146-A548-A136-9316EBE4D5C4}" type="slidenum">
              <a:rPr lang="en-US" smtClean="0"/>
              <a:t>11</a:t>
            </a:fld>
            <a:endParaRPr lang="en-US"/>
          </a:p>
        </p:txBody>
      </p:sp>
    </p:spTree>
    <p:extLst>
      <p:ext uri="{BB962C8B-B14F-4D97-AF65-F5344CB8AC3E}">
        <p14:creationId xmlns:p14="http://schemas.microsoft.com/office/powerpoint/2010/main" val="383350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0333" y="4343399"/>
            <a:ext cx="5833534" cy="4436533"/>
          </a:xfrm>
        </p:spPr>
        <p:txBody>
          <a:bodyPr/>
          <a:lstStyle/>
          <a:p>
            <a:r>
              <a:rPr lang="en-US" dirty="0"/>
              <a:t>A </a:t>
            </a:r>
            <a:r>
              <a:rPr lang="en-US" b="1" dirty="0"/>
              <a:t>Federal</a:t>
            </a:r>
            <a:r>
              <a:rPr lang="en-US" b="1" baseline="0" dirty="0"/>
              <a:t> Student Loan </a:t>
            </a:r>
            <a:r>
              <a:rPr lang="en-US" baseline="0" dirty="0"/>
              <a:t>is a loan funded by the federal government to help pay for your education.  A federal student loan is borrowed money you must repay with interest.  </a:t>
            </a:r>
          </a:p>
          <a:p>
            <a:endParaRPr lang="en-US" baseline="0" dirty="0"/>
          </a:p>
          <a:p>
            <a:r>
              <a:rPr lang="en-US" baseline="0" dirty="0"/>
              <a:t>A </a:t>
            </a:r>
            <a:r>
              <a:rPr lang="en-US" b="1" baseline="0" dirty="0"/>
              <a:t>Private Student Loan </a:t>
            </a:r>
            <a:r>
              <a:rPr lang="en-US" baseline="0" dirty="0"/>
              <a:t>is a private loan made by a lender such as a bank, credit union, state agency or school and must also be repaid with interest.</a:t>
            </a:r>
          </a:p>
          <a:p>
            <a:endParaRPr lang="en-US" baseline="0" dirty="0"/>
          </a:p>
          <a:p>
            <a:r>
              <a:rPr lang="en-US" baseline="0" dirty="0"/>
              <a:t>The William D. Ford Federal </a:t>
            </a:r>
            <a:r>
              <a:rPr lang="en-US" b="1" baseline="0" dirty="0"/>
              <a:t>Direct Loan</a:t>
            </a:r>
            <a:r>
              <a:rPr lang="en-US" baseline="0" dirty="0"/>
              <a:t> Program is the largest federal student loan program.  Under this program, the U.S. Department of Education is your lender.  There are four types of Direct Loans available:</a:t>
            </a:r>
          </a:p>
          <a:p>
            <a:pPr marL="171450" indent="-171450">
              <a:buFont typeface="Arial"/>
              <a:buChar char="•"/>
            </a:pPr>
            <a:r>
              <a:rPr lang="en-US" b="1" baseline="0" dirty="0"/>
              <a:t>Direct Subsidized Loans </a:t>
            </a:r>
            <a:r>
              <a:rPr lang="en-US" baseline="0" dirty="0"/>
              <a:t>are loans made to eligible undergraduate students who demonstrate financial need to help cover the costs of higher education at a college or career school.</a:t>
            </a:r>
          </a:p>
          <a:p>
            <a:pPr marL="171450" indent="-171450">
              <a:buFont typeface="Arial"/>
              <a:buChar char="•"/>
            </a:pPr>
            <a:r>
              <a:rPr lang="en-US" b="1" baseline="0" dirty="0"/>
              <a:t>Direct Unsubsidized Loans </a:t>
            </a:r>
            <a:r>
              <a:rPr lang="en-US" baseline="0" dirty="0"/>
              <a:t>are loans made to eligible undergraduate, graduate, and professional students, but in this case, the student does not have to demonstrate financial need to be eligible for the loan.</a:t>
            </a:r>
          </a:p>
          <a:p>
            <a:pPr marL="171450" indent="-171450">
              <a:buFont typeface="Arial"/>
              <a:buChar char="•"/>
            </a:pPr>
            <a:r>
              <a:rPr lang="en-US" b="1" baseline="0" dirty="0"/>
              <a:t>Direct PLUS Loans </a:t>
            </a:r>
            <a:r>
              <a:rPr lang="en-US" baseline="0" dirty="0"/>
              <a:t>are loans made to graduate or professional students and parents of dependent undergraduate students to help pay for education expenses not covered by other financial aid.  </a:t>
            </a:r>
          </a:p>
          <a:p>
            <a:pPr marL="171450" indent="-171450">
              <a:buFont typeface="Arial"/>
              <a:buChar char="•"/>
            </a:pPr>
            <a:r>
              <a:rPr lang="en-US" b="1" baseline="0" dirty="0"/>
              <a:t>Direct Consolidation Loans </a:t>
            </a:r>
            <a:r>
              <a:rPr lang="en-US" baseline="0" dirty="0"/>
              <a:t>allow you to combine all of your eligible federal student loans into a single loan with single loan servicer.  </a:t>
            </a:r>
          </a:p>
          <a:p>
            <a:pPr marL="171450" indent="-171450">
              <a:buFont typeface="Arial"/>
              <a:buChar char="•"/>
            </a:pPr>
            <a:endParaRPr lang="en-US" baseline="0" dirty="0"/>
          </a:p>
          <a:p>
            <a:pPr marL="0" indent="0">
              <a:buFont typeface="Arial"/>
              <a:buNone/>
            </a:pPr>
            <a:r>
              <a:rPr lang="en-US" baseline="0" dirty="0"/>
              <a:t>The </a:t>
            </a:r>
            <a:r>
              <a:rPr lang="en-US" b="1" baseline="0" dirty="0"/>
              <a:t>Federal Perkins Loan </a:t>
            </a:r>
            <a:r>
              <a:rPr lang="en-US" baseline="0" dirty="0"/>
              <a:t>Program is a school-based loan program for undergraduates and graduate students with exceptional financial need.  Under this program, the school is the lender.  </a:t>
            </a:r>
          </a:p>
          <a:p>
            <a:pPr marL="0" indent="0">
              <a:buFont typeface="Arial"/>
              <a:buNone/>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12</a:t>
            </a:fld>
            <a:endParaRPr lang="en-US"/>
          </a:p>
        </p:txBody>
      </p:sp>
    </p:spTree>
    <p:extLst>
      <p:ext uri="{BB962C8B-B14F-4D97-AF65-F5344CB8AC3E}">
        <p14:creationId xmlns:p14="http://schemas.microsoft.com/office/powerpoint/2010/main" val="414575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Subsidized</a:t>
            </a:r>
            <a:r>
              <a:rPr lang="en-US" baseline="0" dirty="0"/>
              <a:t> Loans, Direct Unsubsidized Loans, Subsidized Federal Stafford Loans, and Unsubsidized Federal Stafford Loans have a six-month grace period before payments are due.</a:t>
            </a:r>
          </a:p>
          <a:p>
            <a:endParaRPr lang="en-US" baseline="0" dirty="0"/>
          </a:p>
          <a:p>
            <a:r>
              <a:rPr lang="en-US" baseline="0" dirty="0"/>
              <a:t>PLUS loans have no grace period.  They enter repayment once they are fully disbursed but may be eligible for a deferment.  Contact your loan servicer for more information.</a:t>
            </a:r>
          </a:p>
          <a:p>
            <a:endParaRPr lang="en-US" baseline="0" dirty="0"/>
          </a:p>
          <a:p>
            <a:r>
              <a:rPr lang="en-US" baseline="0" dirty="0"/>
              <a:t>If you received a Federal Perkins Loan, check with the school where you received the loan.  </a:t>
            </a:r>
            <a:endParaRPr lang="en-US" dirty="0"/>
          </a:p>
          <a:p>
            <a:endParaRPr lang="en-US" dirty="0"/>
          </a:p>
          <a:p>
            <a:r>
              <a:rPr lang="en-US" dirty="0"/>
              <a:t>The </a:t>
            </a:r>
            <a:r>
              <a:rPr lang="en-US" b="1" dirty="0" err="1"/>
              <a:t>finaid.org</a:t>
            </a:r>
            <a:r>
              <a:rPr lang="en-US" dirty="0"/>
              <a:t> site provides an easy general calculator.  The </a:t>
            </a:r>
            <a:r>
              <a:rPr lang="en-US" b="1" dirty="0" err="1"/>
              <a:t>studentloans.gov</a:t>
            </a:r>
            <a:r>
              <a:rPr lang="en-US" baseline="0" dirty="0"/>
              <a:t> can actually use your information and provide repayment options for your specific loans.</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13</a:t>
            </a:fld>
            <a:endParaRPr lang="en-US"/>
          </a:p>
        </p:txBody>
      </p:sp>
    </p:spTree>
    <p:extLst>
      <p:ext uri="{BB962C8B-B14F-4D97-AF65-F5344CB8AC3E}">
        <p14:creationId xmlns:p14="http://schemas.microsoft.com/office/powerpoint/2010/main" val="53596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that you leave school with $27,000 in student loan debt.  You estimated payment would be about</a:t>
            </a:r>
            <a:r>
              <a:rPr lang="en-US" baseline="0" dirty="0"/>
              <a:t> $310 each month.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14</a:t>
            </a:fld>
            <a:endParaRPr lang="en-US"/>
          </a:p>
        </p:txBody>
      </p:sp>
    </p:spTree>
    <p:extLst>
      <p:ext uri="{BB962C8B-B14F-4D97-AF65-F5344CB8AC3E}">
        <p14:creationId xmlns:p14="http://schemas.microsoft.com/office/powerpoint/2010/main" val="142764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graduates their student loan payment is too high for their initial out of school budget.  In the coming</a:t>
            </a:r>
            <a:r>
              <a:rPr lang="en-US" baseline="0" dirty="0"/>
              <a:t> slides we will review each of these options in detail.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15</a:t>
            </a:fld>
            <a:endParaRPr lang="en-US"/>
          </a:p>
        </p:txBody>
      </p:sp>
    </p:spTree>
    <p:extLst>
      <p:ext uri="{BB962C8B-B14F-4D97-AF65-F5344CB8AC3E}">
        <p14:creationId xmlns:p14="http://schemas.microsoft.com/office/powerpoint/2010/main" val="311121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Eligible Loans</a:t>
            </a:r>
          </a:p>
          <a:p>
            <a:pPr marL="171450" indent="-171450">
              <a:buFont typeface="Arial"/>
              <a:buChar char="•"/>
            </a:pPr>
            <a:r>
              <a:rPr lang="en-US" dirty="0"/>
              <a:t>Direct subsidized and Unsubsidized Loans</a:t>
            </a:r>
          </a:p>
          <a:p>
            <a:pPr marL="171450" indent="-171450">
              <a:buFont typeface="Arial"/>
              <a:buChar char="•"/>
            </a:pPr>
            <a:r>
              <a:rPr lang="en-US" dirty="0"/>
              <a:t>Subsidized and Unsubsidized Federal Stafford Loans</a:t>
            </a:r>
          </a:p>
          <a:p>
            <a:pPr marL="171450" indent="-171450">
              <a:buFont typeface="Arial"/>
              <a:buChar char="•"/>
            </a:pPr>
            <a:r>
              <a:rPr lang="en-US" dirty="0"/>
              <a:t>All PLUS loans</a:t>
            </a:r>
          </a:p>
          <a:p>
            <a:pPr marL="171450" indent="-171450">
              <a:buFont typeface="Arial"/>
              <a:buChar char="•"/>
            </a:pPr>
            <a:endParaRPr lang="en-US" b="1" dirty="0"/>
          </a:p>
          <a:p>
            <a:r>
              <a:rPr lang="en-US" b="1" dirty="0"/>
              <a:t>Monthly Payment &amp; Time Frame</a:t>
            </a:r>
          </a:p>
          <a:p>
            <a:pPr marL="171450" indent="-171450">
              <a:buFont typeface="Arial"/>
              <a:buChar char="•"/>
            </a:pPr>
            <a:r>
              <a:rPr lang="en-US" dirty="0"/>
              <a:t>Payments are a fixed amount of at least $50 per month.</a:t>
            </a:r>
          </a:p>
          <a:p>
            <a:pPr marL="171450" indent="-171450">
              <a:buFont typeface="Arial"/>
              <a:buChar char="•"/>
            </a:pPr>
            <a:r>
              <a:rPr lang="en-US" dirty="0"/>
              <a:t>Up to 10 years</a:t>
            </a:r>
          </a:p>
          <a:p>
            <a:pPr marL="171450" indent="-171450">
              <a:buFont typeface="Arial"/>
              <a:buChar char="•"/>
            </a:pPr>
            <a:endParaRPr lang="en-US" dirty="0"/>
          </a:p>
          <a:p>
            <a:r>
              <a:rPr lang="en-US" b="1" dirty="0"/>
              <a:t>Quick Comparison</a:t>
            </a:r>
          </a:p>
          <a:p>
            <a:pPr marL="171450" indent="-171450">
              <a:buFont typeface="Arial"/>
              <a:buChar char="•"/>
            </a:pPr>
            <a:r>
              <a:rPr lang="en-US" dirty="0"/>
              <a:t>You’ll pay less interest for your loan over time under this plan than you would under other plans.  </a:t>
            </a:r>
          </a:p>
          <a:p>
            <a:pPr marL="171450" indent="-171450">
              <a:buFont typeface="Arial"/>
              <a:buChar char="•"/>
            </a:pPr>
            <a:endParaRPr lang="en-US" dirty="0"/>
          </a:p>
          <a:p>
            <a:r>
              <a:rPr lang="en-US" dirty="0"/>
              <a:t>https://</a:t>
            </a:r>
            <a:r>
              <a:rPr lang="en-US" dirty="0" err="1"/>
              <a:t>studentaid.ed.gov</a:t>
            </a:r>
            <a:r>
              <a:rPr lang="en-US" dirty="0"/>
              <a:t>/repay-loans/understand/plans</a:t>
            </a:r>
          </a:p>
          <a:p>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16</a:t>
            </a:fld>
            <a:endParaRPr lang="en-US"/>
          </a:p>
        </p:txBody>
      </p:sp>
    </p:spTree>
    <p:extLst>
      <p:ext uri="{BB962C8B-B14F-4D97-AF65-F5344CB8AC3E}">
        <p14:creationId xmlns:p14="http://schemas.microsoft.com/office/powerpoint/2010/main" val="299104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Eligible Loans</a:t>
            </a:r>
          </a:p>
          <a:p>
            <a:pPr marL="171450" indent="-171450">
              <a:buFont typeface="Arial"/>
              <a:buChar char="•"/>
            </a:pPr>
            <a:r>
              <a:rPr lang="en-US" dirty="0"/>
              <a:t>Direct subsidized and Unsubsidized Loans</a:t>
            </a:r>
          </a:p>
          <a:p>
            <a:pPr marL="171450" indent="-171450">
              <a:buFont typeface="Arial"/>
              <a:buChar char="•"/>
            </a:pPr>
            <a:r>
              <a:rPr lang="en-US" dirty="0"/>
              <a:t>Subsidized and Unsubsidized Federal Stafford Loans</a:t>
            </a:r>
          </a:p>
          <a:p>
            <a:pPr marL="171450" indent="-171450">
              <a:buFont typeface="Arial"/>
              <a:buChar char="•"/>
            </a:pPr>
            <a:r>
              <a:rPr lang="en-US" dirty="0"/>
              <a:t>All PLUS loans</a:t>
            </a:r>
          </a:p>
          <a:p>
            <a:pPr marL="171450" indent="-171450">
              <a:buFont typeface="Arial"/>
              <a:buChar char="•"/>
            </a:pPr>
            <a:endParaRPr lang="en-US" b="1" dirty="0"/>
          </a:p>
          <a:p>
            <a:r>
              <a:rPr lang="en-US" b="1" dirty="0"/>
              <a:t>Monthly Payment &amp; Time Frame</a:t>
            </a:r>
          </a:p>
          <a:p>
            <a:pPr marL="171450" indent="-171450">
              <a:buFont typeface="Arial"/>
              <a:buChar char="•"/>
            </a:pPr>
            <a:r>
              <a:rPr lang="en-US" dirty="0"/>
              <a:t>Payments are lower at first and then increase, usually every two years</a:t>
            </a:r>
          </a:p>
          <a:p>
            <a:pPr marL="171450" indent="-171450">
              <a:buFont typeface="Arial"/>
              <a:buChar char="•"/>
            </a:pPr>
            <a:r>
              <a:rPr lang="en-US" dirty="0"/>
              <a:t>Up to 10 years</a:t>
            </a:r>
          </a:p>
          <a:p>
            <a:pPr marL="171450" indent="-171450">
              <a:buFont typeface="Arial"/>
              <a:buChar char="•"/>
            </a:pPr>
            <a:endParaRPr lang="en-US" dirty="0"/>
          </a:p>
          <a:p>
            <a:r>
              <a:rPr lang="en-US" b="1" dirty="0"/>
              <a:t>Quick Comparison</a:t>
            </a:r>
          </a:p>
          <a:p>
            <a:pPr marL="171450" indent="-171450">
              <a:buFont typeface="Arial"/>
              <a:buChar char="•"/>
            </a:pPr>
            <a:r>
              <a:rPr lang="en-US" dirty="0"/>
              <a:t>You’ll pay more for your loan over time than under the 10-year standard plan.  </a:t>
            </a:r>
          </a:p>
          <a:p>
            <a:pPr marL="171450" indent="-171450">
              <a:buFont typeface="Arial"/>
              <a:buChar char="•"/>
            </a:pPr>
            <a:endParaRPr lang="en-US" dirty="0"/>
          </a:p>
          <a:p>
            <a:r>
              <a:rPr lang="en-US" dirty="0"/>
              <a:t>https://</a:t>
            </a:r>
            <a:r>
              <a:rPr lang="en-US" dirty="0" err="1"/>
              <a:t>studentaid.ed.gov</a:t>
            </a:r>
            <a:r>
              <a:rPr lang="en-US" dirty="0"/>
              <a:t>/repay-loans/understand/plans</a:t>
            </a:r>
          </a:p>
          <a:p>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17</a:t>
            </a:fld>
            <a:endParaRPr lang="en-US"/>
          </a:p>
        </p:txBody>
      </p:sp>
    </p:spTree>
    <p:extLst>
      <p:ext uri="{BB962C8B-B14F-4D97-AF65-F5344CB8AC3E}">
        <p14:creationId xmlns:p14="http://schemas.microsoft.com/office/powerpoint/2010/main" val="17995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Eligible Loans</a:t>
            </a:r>
          </a:p>
          <a:p>
            <a:pPr marL="171450" indent="-171450">
              <a:buFont typeface="Arial"/>
              <a:buChar char="•"/>
            </a:pPr>
            <a:r>
              <a:rPr lang="en-US" dirty="0"/>
              <a:t>Direct subsidized and Unsubsidized Loans</a:t>
            </a:r>
          </a:p>
          <a:p>
            <a:pPr marL="171450" indent="-171450">
              <a:buFont typeface="Arial"/>
              <a:buChar char="•"/>
            </a:pPr>
            <a:r>
              <a:rPr lang="en-US" dirty="0"/>
              <a:t>Subsidized and Unsubsidized Federal Stafford Loans</a:t>
            </a:r>
          </a:p>
          <a:p>
            <a:pPr marL="171450" indent="-171450">
              <a:buFont typeface="Arial"/>
              <a:buChar char="•"/>
            </a:pPr>
            <a:r>
              <a:rPr lang="en-US" dirty="0"/>
              <a:t>All PLUS loans</a:t>
            </a:r>
          </a:p>
          <a:p>
            <a:pPr marL="171450" indent="-171450">
              <a:buFont typeface="Arial"/>
              <a:buChar char="•"/>
            </a:pPr>
            <a:endParaRPr lang="en-US" b="1" dirty="0"/>
          </a:p>
          <a:p>
            <a:r>
              <a:rPr lang="en-US" b="1" dirty="0"/>
              <a:t>Monthly Payment &amp; Time Frame</a:t>
            </a:r>
          </a:p>
          <a:p>
            <a:pPr marL="171450" indent="-171450">
              <a:buFont typeface="Arial"/>
              <a:buChar char="•"/>
            </a:pPr>
            <a:r>
              <a:rPr lang="en-US" dirty="0"/>
              <a:t>Payments may be fixed or graduated</a:t>
            </a:r>
          </a:p>
          <a:p>
            <a:pPr marL="171450" indent="-171450">
              <a:buFont typeface="Arial"/>
              <a:buChar char="•"/>
            </a:pPr>
            <a:r>
              <a:rPr lang="en-US" dirty="0"/>
              <a:t>Up to 25 years</a:t>
            </a:r>
          </a:p>
          <a:p>
            <a:pPr marL="171450" indent="-171450">
              <a:buFont typeface="Arial"/>
              <a:buChar char="•"/>
            </a:pPr>
            <a:endParaRPr lang="en-US" dirty="0"/>
          </a:p>
          <a:p>
            <a:r>
              <a:rPr lang="en-US" b="1" dirty="0"/>
              <a:t>Quick Comparison</a:t>
            </a:r>
          </a:p>
          <a:p>
            <a:pPr marL="171450" indent="-171450">
              <a:buFont typeface="Arial"/>
              <a:buChar char="•"/>
            </a:pPr>
            <a:r>
              <a:rPr lang="en-US" dirty="0"/>
              <a:t>Your monthly payment would be lower than the 10-year standard plan</a:t>
            </a:r>
          </a:p>
          <a:p>
            <a:pPr marL="171450" indent="-171450">
              <a:buFont typeface="Arial"/>
              <a:buChar char="•"/>
            </a:pPr>
            <a:r>
              <a:rPr lang="en-US" dirty="0"/>
              <a:t>You have more than 30,000 in outstanding loans</a:t>
            </a:r>
          </a:p>
          <a:p>
            <a:pPr marL="171450" indent="-171450">
              <a:buFont typeface="Arial"/>
              <a:buChar char="•"/>
            </a:pPr>
            <a:r>
              <a:rPr lang="en-US" dirty="0"/>
              <a:t>For both programs, you must also be a new borrower as of Oct 1998</a:t>
            </a:r>
          </a:p>
          <a:p>
            <a:pPr marL="171450" indent="-171450">
              <a:buFont typeface="Arial"/>
              <a:buChar char="•"/>
            </a:pPr>
            <a:r>
              <a:rPr lang="en-US" dirty="0"/>
              <a:t>You’ll pay more for your loan over time than under the 10-year standard plan</a:t>
            </a:r>
          </a:p>
          <a:p>
            <a:pPr marL="171450" indent="-171450">
              <a:buFont typeface="Arial"/>
              <a:buChar char="•"/>
            </a:pPr>
            <a:endParaRPr lang="en-US" dirty="0"/>
          </a:p>
          <a:p>
            <a:r>
              <a:rPr lang="en-US" dirty="0"/>
              <a:t>https://</a:t>
            </a:r>
            <a:r>
              <a:rPr lang="en-US" dirty="0" err="1"/>
              <a:t>studentaid.ed.gov</a:t>
            </a:r>
            <a:r>
              <a:rPr lang="en-US" dirty="0"/>
              <a:t>/repay-loans/understand/plans</a:t>
            </a:r>
          </a:p>
          <a:p>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18</a:t>
            </a:fld>
            <a:endParaRPr lang="en-US"/>
          </a:p>
        </p:txBody>
      </p:sp>
    </p:spTree>
    <p:extLst>
      <p:ext uri="{BB962C8B-B14F-4D97-AF65-F5344CB8AC3E}">
        <p14:creationId xmlns:p14="http://schemas.microsoft.com/office/powerpoint/2010/main" val="17995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533" y="4343399"/>
            <a:ext cx="6197600" cy="4341813"/>
          </a:xfrm>
        </p:spPr>
        <p:txBody>
          <a:bodyPr/>
          <a:lstStyle/>
          <a:p>
            <a:r>
              <a:rPr lang="en-US" b="1" dirty="0"/>
              <a:t>Eligible Loans</a:t>
            </a:r>
          </a:p>
          <a:p>
            <a:pPr marL="171450" indent="-171450">
              <a:buFont typeface="Arial"/>
              <a:buChar char="•"/>
            </a:pPr>
            <a:r>
              <a:rPr lang="en-US" dirty="0"/>
              <a:t>Direct subsidized and Unsubsidized Loans</a:t>
            </a:r>
          </a:p>
          <a:p>
            <a:pPr marL="171450" indent="-171450">
              <a:buFont typeface="Arial"/>
              <a:buChar char="•"/>
            </a:pPr>
            <a:r>
              <a:rPr lang="en-US" dirty="0"/>
              <a:t>Subsidized and Unsubsidized Federal Stafford Loans</a:t>
            </a:r>
          </a:p>
          <a:p>
            <a:pPr marL="171450" indent="-171450">
              <a:buFont typeface="Arial"/>
              <a:buChar char="•"/>
            </a:pPr>
            <a:r>
              <a:rPr lang="en-US" dirty="0"/>
              <a:t>All PLUS loans made to students</a:t>
            </a:r>
          </a:p>
          <a:p>
            <a:pPr marL="171450" indent="-171450">
              <a:buFont typeface="Arial"/>
              <a:buChar char="•"/>
            </a:pPr>
            <a:r>
              <a:rPr lang="en-US" dirty="0"/>
              <a:t>Consolidation Loans (Direct or FFEL) that do not include Direct or FFEL PLUS loans made to parents</a:t>
            </a:r>
          </a:p>
          <a:p>
            <a:pPr marL="171450" indent="-171450">
              <a:buFont typeface="Arial"/>
              <a:buChar char="•"/>
            </a:pPr>
            <a:endParaRPr lang="en-US" b="1" dirty="0"/>
          </a:p>
          <a:p>
            <a:r>
              <a:rPr lang="en-US" b="1" dirty="0"/>
              <a:t>Monthly Payment &amp; Time Frame</a:t>
            </a:r>
          </a:p>
          <a:p>
            <a:pPr marL="171450" indent="-171450">
              <a:buFont typeface="Arial"/>
              <a:buChar char="•"/>
            </a:pPr>
            <a:r>
              <a:rPr lang="en-US" dirty="0"/>
              <a:t>Your maximum monthly payments will be 15% of discretionary income, the difference between your adjusted gross income and 150% of the poverty guideline for your family size and state of residence.  </a:t>
            </a:r>
          </a:p>
          <a:p>
            <a:pPr marL="171450" indent="-171450">
              <a:buFont typeface="Arial"/>
              <a:buChar char="•"/>
            </a:pPr>
            <a:r>
              <a:rPr lang="en-US" dirty="0"/>
              <a:t>Your payments change as your income changes. </a:t>
            </a:r>
          </a:p>
          <a:p>
            <a:pPr marL="171450" indent="-171450">
              <a:buFont typeface="Arial"/>
              <a:buChar char="•"/>
            </a:pPr>
            <a:r>
              <a:rPr lang="en-US" dirty="0"/>
              <a:t>Up to 25 years</a:t>
            </a:r>
          </a:p>
          <a:p>
            <a:pPr marL="171450" indent="-171450">
              <a:buFont typeface="Arial"/>
              <a:buChar char="•"/>
            </a:pPr>
            <a:endParaRPr lang="en-US" dirty="0"/>
          </a:p>
          <a:p>
            <a:r>
              <a:rPr lang="en-US" b="1" dirty="0"/>
              <a:t>Quick Comparison</a:t>
            </a:r>
          </a:p>
          <a:p>
            <a:pPr marL="171450" indent="-171450">
              <a:buFont typeface="Arial"/>
              <a:buChar char="•"/>
            </a:pPr>
            <a:r>
              <a:rPr lang="en-US" dirty="0"/>
              <a:t>You must have a partial financial hardship</a:t>
            </a:r>
          </a:p>
          <a:p>
            <a:pPr marL="171450" indent="-171450">
              <a:buFont typeface="Arial"/>
              <a:buChar char="•"/>
            </a:pPr>
            <a:r>
              <a:rPr lang="en-US" dirty="0"/>
              <a:t>Your monthly payments will be lower than payments under the 10-year standard plan</a:t>
            </a:r>
          </a:p>
          <a:p>
            <a:pPr marL="171450" indent="-171450">
              <a:buFont typeface="Arial"/>
              <a:buChar char="•"/>
            </a:pPr>
            <a:r>
              <a:rPr lang="en-US" dirty="0"/>
              <a:t>You’ll pay more for your loan over time than you would under the 10-year standard plan</a:t>
            </a:r>
          </a:p>
          <a:p>
            <a:pPr marL="171450" indent="-171450">
              <a:buFont typeface="Arial"/>
              <a:buChar char="•"/>
            </a:pPr>
            <a:r>
              <a:rPr lang="en-US" dirty="0"/>
              <a:t>If you have not repaid your loan in full after making the equivalent of 25 years of qualifying monthly payments, any outstanding balance on your loan will be forgiven</a:t>
            </a:r>
          </a:p>
          <a:p>
            <a:pPr marL="171450" indent="-171450">
              <a:buFont typeface="Arial"/>
              <a:buChar char="•"/>
            </a:pPr>
            <a:r>
              <a:rPr lang="en-US" dirty="0"/>
              <a:t>You may have to pay income tax on any amount that is forgiven.</a:t>
            </a:r>
          </a:p>
          <a:p>
            <a:pPr marL="171450" indent="-171450">
              <a:buFont typeface="Arial"/>
              <a:buChar char="•"/>
            </a:pPr>
            <a:endParaRPr lang="en-US" dirty="0"/>
          </a:p>
          <a:p>
            <a:r>
              <a:rPr lang="en-US" dirty="0"/>
              <a:t>https://</a:t>
            </a:r>
            <a:r>
              <a:rPr lang="en-US" dirty="0" err="1"/>
              <a:t>studentaid.ed.gov</a:t>
            </a:r>
            <a:r>
              <a:rPr lang="en-US" dirty="0"/>
              <a:t>/repay-loans/understand/plans</a:t>
            </a:r>
          </a:p>
          <a:p>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19</a:t>
            </a:fld>
            <a:endParaRPr lang="en-US"/>
          </a:p>
        </p:txBody>
      </p:sp>
    </p:spTree>
    <p:extLst>
      <p:ext uri="{BB962C8B-B14F-4D97-AF65-F5344CB8AC3E}">
        <p14:creationId xmlns:p14="http://schemas.microsoft.com/office/powerpoint/2010/main" val="111724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students with an icebreaker.  Find out what students’</a:t>
            </a:r>
            <a:r>
              <a:rPr lang="en-US" baseline="0" dirty="0"/>
              <a:t> post school plans are.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a:t>
            </a:fld>
            <a:endParaRPr lang="en-US"/>
          </a:p>
        </p:txBody>
      </p:sp>
    </p:spTree>
    <p:extLst>
      <p:ext uri="{BB962C8B-B14F-4D97-AF65-F5344CB8AC3E}">
        <p14:creationId xmlns:p14="http://schemas.microsoft.com/office/powerpoint/2010/main" val="220154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933" y="4343400"/>
            <a:ext cx="6189133" cy="4267200"/>
          </a:xfrm>
        </p:spPr>
        <p:txBody>
          <a:bodyPr/>
          <a:lstStyle/>
          <a:p>
            <a:r>
              <a:rPr lang="en-US" b="1" dirty="0"/>
              <a:t>Eligible Loans</a:t>
            </a:r>
          </a:p>
          <a:p>
            <a:pPr marL="171450" indent="-171450">
              <a:buFont typeface="Arial"/>
              <a:buChar char="•"/>
            </a:pPr>
            <a:r>
              <a:rPr lang="en-US" dirty="0"/>
              <a:t>Direct subsidized and Unsubsidized Loans</a:t>
            </a:r>
          </a:p>
          <a:p>
            <a:pPr marL="171450" indent="-171450">
              <a:buFont typeface="Arial"/>
              <a:buChar char="•"/>
            </a:pPr>
            <a:r>
              <a:rPr lang="en-US" dirty="0"/>
              <a:t>Direct PLUS loans made to students</a:t>
            </a:r>
          </a:p>
          <a:p>
            <a:pPr marL="171450" indent="-171450">
              <a:buFont typeface="Arial"/>
              <a:buChar char="•"/>
            </a:pPr>
            <a:r>
              <a:rPr lang="en-US" dirty="0"/>
              <a:t>Direct consolidation loans that do not include (Direct or FFEL) PLUS loans made to parents</a:t>
            </a:r>
          </a:p>
          <a:p>
            <a:pPr marL="171450" indent="-171450">
              <a:buFont typeface="Arial"/>
              <a:buChar char="•"/>
            </a:pPr>
            <a:endParaRPr lang="en-US" b="1" dirty="0"/>
          </a:p>
          <a:p>
            <a:r>
              <a:rPr lang="en-US" b="1" dirty="0"/>
              <a:t>Monthly Payment &amp; Time Frame</a:t>
            </a:r>
          </a:p>
          <a:p>
            <a:pPr marL="171450" indent="-171450">
              <a:buFont typeface="Arial"/>
              <a:buChar char="•"/>
            </a:pPr>
            <a:r>
              <a:rPr lang="en-US" dirty="0"/>
              <a:t>Your maximum monthly payments will be 10% of discretionary income, the difference between your adjusted gross income and 150% of the poverty guideline for your family size and state of residence  </a:t>
            </a:r>
          </a:p>
          <a:p>
            <a:pPr marL="171450" indent="-171450">
              <a:buFont typeface="Arial"/>
              <a:buChar char="•"/>
            </a:pPr>
            <a:r>
              <a:rPr lang="en-US" dirty="0"/>
              <a:t>Your payments change as your income changes</a:t>
            </a:r>
          </a:p>
          <a:p>
            <a:pPr marL="171450" indent="-171450">
              <a:buFont typeface="Arial"/>
              <a:buChar char="•"/>
            </a:pPr>
            <a:r>
              <a:rPr lang="en-US" dirty="0"/>
              <a:t>Up to 20 years</a:t>
            </a:r>
          </a:p>
          <a:p>
            <a:pPr marL="171450" indent="-171450">
              <a:buFont typeface="Arial"/>
              <a:buChar char="•"/>
            </a:pPr>
            <a:endParaRPr lang="en-US" dirty="0"/>
          </a:p>
          <a:p>
            <a:r>
              <a:rPr lang="en-US" b="1" dirty="0"/>
              <a:t>Quick Comparison</a:t>
            </a:r>
          </a:p>
          <a:p>
            <a:pPr marL="171450" indent="-171450">
              <a:buFont typeface="Arial"/>
              <a:buChar char="•"/>
            </a:pPr>
            <a:r>
              <a:rPr lang="en-US" dirty="0"/>
              <a:t>You must be a new borrower on or after Oct 2007, and must have received disbursement of a Direct Loan on or after Oct 2011</a:t>
            </a:r>
          </a:p>
          <a:p>
            <a:pPr marL="171450" indent="-171450">
              <a:buFont typeface="Arial"/>
              <a:buChar char="•"/>
            </a:pPr>
            <a:r>
              <a:rPr lang="en-US" dirty="0"/>
              <a:t>You must have a partial financial hardship</a:t>
            </a:r>
          </a:p>
          <a:p>
            <a:pPr marL="171450" indent="-171450">
              <a:buFont typeface="Arial"/>
              <a:buChar char="•"/>
            </a:pPr>
            <a:r>
              <a:rPr lang="en-US" dirty="0"/>
              <a:t>Your monthly payments will be lower than payments under the 10-year standard plan</a:t>
            </a:r>
          </a:p>
          <a:p>
            <a:pPr marL="171450" indent="-171450">
              <a:buFont typeface="Arial"/>
              <a:buChar char="•"/>
            </a:pPr>
            <a:r>
              <a:rPr lang="en-US" dirty="0"/>
              <a:t>You’ll pay more for your loan over time than you would under the 10-year standard plan</a:t>
            </a:r>
          </a:p>
          <a:p>
            <a:pPr marL="171450" indent="-171450">
              <a:buFont typeface="Arial"/>
              <a:buChar char="•"/>
            </a:pPr>
            <a:r>
              <a:rPr lang="en-US" dirty="0"/>
              <a:t>If you have not repaid your loan in full after you made the equivalent of 20 years of qualifying monthly payments, any outstanding balance on your loan will be forgiven  </a:t>
            </a:r>
          </a:p>
          <a:p>
            <a:pPr marL="171450" indent="-171450">
              <a:buFont typeface="Arial"/>
              <a:buChar char="•"/>
            </a:pPr>
            <a:r>
              <a:rPr lang="en-US" dirty="0"/>
              <a:t>You may have to pay income tax on any amount that is forgiven</a:t>
            </a:r>
          </a:p>
          <a:p>
            <a:pPr marL="171450" indent="-171450">
              <a:buFont typeface="Arial"/>
              <a:buChar char="•"/>
            </a:pPr>
            <a:endParaRPr lang="en-US" dirty="0"/>
          </a:p>
          <a:p>
            <a:r>
              <a:rPr lang="en-US" dirty="0"/>
              <a:t>https://</a:t>
            </a:r>
            <a:r>
              <a:rPr lang="en-US" dirty="0" err="1"/>
              <a:t>studentaid.ed.gov</a:t>
            </a:r>
            <a:r>
              <a:rPr lang="en-US" dirty="0"/>
              <a:t>/repay-loans/understand/plans</a:t>
            </a:r>
          </a:p>
          <a:p>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20</a:t>
            </a:fld>
            <a:endParaRPr lang="en-US"/>
          </a:p>
        </p:txBody>
      </p:sp>
    </p:spTree>
    <p:extLst>
      <p:ext uri="{BB962C8B-B14F-4D97-AF65-F5344CB8AC3E}">
        <p14:creationId xmlns:p14="http://schemas.microsoft.com/office/powerpoint/2010/main" val="73557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Eligible Loans</a:t>
            </a:r>
          </a:p>
          <a:p>
            <a:pPr marL="171450" indent="-171450">
              <a:buFont typeface="Arial"/>
              <a:buChar char="•"/>
            </a:pPr>
            <a:r>
              <a:rPr lang="en-US" dirty="0"/>
              <a:t>Direct Subsidized and Unsubsidized Loans</a:t>
            </a:r>
          </a:p>
          <a:p>
            <a:pPr marL="171450" indent="-171450">
              <a:buFont typeface="Arial"/>
              <a:buChar char="•"/>
            </a:pPr>
            <a:r>
              <a:rPr lang="en-US" dirty="0"/>
              <a:t>Direct PLUS Loans made to students</a:t>
            </a:r>
          </a:p>
          <a:p>
            <a:pPr marL="171450" indent="-171450">
              <a:buFont typeface="Arial"/>
              <a:buChar char="•"/>
            </a:pPr>
            <a:r>
              <a:rPr lang="en-US" dirty="0"/>
              <a:t>Direct consolidation Loans</a:t>
            </a:r>
          </a:p>
          <a:p>
            <a:pPr marL="171450" indent="-171450">
              <a:buFont typeface="Arial"/>
              <a:buChar char="•"/>
            </a:pPr>
            <a:endParaRPr lang="en-US" b="1" dirty="0"/>
          </a:p>
          <a:p>
            <a:r>
              <a:rPr lang="en-US" b="1" dirty="0"/>
              <a:t>Monthly Payment &amp; Time Frame</a:t>
            </a:r>
          </a:p>
          <a:p>
            <a:pPr marL="171450" indent="-171450">
              <a:buFont typeface="Arial"/>
              <a:buChar char="•"/>
            </a:pPr>
            <a:r>
              <a:rPr lang="en-US" dirty="0"/>
              <a:t>Payments are calculated each year and are based on your adjusted gross income, family size and the total amount of your Direct Loans</a:t>
            </a:r>
          </a:p>
          <a:p>
            <a:pPr marL="171450" indent="-171450">
              <a:buFont typeface="Arial"/>
              <a:buChar char="•"/>
            </a:pPr>
            <a:r>
              <a:rPr lang="en-US" dirty="0"/>
              <a:t>Your payments change as your income changes</a:t>
            </a:r>
          </a:p>
          <a:p>
            <a:pPr marL="171450" indent="-171450">
              <a:buFont typeface="Arial"/>
              <a:buChar char="•"/>
            </a:pPr>
            <a:r>
              <a:rPr lang="en-US" dirty="0"/>
              <a:t>Up to 25 years</a:t>
            </a:r>
          </a:p>
          <a:p>
            <a:pPr marL="171450" indent="-171450">
              <a:buFont typeface="Arial"/>
              <a:buChar char="•"/>
            </a:pPr>
            <a:endParaRPr lang="en-US" dirty="0"/>
          </a:p>
          <a:p>
            <a:r>
              <a:rPr lang="en-US" b="1" dirty="0"/>
              <a:t>Quick Comparison</a:t>
            </a:r>
          </a:p>
          <a:p>
            <a:pPr marL="171450" indent="-171450">
              <a:buFont typeface="Arial"/>
              <a:buChar char="•"/>
            </a:pPr>
            <a:r>
              <a:rPr lang="en-US" dirty="0"/>
              <a:t>You’ll pay more for your loan over time than under the 10-year standard plan</a:t>
            </a:r>
          </a:p>
          <a:p>
            <a:pPr marL="171450" indent="-171450">
              <a:buFont typeface="Arial"/>
              <a:buChar char="•"/>
            </a:pPr>
            <a:r>
              <a:rPr lang="en-US" dirty="0"/>
              <a:t>If you do not repay your loan after making the equivalent of 25 years of qualifying monthly payments, the unpaid portion will be forgiven</a:t>
            </a:r>
          </a:p>
          <a:p>
            <a:pPr marL="171450" indent="-171450">
              <a:buFont typeface="Arial"/>
              <a:buChar char="•"/>
            </a:pPr>
            <a:r>
              <a:rPr lang="en-US" dirty="0"/>
              <a:t>You may have to pay income taxes on the amount that is forgiven </a:t>
            </a:r>
          </a:p>
          <a:p>
            <a:pPr marL="171450" indent="-171450">
              <a:buFont typeface="Arial"/>
              <a:buChar char="•"/>
            </a:pPr>
            <a:endParaRPr lang="en-US" dirty="0"/>
          </a:p>
          <a:p>
            <a:r>
              <a:rPr lang="en-US" dirty="0"/>
              <a:t>https://</a:t>
            </a:r>
            <a:r>
              <a:rPr lang="en-US" dirty="0" err="1"/>
              <a:t>studentaid.ed.gov</a:t>
            </a:r>
            <a:r>
              <a:rPr lang="en-US" dirty="0"/>
              <a:t>/repay-loans/understand/plans</a:t>
            </a:r>
          </a:p>
          <a:p>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21</a:t>
            </a:fld>
            <a:endParaRPr lang="en-US"/>
          </a:p>
        </p:txBody>
      </p:sp>
    </p:spTree>
    <p:extLst>
      <p:ext uri="{BB962C8B-B14F-4D97-AF65-F5344CB8AC3E}">
        <p14:creationId xmlns:p14="http://schemas.microsoft.com/office/powerpoint/2010/main" val="735571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Eligible Loans</a:t>
            </a:r>
          </a:p>
          <a:p>
            <a:pPr marL="171450" indent="-171450">
              <a:buFont typeface="Arial"/>
              <a:buChar char="•"/>
            </a:pPr>
            <a:r>
              <a:rPr lang="en-US" dirty="0"/>
              <a:t>Subsidized and Unsubsidized Federal Stafford Loans</a:t>
            </a:r>
          </a:p>
          <a:p>
            <a:pPr marL="171450" indent="-171450">
              <a:buFont typeface="Arial"/>
              <a:buChar char="•"/>
            </a:pPr>
            <a:r>
              <a:rPr lang="en-US" dirty="0"/>
              <a:t>FFEL PLUS loans</a:t>
            </a:r>
          </a:p>
          <a:p>
            <a:pPr marL="171450" indent="-171450">
              <a:buFont typeface="Arial"/>
              <a:buChar char="•"/>
            </a:pPr>
            <a:r>
              <a:rPr lang="en-US" dirty="0"/>
              <a:t>FFEL Consolidation Loans</a:t>
            </a:r>
          </a:p>
          <a:p>
            <a:pPr marL="171450" indent="-171450">
              <a:buFont typeface="Arial"/>
              <a:buChar char="•"/>
            </a:pPr>
            <a:endParaRPr lang="en-US" b="1" dirty="0"/>
          </a:p>
          <a:p>
            <a:r>
              <a:rPr lang="en-US" b="1" dirty="0"/>
              <a:t>Monthly Payment &amp; Time Frame</a:t>
            </a:r>
          </a:p>
          <a:p>
            <a:pPr marL="171450" indent="-171450">
              <a:buFont typeface="Arial"/>
              <a:buChar char="•"/>
            </a:pPr>
            <a:r>
              <a:rPr lang="en-US" dirty="0"/>
              <a:t>Payments are based on annual income</a:t>
            </a:r>
          </a:p>
          <a:p>
            <a:pPr marL="171450" indent="-171450">
              <a:buFont typeface="Arial"/>
              <a:buChar char="•"/>
            </a:pPr>
            <a:r>
              <a:rPr lang="en-US" dirty="0"/>
              <a:t>Payments change as your income changes</a:t>
            </a:r>
          </a:p>
          <a:p>
            <a:pPr marL="171450" indent="-171450">
              <a:buFont typeface="Arial"/>
              <a:buChar char="•"/>
            </a:pPr>
            <a:r>
              <a:rPr lang="en-US" dirty="0"/>
              <a:t>Up to 10 years</a:t>
            </a:r>
          </a:p>
          <a:p>
            <a:pPr marL="171450" indent="-171450">
              <a:buFont typeface="Arial"/>
              <a:buChar char="•"/>
            </a:pPr>
            <a:endParaRPr lang="en-US" dirty="0"/>
          </a:p>
          <a:p>
            <a:r>
              <a:rPr lang="en-US" b="1" dirty="0"/>
              <a:t>Quick Comparison</a:t>
            </a:r>
          </a:p>
          <a:p>
            <a:pPr marL="171450" indent="-171450">
              <a:buFont typeface="Arial"/>
              <a:buChar char="•"/>
            </a:pPr>
            <a:r>
              <a:rPr lang="en-US" dirty="0"/>
              <a:t>You’ll pay more for your loan over time than under the 10-year standard plan</a:t>
            </a:r>
          </a:p>
          <a:p>
            <a:pPr marL="171450" indent="-171450">
              <a:buFont typeface="Arial"/>
              <a:buChar char="•"/>
            </a:pPr>
            <a:r>
              <a:rPr lang="en-US" dirty="0"/>
              <a:t>Each lender’s formula for determining the monthly payment amount under the plan can vary  </a:t>
            </a:r>
          </a:p>
          <a:p>
            <a:pPr marL="171450" indent="-171450">
              <a:buFont typeface="Arial"/>
              <a:buChar char="•"/>
            </a:pPr>
            <a:endParaRPr lang="en-US" dirty="0"/>
          </a:p>
          <a:p>
            <a:r>
              <a:rPr lang="en-US" dirty="0"/>
              <a:t>https://</a:t>
            </a:r>
            <a:r>
              <a:rPr lang="en-US" dirty="0" err="1"/>
              <a:t>studentaid.ed.gov</a:t>
            </a:r>
            <a:r>
              <a:rPr lang="en-US" dirty="0"/>
              <a:t>/repay-loans/understand/plans</a:t>
            </a:r>
          </a:p>
          <a:p>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22</a:t>
            </a:fld>
            <a:endParaRPr lang="en-US"/>
          </a:p>
        </p:txBody>
      </p:sp>
    </p:spTree>
    <p:extLst>
      <p:ext uri="{BB962C8B-B14F-4D97-AF65-F5344CB8AC3E}">
        <p14:creationId xmlns:p14="http://schemas.microsoft.com/office/powerpoint/2010/main" val="735571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students to the Loan Consolidation Activity.  Allow students time to work individually or in pairs on the activity.  </a:t>
            </a:r>
            <a:r>
              <a:rPr lang="en-US" b="1" dirty="0"/>
              <a:t>You will need to print out enough copies of this before class.  </a:t>
            </a:r>
          </a:p>
          <a:p>
            <a:endParaRPr lang="en-US" b="1" dirty="0"/>
          </a:p>
          <a:p>
            <a:r>
              <a:rPr lang="en-US" dirty="0"/>
              <a:t>The next slide will provide you with answers for the activity.  </a:t>
            </a:r>
          </a:p>
        </p:txBody>
      </p:sp>
      <p:sp>
        <p:nvSpPr>
          <p:cNvPr id="4" name="Slide Number Placeholder 3"/>
          <p:cNvSpPr>
            <a:spLocks noGrp="1"/>
          </p:cNvSpPr>
          <p:nvPr>
            <p:ph type="sldNum" sz="quarter" idx="10"/>
          </p:nvPr>
        </p:nvSpPr>
        <p:spPr/>
        <p:txBody>
          <a:bodyPr/>
          <a:lstStyle/>
          <a:p>
            <a:fld id="{965DFBB4-B146-A548-A136-9316EBE4D5C4}" type="slidenum">
              <a:rPr lang="en-US" smtClean="0"/>
              <a:t>23</a:t>
            </a:fld>
            <a:endParaRPr lang="en-US"/>
          </a:p>
        </p:txBody>
      </p:sp>
    </p:spTree>
    <p:extLst>
      <p:ext uri="{BB962C8B-B14F-4D97-AF65-F5344CB8AC3E}">
        <p14:creationId xmlns:p14="http://schemas.microsoft.com/office/powerpoint/2010/main" val="346906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answers and the comparison.  Lead a discussion with students to find out if they would find the decreased payment of $97 each month to be worth the increased interest over the life of the loan of $10,264.    </a:t>
            </a:r>
          </a:p>
        </p:txBody>
      </p:sp>
      <p:sp>
        <p:nvSpPr>
          <p:cNvPr id="4" name="Slide Number Placeholder 3"/>
          <p:cNvSpPr>
            <a:spLocks noGrp="1"/>
          </p:cNvSpPr>
          <p:nvPr>
            <p:ph type="sldNum" sz="quarter" idx="10"/>
          </p:nvPr>
        </p:nvSpPr>
        <p:spPr/>
        <p:txBody>
          <a:bodyPr/>
          <a:lstStyle/>
          <a:p>
            <a:fld id="{965DFBB4-B146-A548-A136-9316EBE4D5C4}" type="slidenum">
              <a:rPr lang="en-US" smtClean="0"/>
              <a:t>24</a:t>
            </a:fld>
            <a:endParaRPr lang="en-US"/>
          </a:p>
        </p:txBody>
      </p:sp>
    </p:spTree>
    <p:extLst>
      <p:ext uri="{BB962C8B-B14F-4D97-AF65-F5344CB8AC3E}">
        <p14:creationId xmlns:p14="http://schemas.microsoft.com/office/powerpoint/2010/main" val="72748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be sure and carefully review the terms of the loan before consolidating.  You may just be interested in the monthly payment, but it’s important to consider how much interest your are going to be paying over the life of the loan and any other terms specific to the loan.  </a:t>
            </a:r>
          </a:p>
        </p:txBody>
      </p:sp>
      <p:sp>
        <p:nvSpPr>
          <p:cNvPr id="4" name="Slide Number Placeholder 3"/>
          <p:cNvSpPr>
            <a:spLocks noGrp="1"/>
          </p:cNvSpPr>
          <p:nvPr>
            <p:ph type="sldNum" sz="quarter" idx="10"/>
          </p:nvPr>
        </p:nvSpPr>
        <p:spPr/>
        <p:txBody>
          <a:bodyPr/>
          <a:lstStyle/>
          <a:p>
            <a:fld id="{965DFBB4-B146-A548-A136-9316EBE4D5C4}" type="slidenum">
              <a:rPr lang="en-US" smtClean="0"/>
              <a:t>25</a:t>
            </a:fld>
            <a:endParaRPr lang="en-US"/>
          </a:p>
        </p:txBody>
      </p:sp>
    </p:spTree>
    <p:extLst>
      <p:ext uri="{BB962C8B-B14F-4D97-AF65-F5344CB8AC3E}">
        <p14:creationId xmlns:p14="http://schemas.microsoft.com/office/powerpoint/2010/main" val="3480575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deferment</a:t>
            </a:r>
            <a:r>
              <a:rPr lang="en-US" dirty="0"/>
              <a:t> is a period during which repayment of the principal and interest of your loan is temporarily delayed.  </a:t>
            </a:r>
          </a:p>
          <a:p>
            <a:pPr marL="171450" indent="-171450">
              <a:buFont typeface="Arial"/>
              <a:buChar char="•"/>
            </a:pPr>
            <a:r>
              <a:rPr lang="en-US" dirty="0"/>
              <a:t>If you are unemployed and looking for a job</a:t>
            </a:r>
          </a:p>
          <a:p>
            <a:pPr marL="171450" indent="-171450">
              <a:buFont typeface="Arial"/>
              <a:buChar char="•"/>
            </a:pPr>
            <a:r>
              <a:rPr lang="en-US" dirty="0"/>
              <a:t>During</a:t>
            </a:r>
            <a:r>
              <a:rPr lang="en-US" baseline="0" dirty="0"/>
              <a:t> a period of economic hardship (includes Peace Corps service)</a:t>
            </a:r>
          </a:p>
          <a:p>
            <a:pPr marL="171450" indent="-171450">
              <a:buFont typeface="Arial"/>
              <a:buChar char="•"/>
            </a:pPr>
            <a:r>
              <a:rPr lang="en-US" baseline="0" dirty="0"/>
              <a:t>If you take part in an approved graduate fellowship program</a:t>
            </a:r>
          </a:p>
          <a:p>
            <a:pPr marL="171450" indent="-171450">
              <a:buFont typeface="Arial"/>
              <a:buChar char="•"/>
            </a:pPr>
            <a:r>
              <a:rPr lang="en-US" baseline="0" dirty="0"/>
              <a:t>If you are in an approved rehabilitation training program for the disabled</a:t>
            </a:r>
          </a:p>
          <a:p>
            <a:pPr marL="171450" indent="-171450">
              <a:buFont typeface="Arial"/>
              <a:buChar char="•"/>
            </a:pPr>
            <a:r>
              <a:rPr lang="en-US" baseline="0" dirty="0"/>
              <a:t>During a period of active duty military service during a war, military operation, or national emergency</a:t>
            </a:r>
          </a:p>
          <a:p>
            <a:pPr marL="171450" indent="-171450">
              <a:buFont typeface="Arial"/>
              <a:buChar char="•"/>
            </a:pPr>
            <a:r>
              <a:rPr lang="en-US" baseline="0" dirty="0"/>
              <a:t>If you are in school at least half-time</a:t>
            </a:r>
            <a:endParaRPr lang="en-US" dirty="0"/>
          </a:p>
          <a:p>
            <a:endParaRPr lang="en-US" dirty="0"/>
          </a:p>
          <a:p>
            <a:r>
              <a:rPr lang="en-US" dirty="0"/>
              <a:t>If you can’t make your scheduled loan</a:t>
            </a:r>
            <a:r>
              <a:rPr lang="en-US" baseline="0" dirty="0"/>
              <a:t> payments, but don’t qualify for a deferment, your loan services may be able to grant you a </a:t>
            </a:r>
            <a:r>
              <a:rPr lang="en-US" b="1" baseline="0" dirty="0"/>
              <a:t>forbearance</a:t>
            </a:r>
            <a:r>
              <a:rPr lang="en-US" baseline="0" dirty="0"/>
              <a:t>.  With forbearance, you may be able to stop making payments or reduce your monthly payment for up to 12 months.  </a:t>
            </a:r>
          </a:p>
          <a:p>
            <a:pPr marL="171450" indent="-171450">
              <a:buFont typeface="Arial"/>
              <a:buChar char="•"/>
            </a:pPr>
            <a:r>
              <a:rPr lang="en-US" baseline="0" dirty="0"/>
              <a:t>You are serving as a medical or dental internship or residency program</a:t>
            </a:r>
          </a:p>
          <a:p>
            <a:pPr marL="171450" indent="-171450">
              <a:buFont typeface="Arial"/>
              <a:buChar char="•"/>
            </a:pPr>
            <a:r>
              <a:rPr lang="en-US" baseline="0" dirty="0"/>
              <a:t>If your total amount of student loans is 20% or more of your total monthly gross income</a:t>
            </a:r>
          </a:p>
          <a:p>
            <a:pPr marL="171450" indent="-171450">
              <a:buFont typeface="Arial"/>
              <a:buChar char="•"/>
            </a:pPr>
            <a:r>
              <a:rPr lang="en-US" baseline="0" dirty="0"/>
              <a:t>You are serving in a national service position such as </a:t>
            </a:r>
            <a:r>
              <a:rPr lang="en-US" baseline="0" dirty="0" err="1"/>
              <a:t>AmeriCorp</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26</a:t>
            </a:fld>
            <a:endParaRPr lang="en-US"/>
          </a:p>
        </p:txBody>
      </p:sp>
    </p:spTree>
    <p:extLst>
      <p:ext uri="{BB962C8B-B14F-4D97-AF65-F5344CB8AC3E}">
        <p14:creationId xmlns:p14="http://schemas.microsoft.com/office/powerpoint/2010/main" val="2852980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many their first exposure to debt is student loans.  It is important to understand the consequences of defaulting on student loans (or any other debt).  Loan default can have a lasting negative effect.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27</a:t>
            </a:fld>
            <a:endParaRPr lang="en-US"/>
          </a:p>
        </p:txBody>
      </p:sp>
    </p:spTree>
    <p:extLst>
      <p:ext uri="{BB962C8B-B14F-4D97-AF65-F5344CB8AC3E}">
        <p14:creationId xmlns:p14="http://schemas.microsoft.com/office/powerpoint/2010/main" val="2110044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Death- </a:t>
            </a:r>
            <a:r>
              <a:rPr lang="en-US" b="0" dirty="0"/>
              <a:t>If you die</a:t>
            </a:r>
            <a:r>
              <a:rPr lang="en-US" b="0" baseline="0" dirty="0"/>
              <a:t>, your student loan debt will be discharged.  If your parents took out a PLUS loan and either they die or you do, then they will also be discharged.</a:t>
            </a:r>
            <a:endParaRPr lang="en-US" b="1" dirty="0"/>
          </a:p>
          <a:p>
            <a:endParaRPr lang="en-US" b="1" dirty="0"/>
          </a:p>
          <a:p>
            <a:r>
              <a:rPr lang="en-US" b="1" dirty="0"/>
              <a:t>Disability</a:t>
            </a:r>
            <a:r>
              <a:rPr lang="en-US" dirty="0"/>
              <a:t>-</a:t>
            </a:r>
            <a:r>
              <a:rPr lang="en-US" baseline="0" dirty="0"/>
              <a:t> Direct loans may be discharged if you become totally and permanently disabled.  </a:t>
            </a:r>
          </a:p>
          <a:p>
            <a:endParaRPr lang="en-US" b="1" baseline="0" dirty="0"/>
          </a:p>
          <a:p>
            <a:r>
              <a:rPr lang="en-US" b="1" baseline="0" dirty="0"/>
              <a:t>Public Service- </a:t>
            </a:r>
            <a:r>
              <a:rPr lang="en-US" baseline="0" dirty="0"/>
              <a:t>Certain public service jobs can qualify you for loan forgiveness after 120 payments.  You do have to make the payments under certain payment plans.  </a:t>
            </a:r>
          </a:p>
          <a:p>
            <a:endParaRPr lang="en-US" b="1" baseline="0" dirty="0"/>
          </a:p>
          <a:p>
            <a:r>
              <a:rPr lang="en-US" b="1" baseline="0" dirty="0"/>
              <a:t>Teacher</a:t>
            </a:r>
            <a:r>
              <a:rPr lang="en-US" baseline="0" dirty="0"/>
              <a:t>- If you teach full-time in a low-income elementary or secondary school for five consecutive years you can get up to $17,500 forgiven.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28</a:t>
            </a:fld>
            <a:endParaRPr lang="en-US"/>
          </a:p>
        </p:txBody>
      </p:sp>
    </p:spTree>
    <p:extLst>
      <p:ext uri="{BB962C8B-B14F-4D97-AF65-F5344CB8AC3E}">
        <p14:creationId xmlns:p14="http://schemas.microsoft.com/office/powerpoint/2010/main" val="1871087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keep in mind your future financial goals.</a:t>
            </a:r>
            <a:r>
              <a:rPr lang="en-US" baseline="0" dirty="0"/>
              <a:t>  You likely have a lot of plans for the next several years and want to ensure that you are planning accordingly.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29</a:t>
            </a:fld>
            <a:endParaRPr lang="en-US"/>
          </a:p>
        </p:txBody>
      </p:sp>
    </p:spTree>
    <p:extLst>
      <p:ext uri="{BB962C8B-B14F-4D97-AF65-F5344CB8AC3E}">
        <p14:creationId xmlns:p14="http://schemas.microsoft.com/office/powerpoint/2010/main" val="214381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objectives</a:t>
            </a:r>
            <a:r>
              <a:rPr lang="en-US" baseline="0" dirty="0"/>
              <a:t> of the session.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3</a:t>
            </a:fld>
            <a:endParaRPr lang="en-US"/>
          </a:p>
        </p:txBody>
      </p:sp>
    </p:spTree>
    <p:extLst>
      <p:ext uri="{BB962C8B-B14F-4D97-AF65-F5344CB8AC3E}">
        <p14:creationId xmlns:p14="http://schemas.microsoft.com/office/powerpoint/2010/main" val="1203634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 financial goals- </a:t>
            </a:r>
            <a:r>
              <a:rPr lang="en-US" dirty="0"/>
              <a:t>First</a:t>
            </a:r>
            <a:r>
              <a:rPr lang="en-US" baseline="0" dirty="0"/>
              <a:t> and foremost you want to set your financial goals.  Include dollar amounts to meet the goals.  </a:t>
            </a:r>
          </a:p>
          <a:p>
            <a:endParaRPr lang="en-US" b="1" baseline="0" dirty="0"/>
          </a:p>
          <a:p>
            <a:r>
              <a:rPr lang="en-US" b="1" baseline="0" dirty="0"/>
              <a:t>Minimize debt accumulation- </a:t>
            </a:r>
            <a:r>
              <a:rPr lang="en-US" baseline="0" dirty="0"/>
              <a:t>debt can bog you down and keep you from reaching your future goals.  It’s important to only take out debt that makes sense. Every time you take out debt you have a realistic plan to pay it back.  </a:t>
            </a:r>
          </a:p>
          <a:p>
            <a:endParaRPr lang="en-US" b="1" baseline="0" dirty="0"/>
          </a:p>
          <a:p>
            <a:r>
              <a:rPr lang="en-US" b="1" baseline="0" dirty="0"/>
              <a:t>Start saving early- </a:t>
            </a:r>
            <a:r>
              <a:rPr lang="en-US" baseline="0" dirty="0"/>
              <a:t>Time is the most valuable asset on your side right now.  Starting early with your savings will help you to reach your long term financial goals, like retirement.  If your employer provides you the option to participate in a retirement plan, like a 401k, be sure to take advantage of it.  Many times employers will match funds that you contribute, which essentially doubles your savings.  </a:t>
            </a:r>
          </a:p>
          <a:p>
            <a:endParaRPr lang="en-US" b="1" baseline="0" dirty="0"/>
          </a:p>
          <a:p>
            <a:r>
              <a:rPr lang="en-US" b="1" baseline="0" dirty="0"/>
              <a:t>Be a lifelong learner- </a:t>
            </a:r>
            <a:r>
              <a:rPr lang="en-US" baseline="0" dirty="0"/>
              <a:t>You may think you are finished learning, but this is only the beginning.  It is important to continue to further your knowledge.  This is especially important when it comes to financial matters because they change so fast.  </a:t>
            </a:r>
          </a:p>
          <a:p>
            <a:endParaRPr lang="en-US" b="1" baseline="0" dirty="0"/>
          </a:p>
          <a:p>
            <a:r>
              <a:rPr lang="en-US" b="1" baseline="0" dirty="0"/>
              <a:t>Rinse and repeat- </a:t>
            </a:r>
            <a:r>
              <a:rPr lang="en-US" baseline="0" dirty="0"/>
              <a:t>Your plan now is not going to be your plan in the future.  You have to be sure to review your goals and financial situation regularly to make sure you are on track.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30</a:t>
            </a:fld>
            <a:endParaRPr lang="en-US"/>
          </a:p>
        </p:txBody>
      </p:sp>
    </p:spTree>
    <p:extLst>
      <p:ext uri="{BB962C8B-B14F-4D97-AF65-F5344CB8AC3E}">
        <p14:creationId xmlns:p14="http://schemas.microsoft.com/office/powerpoint/2010/main" val="1163023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course objectives and answer any remaining questions students may have.  </a:t>
            </a:r>
          </a:p>
        </p:txBody>
      </p:sp>
      <p:sp>
        <p:nvSpPr>
          <p:cNvPr id="4" name="Slide Number Placeholder 3"/>
          <p:cNvSpPr>
            <a:spLocks noGrp="1"/>
          </p:cNvSpPr>
          <p:nvPr>
            <p:ph type="sldNum" sz="quarter" idx="10"/>
          </p:nvPr>
        </p:nvSpPr>
        <p:spPr/>
        <p:txBody>
          <a:bodyPr/>
          <a:lstStyle/>
          <a:p>
            <a:fld id="{965DFBB4-B146-A548-A136-9316EBE4D5C4}" type="slidenum">
              <a:rPr lang="en-US" smtClean="0"/>
              <a:t>31</a:t>
            </a:fld>
            <a:endParaRPr lang="en-US"/>
          </a:p>
        </p:txBody>
      </p:sp>
    </p:spTree>
    <p:extLst>
      <p:ext uri="{BB962C8B-B14F-4D97-AF65-F5344CB8AC3E}">
        <p14:creationId xmlns:p14="http://schemas.microsoft.com/office/powerpoint/2010/main" val="294125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their education and the position they plan to</a:t>
            </a:r>
            <a:r>
              <a:rPr lang="en-US" baseline="0" dirty="0"/>
              <a:t> have what do students feel their average salary will be?  We are looking for average once they are established, not right out of college.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4</a:t>
            </a:fld>
            <a:endParaRPr lang="en-US"/>
          </a:p>
        </p:txBody>
      </p:sp>
    </p:spTree>
    <p:extLst>
      <p:ext uri="{BB962C8B-B14F-4D97-AF65-F5344CB8AC3E}">
        <p14:creationId xmlns:p14="http://schemas.microsoft.com/office/powerpoint/2010/main" val="251678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likely aware of the</a:t>
            </a:r>
            <a:r>
              <a:rPr lang="en-US" baseline="0" dirty="0"/>
              <a:t> benefit of investing in their education.  </a:t>
            </a:r>
          </a:p>
          <a:p>
            <a:endParaRPr lang="en-US" baseline="0" dirty="0"/>
          </a:p>
          <a:p>
            <a:r>
              <a:rPr lang="en-US" i="1" baseline="0" dirty="0"/>
              <a:t>How do you think Oregon compares to the national average?  </a:t>
            </a:r>
            <a:endParaRPr lang="en-US" i="1" dirty="0"/>
          </a:p>
        </p:txBody>
      </p:sp>
      <p:sp>
        <p:nvSpPr>
          <p:cNvPr id="4" name="Slide Number Placeholder 3"/>
          <p:cNvSpPr>
            <a:spLocks noGrp="1"/>
          </p:cNvSpPr>
          <p:nvPr>
            <p:ph type="sldNum" sz="quarter" idx="10"/>
          </p:nvPr>
        </p:nvSpPr>
        <p:spPr/>
        <p:txBody>
          <a:bodyPr/>
          <a:lstStyle/>
          <a:p>
            <a:fld id="{965DFBB4-B146-A548-A136-9316EBE4D5C4}" type="slidenum">
              <a:rPr lang="en-US" smtClean="0"/>
              <a:t>5</a:t>
            </a:fld>
            <a:endParaRPr lang="en-US"/>
          </a:p>
        </p:txBody>
      </p:sp>
    </p:spTree>
    <p:extLst>
      <p:ext uri="{BB962C8B-B14F-4D97-AF65-F5344CB8AC3E}">
        <p14:creationId xmlns:p14="http://schemas.microsoft.com/office/powerpoint/2010/main" val="61328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Calculating $71,552 by 40 years.</a:t>
            </a:r>
          </a:p>
        </p:txBody>
      </p:sp>
      <p:sp>
        <p:nvSpPr>
          <p:cNvPr id="4" name="Slide Number Placeholder 3"/>
          <p:cNvSpPr>
            <a:spLocks noGrp="1"/>
          </p:cNvSpPr>
          <p:nvPr>
            <p:ph type="sldNum" sz="quarter" idx="10"/>
          </p:nvPr>
        </p:nvSpPr>
        <p:spPr/>
        <p:txBody>
          <a:bodyPr/>
          <a:lstStyle/>
          <a:p>
            <a:fld id="{965DFBB4-B146-A548-A136-9316EBE4D5C4}" type="slidenum">
              <a:rPr lang="en-US" smtClean="0"/>
              <a:t>6</a:t>
            </a:fld>
            <a:endParaRPr lang="en-US"/>
          </a:p>
        </p:txBody>
      </p:sp>
    </p:spTree>
    <p:extLst>
      <p:ext uri="{BB962C8B-B14F-4D97-AF65-F5344CB8AC3E}">
        <p14:creationId xmlns:p14="http://schemas.microsoft.com/office/powerpoint/2010/main" val="81921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it may seem like you will make a lot of money, you are also going to spend a lot of money.  When you start to add up the line items in your budget over decades the dollars add up.  </a:t>
            </a:r>
          </a:p>
        </p:txBody>
      </p:sp>
      <p:sp>
        <p:nvSpPr>
          <p:cNvPr id="4" name="Slide Number Placeholder 3"/>
          <p:cNvSpPr>
            <a:spLocks noGrp="1"/>
          </p:cNvSpPr>
          <p:nvPr>
            <p:ph type="sldNum" sz="quarter" idx="10"/>
          </p:nvPr>
        </p:nvSpPr>
        <p:spPr/>
        <p:txBody>
          <a:bodyPr/>
          <a:lstStyle/>
          <a:p>
            <a:fld id="{965DFBB4-B146-A548-A136-9316EBE4D5C4}" type="slidenum">
              <a:rPr lang="en-US" smtClean="0"/>
              <a:t>7</a:t>
            </a:fld>
            <a:endParaRPr lang="en-US"/>
          </a:p>
        </p:txBody>
      </p:sp>
    </p:spTree>
    <p:extLst>
      <p:ext uri="{BB962C8B-B14F-4D97-AF65-F5344CB8AC3E}">
        <p14:creationId xmlns:p14="http://schemas.microsoft.com/office/powerpoint/2010/main" val="150671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students understand that it takes years to get up to the average salary for their field.  The average salary for a recent undergrad is $44,000. </a:t>
            </a:r>
            <a:endParaRPr lang="en-US" dirty="0"/>
          </a:p>
        </p:txBody>
      </p:sp>
      <p:sp>
        <p:nvSpPr>
          <p:cNvPr id="4" name="Slide Number Placeholder 3"/>
          <p:cNvSpPr>
            <a:spLocks noGrp="1"/>
          </p:cNvSpPr>
          <p:nvPr>
            <p:ph type="sldNum" sz="quarter" idx="10"/>
          </p:nvPr>
        </p:nvSpPr>
        <p:spPr/>
        <p:txBody>
          <a:bodyPr/>
          <a:lstStyle/>
          <a:p>
            <a:fld id="{965DFBB4-B146-A548-A136-9316EBE4D5C4}" type="slidenum">
              <a:rPr lang="en-US" smtClean="0"/>
              <a:t>8</a:t>
            </a:fld>
            <a:endParaRPr lang="en-US"/>
          </a:p>
        </p:txBody>
      </p:sp>
    </p:spTree>
    <p:extLst>
      <p:ext uri="{BB962C8B-B14F-4D97-AF65-F5344CB8AC3E}">
        <p14:creationId xmlns:p14="http://schemas.microsoft.com/office/powerpoint/2010/main" val="213615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students to the Post Graduation Budget Activity.  Allow students time to work individually or in pairs on the activity.  </a:t>
            </a:r>
            <a:r>
              <a:rPr lang="en-US" b="1" dirty="0"/>
              <a:t>You will need to print out enough copies of this before class.  </a:t>
            </a:r>
          </a:p>
          <a:p>
            <a:endParaRPr lang="en-US" b="1" dirty="0"/>
          </a:p>
          <a:p>
            <a:r>
              <a:rPr lang="en-US" dirty="0"/>
              <a:t>The next slide will provide you with answers and the follow slide will have review questions for the activity.  </a:t>
            </a:r>
          </a:p>
        </p:txBody>
      </p:sp>
      <p:sp>
        <p:nvSpPr>
          <p:cNvPr id="4" name="Slide Number Placeholder 3"/>
          <p:cNvSpPr>
            <a:spLocks noGrp="1"/>
          </p:cNvSpPr>
          <p:nvPr>
            <p:ph type="sldNum" sz="quarter" idx="10"/>
          </p:nvPr>
        </p:nvSpPr>
        <p:spPr/>
        <p:txBody>
          <a:bodyPr/>
          <a:lstStyle/>
          <a:p>
            <a:fld id="{965DFBB4-B146-A548-A136-9316EBE4D5C4}" type="slidenum">
              <a:rPr lang="en-US" smtClean="0"/>
              <a:t>9</a:t>
            </a:fld>
            <a:endParaRPr lang="en-US"/>
          </a:p>
        </p:txBody>
      </p:sp>
    </p:spTree>
    <p:extLst>
      <p:ext uri="{BB962C8B-B14F-4D97-AF65-F5344CB8AC3E}">
        <p14:creationId xmlns:p14="http://schemas.microsoft.com/office/powerpoint/2010/main" val="426715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AE2A5F1-5995-AD48-8B7E-C3EFFD36EE25}" type="datetime1">
              <a:rPr lang="en-US" smtClean="0"/>
              <a:t>11/7/2022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a:t>Copyright © 2014 Financial Beginnings,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1B94651B-9A8E-4C4C-9794-6C206B855D41}"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B34B6FD-7389-674D-B948-066FB8632EB8}" type="datetime1">
              <a:rPr lang="en-US" smtClean="0"/>
              <a:t>11/7/2022</a:t>
            </a:fld>
            <a:endParaRPr lang="en-US"/>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
        <p:nvSpPr>
          <p:cNvPr id="5" name="Slide Number Placeholder 4"/>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08C1C51-1B04-DD49-A38F-4BC98A048B08}" type="datetime1">
              <a:rPr lang="en-US" smtClean="0"/>
              <a:t>11/7/2022</a:t>
            </a:fld>
            <a:endParaRPr lang="en-US"/>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
        <p:nvSpPr>
          <p:cNvPr id="4" name="Slide Number Placeholder 3"/>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BA82750-7D40-4744-96FE-9277A5ECCB6D}" type="datetime1">
              <a:rPr lang="en-US" smtClean="0"/>
              <a:t>11/7/2022</a:t>
            </a:fld>
            <a:endParaRPr lang="en-US"/>
          </a:p>
        </p:txBody>
      </p:sp>
      <p:sp>
        <p:nvSpPr>
          <p:cNvPr id="6" name="Footer Placeholder 5"/>
          <p:cNvSpPr>
            <a:spLocks noGrp="1"/>
          </p:cNvSpPr>
          <p:nvPr>
            <p:ph type="ftr" sz="quarter" idx="11"/>
          </p:nvPr>
        </p:nvSpPr>
        <p:spPr>
          <a:xfrm>
            <a:off x="3859305" y="6423585"/>
            <a:ext cx="3316941" cy="365125"/>
          </a:xfrm>
        </p:spPr>
        <p:txBody>
          <a:bodyPr/>
          <a:lstStyle/>
          <a:p>
            <a:r>
              <a:rPr lang="en-US"/>
              <a:t>Copyright © 2014 Financial Beginnings, all rights reserved.</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794A8B0-710C-374B-96B9-D59A5ECD2DC4}" type="datetime1">
              <a:rPr lang="en-US" smtClean="0"/>
              <a:t>11/7/2022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81B63-2C6D-A047-B3A9-CDF9EB1A5888}"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E7FDD05E-5C5D-074D-8CCE-293B7FA7E641}" type="datetime1">
              <a:rPr lang="en-US" smtClean="0"/>
              <a:t>11/7/2022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pic>
        <p:nvPicPr>
          <p:cNvPr id="3" name="Picture 2" descr="fb center 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2438" y="2374940"/>
            <a:ext cx="1643707" cy="199275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793832E-43A4-2740-B514-F0D768658DFE}" type="datetime1">
              <a:rPr lang="en-US" smtClean="0"/>
              <a:t>11/7/2022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D222403-3C8B-224E-B6A4-346A930B36CB}" type="datetime1">
              <a:rPr lang="en-US" smtClean="0"/>
              <a:t>11/7/2022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EE86665-AF85-E545-9275-CD276751BA8C}"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752EE66-E93E-2A4F-90E9-AEDF67FE97F8}"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8BE7894-6D1B-D64C-82A3-4B1A11A3EF0F}"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353ACC-2DC1-804A-B822-A4C991353E31}" type="datetime1">
              <a:rPr lang="en-US" smtClean="0"/>
              <a:t>11/7/2022</a:t>
            </a:fld>
            <a:endParaRPr lang="en-US"/>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6" name="Slide Number Placeholder 5"/>
          <p:cNvSpPr>
            <a:spLocks noGrp="1"/>
          </p:cNvSpPr>
          <p:nvPr>
            <p:ph type="sldNum" sz="quarter" idx="12"/>
          </p:nvPr>
        </p:nvSpPr>
        <p:spPr/>
        <p:txBody>
          <a:bodyPr/>
          <a:lstStyle/>
          <a:p>
            <a:fld id="{5B18523C-FE45-7E41-BBCF-84CB108B039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69D2E09-8B09-C74B-94B5-AE249B863741}" type="datetime1">
              <a:rPr lang="en-US" smtClean="0"/>
              <a:t>11/7/2022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a:t>Copyright © 2014 Financial Beginnings,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DF00710-08C2-CA44-9A65-CB1C24EF6CD7}" type="datetime1">
              <a:rPr lang="en-US" smtClean="0"/>
              <a:t>11/7/2022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a:t>Copyright © 2014 Financial Beginnings, all rights reserved.</a:t>
            </a:r>
          </a:p>
        </p:txBody>
      </p:sp>
      <p:sp>
        <p:nvSpPr>
          <p:cNvPr id="6" name="Slide Number Placeholder 5"/>
          <p:cNvSpPr>
            <a:spLocks noGrp="1"/>
          </p:cNvSpPr>
          <p:nvPr>
            <p:ph type="sldNum" sz="quarter" idx="12"/>
          </p:nvPr>
        </p:nvSpPr>
        <p:spPr>
          <a:xfrm>
            <a:off x="8305800" y="6248774"/>
            <a:ext cx="554038" cy="365125"/>
          </a:xfrm>
        </p:spPr>
        <p:txBody>
          <a:bodyPr/>
          <a:lstStyle/>
          <a:p>
            <a:fld id="{5B18523C-FE45-7E41-BBCF-84CB108B039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622EAAE-8816-9243-8F96-F319209E09FE}"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28C25FD-C7A7-5C4A-BD40-3130AFB89D8F}" type="datetime1">
              <a:rPr lang="en-US" smtClean="0"/>
              <a:t>11/7/2022</a:t>
            </a:fld>
            <a:endParaRPr lang="en-US"/>
          </a:p>
        </p:txBody>
      </p:sp>
      <p:sp>
        <p:nvSpPr>
          <p:cNvPr id="8" name="Footer Placeholder 7"/>
          <p:cNvSpPr>
            <a:spLocks noGrp="1"/>
          </p:cNvSpPr>
          <p:nvPr>
            <p:ph type="ftr" sz="quarter" idx="11"/>
          </p:nvPr>
        </p:nvSpPr>
        <p:spPr/>
        <p:txBody>
          <a:bodyPr/>
          <a:lstStyle/>
          <a:p>
            <a:r>
              <a:rPr lang="en-US"/>
              <a:t>Copyright © 2014 Financial Beginnings, all rights reserved.</a:t>
            </a:r>
          </a:p>
        </p:txBody>
      </p:sp>
      <p:sp>
        <p:nvSpPr>
          <p:cNvPr id="9" name="Slide Number Placeholder 8"/>
          <p:cNvSpPr>
            <a:spLocks noGrp="1"/>
          </p:cNvSpPr>
          <p:nvPr>
            <p:ph type="sldNum" sz="quarter" idx="12"/>
          </p:nvPr>
        </p:nvSpPr>
        <p:spPr/>
        <p:txBody>
          <a:bodyPr/>
          <a:lstStyle/>
          <a:p>
            <a:fld id="{5B18523C-FE45-7E41-BBCF-84CB108B039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2687EC4-4EFD-624B-AD44-FD8C61D229DC}"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5B18523C-FE45-7E41-BBCF-84CB108B03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AA19736-6998-B847-80F9-255E32D57A97}" type="datetime1">
              <a:rPr lang="en-US" smtClean="0"/>
              <a:t>11/7/2022</a:t>
            </a:fld>
            <a:endParaRPr lang="en-US"/>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
        <p:nvSpPr>
          <p:cNvPr id="7" name="Slide Number Placeholder 6"/>
          <p:cNvSpPr>
            <a:spLocks noGrp="1"/>
          </p:cNvSpPr>
          <p:nvPr>
            <p:ph type="sldNum" sz="quarter" idx="12"/>
          </p:nvPr>
        </p:nvSpPr>
        <p:spPr/>
        <p:txBody>
          <a:bodyPr/>
          <a:lstStyle/>
          <a:p>
            <a:fld id="{5B18523C-FE45-7E41-BBCF-84CB108B039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9F8254D1-BD82-164E-912B-3D7B337AE573}" type="datetime1">
              <a:rPr lang="en-US" smtClean="0"/>
              <a:t>11/7/2022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Copyright © 2014 Financial Beginnings, all rights reserved.</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5B18523C-FE45-7E41-BBCF-84CB108B03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nsldsfap.ed.gov/logi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finaid.org/calculators/loanpayments.p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studentloans.gov/myDirectLoan/mobile/repayment/repaymentEstimator.ac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1412" y="4624668"/>
            <a:ext cx="5387788" cy="933450"/>
          </a:xfrm>
        </p:spPr>
        <p:txBody>
          <a:bodyPr>
            <a:normAutofit/>
          </a:bodyPr>
          <a:lstStyle/>
          <a:p>
            <a:pPr algn="r"/>
            <a:r>
              <a:rPr lang="en-US" dirty="0"/>
              <a:t>Managing Debt After College</a:t>
            </a:r>
          </a:p>
        </p:txBody>
      </p:sp>
      <p:sp>
        <p:nvSpPr>
          <p:cNvPr id="3" name="Subtitle 2"/>
          <p:cNvSpPr>
            <a:spLocks noGrp="1"/>
          </p:cNvSpPr>
          <p:nvPr>
            <p:ph type="subTitle" idx="1"/>
          </p:nvPr>
        </p:nvSpPr>
        <p:spPr>
          <a:xfrm>
            <a:off x="3839882" y="5562599"/>
            <a:ext cx="4999318" cy="748553"/>
          </a:xfrm>
        </p:spPr>
        <p:txBody>
          <a:bodyPr/>
          <a:lstStyle/>
          <a:p>
            <a:pPr algn="r"/>
            <a:r>
              <a:rPr lang="en-US" dirty="0"/>
              <a:t>A Financial Beginnings Financial Education Program</a:t>
            </a:r>
          </a:p>
        </p:txBody>
      </p:sp>
      <p:pic>
        <p:nvPicPr>
          <p:cNvPr id="4" name="Picture 3" descr="Pathways Logo transparent 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009" y="2067366"/>
            <a:ext cx="2753397" cy="2753397"/>
          </a:xfrm>
          <a:prstGeom prst="rect">
            <a:avLst/>
          </a:prstGeom>
        </p:spPr>
      </p:pic>
      <p:sp>
        <p:nvSpPr>
          <p:cNvPr id="5" name="Footer Placeholder 4"/>
          <p:cNvSpPr>
            <a:spLocks noGrp="1"/>
          </p:cNvSpPr>
          <p:nvPr>
            <p:ph type="ftr" sz="quarter" idx="11"/>
          </p:nvPr>
        </p:nvSpPr>
        <p:spPr/>
        <p:txBody>
          <a:bodyPr/>
          <a:lstStyle/>
          <a:p>
            <a:r>
              <a:rPr lang="en-US"/>
              <a:t>Copyright © 2014 Financial Beginnings, all rights reserved.</a:t>
            </a:r>
          </a:p>
        </p:txBody>
      </p:sp>
      <p:pic>
        <p:nvPicPr>
          <p:cNvPr id="6" name="Picture 5" descr="cf_r_4cp_cl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70" y="5324246"/>
            <a:ext cx="3413312" cy="1318616"/>
          </a:xfrm>
          <a:prstGeom prst="rect">
            <a:avLst/>
          </a:prstGeom>
        </p:spPr>
      </p:pic>
      <p:sp>
        <p:nvSpPr>
          <p:cNvPr id="7" name="TextBox 6"/>
          <p:cNvSpPr txBox="1"/>
          <p:nvPr/>
        </p:nvSpPr>
        <p:spPr>
          <a:xfrm>
            <a:off x="1498600" y="5193267"/>
            <a:ext cx="1651151" cy="369332"/>
          </a:xfrm>
          <a:prstGeom prst="rect">
            <a:avLst/>
          </a:prstGeom>
          <a:noFill/>
        </p:spPr>
        <p:txBody>
          <a:bodyPr wrap="none" rtlCol="0">
            <a:spAutoFit/>
          </a:bodyPr>
          <a:lstStyle/>
          <a:p>
            <a:r>
              <a:rPr lang="en-US" b="1" dirty="0">
                <a:latin typeface="News Gothic MT"/>
                <a:cs typeface="News Gothic MT"/>
              </a:rPr>
              <a:t>Presented by</a:t>
            </a:r>
          </a:p>
        </p:txBody>
      </p:sp>
    </p:spTree>
    <p:extLst>
      <p:ext uri="{BB962C8B-B14F-4D97-AF65-F5344CB8AC3E}">
        <p14:creationId xmlns:p14="http://schemas.microsoft.com/office/powerpoint/2010/main" val="401741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Post Graduation Budget</a:t>
            </a:r>
          </a:p>
        </p:txBody>
      </p:sp>
      <p:pic>
        <p:nvPicPr>
          <p:cNvPr id="5" name="Picture 4" descr="Screen Shot 2014-03-03 at 10.35.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1121609"/>
            <a:ext cx="7670800" cy="5461000"/>
          </a:xfrm>
          <a:prstGeom prst="rect">
            <a:avLst/>
          </a:prstGeom>
        </p:spPr>
      </p:pic>
      <p:sp>
        <p:nvSpPr>
          <p:cNvPr id="2" name="Footer Placeholder 1"/>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77761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Post Graduation Budget</a:t>
            </a:r>
          </a:p>
        </p:txBody>
      </p:sp>
      <p:sp>
        <p:nvSpPr>
          <p:cNvPr id="4" name="Content Placeholder 3"/>
          <p:cNvSpPr>
            <a:spLocks noGrp="1"/>
          </p:cNvSpPr>
          <p:nvPr>
            <p:ph sz="half" idx="1"/>
          </p:nvPr>
        </p:nvSpPr>
        <p:spPr/>
        <p:txBody>
          <a:bodyPr/>
          <a:lstStyle/>
          <a:p>
            <a:r>
              <a:rPr lang="en-US" dirty="0"/>
              <a:t>What did your total monthly expenses add up to?  </a:t>
            </a:r>
          </a:p>
        </p:txBody>
      </p:sp>
      <p:sp>
        <p:nvSpPr>
          <p:cNvPr id="5" name="Content Placeholder 4"/>
          <p:cNvSpPr>
            <a:spLocks noGrp="1"/>
          </p:cNvSpPr>
          <p:nvPr>
            <p:ph sz="half" idx="14"/>
          </p:nvPr>
        </p:nvSpPr>
        <p:spPr>
          <a:xfrm>
            <a:off x="498517" y="3293168"/>
            <a:ext cx="7569157" cy="868853"/>
          </a:xfrm>
        </p:spPr>
        <p:txBody>
          <a:bodyPr/>
          <a:lstStyle/>
          <a:p>
            <a:r>
              <a:rPr lang="en-US" dirty="0"/>
              <a:t>Were there any budget line items you would spend more or less on?</a:t>
            </a:r>
          </a:p>
        </p:txBody>
      </p:sp>
      <p:sp>
        <p:nvSpPr>
          <p:cNvPr id="6" name="Content Placeholder 4"/>
          <p:cNvSpPr txBox="1">
            <a:spLocks/>
          </p:cNvSpPr>
          <p:nvPr/>
        </p:nvSpPr>
        <p:spPr>
          <a:xfrm>
            <a:off x="498517" y="4831023"/>
            <a:ext cx="7569157" cy="86885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r>
              <a:rPr lang="en-US" dirty="0"/>
              <a:t>How much do you have available for savings? What will you be saving for?  </a:t>
            </a:r>
          </a:p>
        </p:txBody>
      </p:sp>
      <p:sp>
        <p:nvSpPr>
          <p:cNvPr id="2" name="Footer Placeholder 1"/>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90499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Your Loans</a:t>
            </a:r>
          </a:p>
        </p:txBody>
      </p:sp>
      <p:sp>
        <p:nvSpPr>
          <p:cNvPr id="3" name="Content Placeholder 2"/>
          <p:cNvSpPr>
            <a:spLocks noGrp="1"/>
          </p:cNvSpPr>
          <p:nvPr>
            <p:ph sz="half" idx="1"/>
          </p:nvPr>
        </p:nvSpPr>
        <p:spPr>
          <a:xfrm>
            <a:off x="498518" y="1212274"/>
            <a:ext cx="3657600" cy="1166090"/>
          </a:xfrm>
        </p:spPr>
        <p:txBody>
          <a:bodyPr>
            <a:normAutofit/>
          </a:bodyPr>
          <a:lstStyle/>
          <a:p>
            <a:pPr marL="0" indent="0">
              <a:buNone/>
            </a:pPr>
            <a:r>
              <a:rPr lang="en-US" b="1" dirty="0"/>
              <a:t>Federal Student Loans</a:t>
            </a:r>
            <a:r>
              <a:rPr lang="en-US" dirty="0"/>
              <a:t>- The US Department of Education funds or insures.</a:t>
            </a:r>
          </a:p>
          <a:p>
            <a:endParaRPr lang="en-US" dirty="0"/>
          </a:p>
        </p:txBody>
      </p:sp>
      <p:sp>
        <p:nvSpPr>
          <p:cNvPr id="6" name="Content Placeholder 5"/>
          <p:cNvSpPr>
            <a:spLocks noGrp="1"/>
          </p:cNvSpPr>
          <p:nvPr>
            <p:ph sz="half" idx="2"/>
          </p:nvPr>
        </p:nvSpPr>
        <p:spPr>
          <a:xfrm>
            <a:off x="4399878" y="1212273"/>
            <a:ext cx="3657600" cy="1420091"/>
          </a:xfrm>
        </p:spPr>
        <p:txBody>
          <a:bodyPr>
            <a:normAutofit/>
          </a:bodyPr>
          <a:lstStyle/>
          <a:p>
            <a:pPr marL="0" indent="0">
              <a:buNone/>
            </a:pPr>
            <a:r>
              <a:rPr lang="en-US" b="1" dirty="0"/>
              <a:t>Private Student Loans</a:t>
            </a:r>
            <a:r>
              <a:rPr lang="en-US" dirty="0"/>
              <a:t>- These loans are nonfederal loans that are made by a bank, credit union, state agency or school.</a:t>
            </a:r>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465950417"/>
              </p:ext>
            </p:extLst>
          </p:nvPr>
        </p:nvGraphicFramePr>
        <p:xfrm>
          <a:off x="1535545" y="1877288"/>
          <a:ext cx="6096000" cy="496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498474" y="6084455"/>
            <a:ext cx="8137526" cy="648854"/>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en-US" b="1" dirty="0"/>
              <a:t>Not sure which type of loans you have? </a:t>
            </a:r>
            <a:r>
              <a:rPr lang="en-US" b="1" dirty="0">
                <a:hlinkClick r:id="rId8"/>
              </a:rPr>
              <a:t>www.NSLDSFAP.ed.gov </a:t>
            </a:r>
            <a:endParaRPr lang="en-US" dirty="0"/>
          </a:p>
          <a:p>
            <a:endParaRPr lang="en-US" dirty="0"/>
          </a:p>
        </p:txBody>
      </p:sp>
      <p:sp>
        <p:nvSpPr>
          <p:cNvPr id="5" name="Footer Placeholder 4"/>
          <p:cNvSpPr>
            <a:spLocks noGrp="1"/>
          </p:cNvSpPr>
          <p:nvPr>
            <p:ph type="ftr" sz="quarter" idx="11"/>
          </p:nvPr>
        </p:nvSpPr>
        <p:spPr/>
        <p:txBody>
          <a:bodyPr/>
          <a:lstStyle/>
          <a:p>
            <a:r>
              <a:rPr lang="en-US"/>
              <a:t>Copyright © 2014 Financial Beginnings, all rights reserved.</a:t>
            </a:r>
          </a:p>
        </p:txBody>
      </p:sp>
      <p:sp>
        <p:nvSpPr>
          <p:cNvPr id="8" name="TextBox 7"/>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112254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must I begin making payments?</a:t>
            </a:r>
          </a:p>
        </p:txBody>
      </p:sp>
      <p:sp>
        <p:nvSpPr>
          <p:cNvPr id="3" name="Content Placeholder 2"/>
          <p:cNvSpPr>
            <a:spLocks noGrp="1"/>
          </p:cNvSpPr>
          <p:nvPr>
            <p:ph idx="1"/>
          </p:nvPr>
        </p:nvSpPr>
        <p:spPr/>
        <p:txBody>
          <a:bodyPr/>
          <a:lstStyle/>
          <a:p>
            <a:r>
              <a:rPr lang="en-US" dirty="0"/>
              <a:t>Most student loan payments begin 6 months after graduation or when you drop below half-time</a:t>
            </a:r>
          </a:p>
          <a:p>
            <a:r>
              <a:rPr lang="en-US" dirty="0"/>
              <a:t>PLUS loans have no grace period </a:t>
            </a:r>
          </a:p>
          <a:p>
            <a:r>
              <a:rPr lang="en-US" dirty="0"/>
              <a:t>Paying interest while in school can help to keep loans low</a:t>
            </a:r>
          </a:p>
          <a:p>
            <a:r>
              <a:rPr lang="en-US" dirty="0"/>
              <a:t>You can estimate your monthly payments at:</a:t>
            </a:r>
          </a:p>
          <a:p>
            <a:pPr lvl="1"/>
            <a:r>
              <a:rPr lang="en-US" dirty="0">
                <a:hlinkClick r:id="rId3"/>
              </a:rPr>
              <a:t>http://www.finaid.org/calculators/loanpayments.phtml</a:t>
            </a:r>
            <a:endParaRPr lang="en-US" dirty="0"/>
          </a:p>
          <a:p>
            <a:pPr lvl="1"/>
            <a:r>
              <a:rPr lang="en-US" dirty="0">
                <a:hlinkClick r:id="rId4"/>
              </a:rPr>
              <a:t>https://studentloans.gov/myDirectLoan/mobile/repayment/repaymentEstimator.action</a:t>
            </a:r>
            <a:r>
              <a:rPr lang="en-US" dirty="0"/>
              <a:t> </a:t>
            </a:r>
          </a:p>
          <a:p>
            <a:pPr lvl="1"/>
            <a:endParaRPr lang="en-US" dirty="0"/>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18642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calculator</a:t>
            </a:r>
          </a:p>
        </p:txBody>
      </p:sp>
      <p:pic>
        <p:nvPicPr>
          <p:cNvPr id="4" name="Picture 3" descr="Screen Shot 2014-03-06 at 3.53.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64" y="2211532"/>
            <a:ext cx="4521200" cy="4051300"/>
          </a:xfrm>
          <a:prstGeom prst="rect">
            <a:avLst/>
          </a:prstGeom>
        </p:spPr>
      </p:pic>
      <p:pic>
        <p:nvPicPr>
          <p:cNvPr id="5" name="Picture 4" descr="Screen Shot 2014-03-06 at 3.53.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100" y="2447059"/>
            <a:ext cx="3479800" cy="3441700"/>
          </a:xfrm>
          <a:prstGeom prst="rect">
            <a:avLst/>
          </a:prstGeom>
        </p:spPr>
      </p:pic>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94077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payment is what!?!?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5741949"/>
              </p:ext>
            </p:extLst>
          </p:nvPr>
        </p:nvGraphicFramePr>
        <p:xfrm>
          <a:off x="238341" y="860062"/>
          <a:ext cx="7946582" cy="5642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63663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Repayment Plan</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Diagram 5"/>
          <p:cNvGraphicFramePr/>
          <p:nvPr>
            <p:extLst>
              <p:ext uri="{D42A27DB-BD31-4B8C-83A1-F6EECF244321}">
                <p14:modId xmlns:p14="http://schemas.microsoft.com/office/powerpoint/2010/main" val="760149655"/>
              </p:ext>
            </p:extLst>
          </p:nvPr>
        </p:nvGraphicFramePr>
        <p:xfrm>
          <a:off x="498474" y="1225764"/>
          <a:ext cx="8213613" cy="536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301986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Graduated Repayment Plan</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Diagram 5"/>
          <p:cNvGraphicFramePr/>
          <p:nvPr>
            <p:extLst>
              <p:ext uri="{D42A27DB-BD31-4B8C-83A1-F6EECF244321}">
                <p14:modId xmlns:p14="http://schemas.microsoft.com/office/powerpoint/2010/main" val="4114510510"/>
              </p:ext>
            </p:extLst>
          </p:nvPr>
        </p:nvGraphicFramePr>
        <p:xfrm>
          <a:off x="498474" y="1225764"/>
          <a:ext cx="8213613" cy="536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7981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Repayment Plan</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Diagram 5"/>
          <p:cNvGraphicFramePr/>
          <p:nvPr>
            <p:extLst>
              <p:ext uri="{D42A27DB-BD31-4B8C-83A1-F6EECF244321}">
                <p14:modId xmlns:p14="http://schemas.microsoft.com/office/powerpoint/2010/main" val="2608736411"/>
              </p:ext>
            </p:extLst>
          </p:nvPr>
        </p:nvGraphicFramePr>
        <p:xfrm>
          <a:off x="498474" y="1225764"/>
          <a:ext cx="8213613" cy="536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222623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Income-Based Repayment Plan</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Diagram 5"/>
          <p:cNvGraphicFramePr/>
          <p:nvPr>
            <p:extLst>
              <p:ext uri="{D42A27DB-BD31-4B8C-83A1-F6EECF244321}">
                <p14:modId xmlns:p14="http://schemas.microsoft.com/office/powerpoint/2010/main" val="1900452600"/>
              </p:ext>
            </p:extLst>
          </p:nvPr>
        </p:nvGraphicFramePr>
        <p:xfrm>
          <a:off x="498474" y="1225764"/>
          <a:ext cx="8213613" cy="536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339467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2" y="3819224"/>
            <a:ext cx="5638800" cy="1074811"/>
          </a:xfrm>
        </p:spPr>
        <p:txBody>
          <a:bodyPr>
            <a:normAutofit fontScale="90000"/>
          </a:bodyPr>
          <a:lstStyle/>
          <a:p>
            <a:r>
              <a:rPr lang="en-US" dirty="0"/>
              <a:t>What plans to do you have once you have completed school?</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52718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As You Earn Repayment Plan</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Diagram 5"/>
          <p:cNvGraphicFramePr/>
          <p:nvPr>
            <p:extLst>
              <p:ext uri="{D42A27DB-BD31-4B8C-83A1-F6EECF244321}">
                <p14:modId xmlns:p14="http://schemas.microsoft.com/office/powerpoint/2010/main" val="3737020225"/>
              </p:ext>
            </p:extLst>
          </p:nvPr>
        </p:nvGraphicFramePr>
        <p:xfrm>
          <a:off x="498474" y="1225764"/>
          <a:ext cx="8213613" cy="536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82079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Income-Contingent Repayment Plan</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Diagram 5"/>
          <p:cNvGraphicFramePr/>
          <p:nvPr>
            <p:extLst>
              <p:ext uri="{D42A27DB-BD31-4B8C-83A1-F6EECF244321}">
                <p14:modId xmlns:p14="http://schemas.microsoft.com/office/powerpoint/2010/main" val="3784352339"/>
              </p:ext>
            </p:extLst>
          </p:nvPr>
        </p:nvGraphicFramePr>
        <p:xfrm>
          <a:off x="498474" y="1225764"/>
          <a:ext cx="8213613" cy="536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323712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Sensitive Repayment Plan</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graphicFrame>
        <p:nvGraphicFramePr>
          <p:cNvPr id="6" name="Diagram 5"/>
          <p:cNvGraphicFramePr/>
          <p:nvPr>
            <p:extLst>
              <p:ext uri="{D42A27DB-BD31-4B8C-83A1-F6EECF244321}">
                <p14:modId xmlns:p14="http://schemas.microsoft.com/office/powerpoint/2010/main" val="2131432879"/>
              </p:ext>
            </p:extLst>
          </p:nvPr>
        </p:nvGraphicFramePr>
        <p:xfrm>
          <a:off x="498474" y="1225764"/>
          <a:ext cx="8213613" cy="536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35600" y="6482149"/>
            <a:ext cx="3708400" cy="276999"/>
          </a:xfrm>
          <a:prstGeom prst="rect">
            <a:avLst/>
          </a:prstGeom>
          <a:noFill/>
        </p:spPr>
        <p:txBody>
          <a:bodyPr wrap="square" rtlCol="0">
            <a:spAutoFit/>
          </a:bodyPr>
          <a:lstStyle/>
          <a:p>
            <a:r>
              <a:rPr lang="en-US" sz="1200" dirty="0"/>
              <a:t>SOURCE: U.S. Department of Education 2013</a:t>
            </a:r>
          </a:p>
        </p:txBody>
      </p:sp>
    </p:spTree>
    <p:extLst>
      <p:ext uri="{BB962C8B-B14F-4D97-AF65-F5344CB8AC3E}">
        <p14:creationId xmlns:p14="http://schemas.microsoft.com/office/powerpoint/2010/main" val="279694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Consolidation Activity</a:t>
            </a:r>
          </a:p>
        </p:txBody>
      </p:sp>
      <p:pic>
        <p:nvPicPr>
          <p:cNvPr id="3" name="Picture Placeholder 2" descr="Pathways Logo.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63" b="463"/>
          <a:stretch>
            <a:fillRect/>
          </a:stretch>
        </p:blipFill>
        <p:spPr/>
      </p:pic>
      <p:sp>
        <p:nvSpPr>
          <p:cNvPr id="6" name="Footer Placeholder 5"/>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404957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Consolidation Activity</a:t>
            </a:r>
          </a:p>
        </p:txBody>
      </p:sp>
      <p:graphicFrame>
        <p:nvGraphicFramePr>
          <p:cNvPr id="3" name="Diagram 2"/>
          <p:cNvGraphicFramePr/>
          <p:nvPr>
            <p:extLst>
              <p:ext uri="{D42A27DB-BD31-4B8C-83A1-F6EECF244321}">
                <p14:modId xmlns:p14="http://schemas.microsoft.com/office/powerpoint/2010/main" val="2716938561"/>
              </p:ext>
            </p:extLst>
          </p:nvPr>
        </p:nvGraphicFramePr>
        <p:xfrm>
          <a:off x="704272" y="1466273"/>
          <a:ext cx="6742545" cy="479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95115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Things to watch for</a:t>
            </a:r>
          </a:p>
        </p:txBody>
      </p:sp>
      <p:graphicFrame>
        <p:nvGraphicFramePr>
          <p:cNvPr id="2" name="Diagram 1"/>
          <p:cNvGraphicFramePr/>
          <p:nvPr>
            <p:extLst>
              <p:ext uri="{D42A27DB-BD31-4B8C-83A1-F6EECF244321}">
                <p14:modId xmlns:p14="http://schemas.microsoft.com/office/powerpoint/2010/main" val="4160728851"/>
              </p:ext>
            </p:extLst>
          </p:nvPr>
        </p:nvGraphicFramePr>
        <p:xfrm>
          <a:off x="498474" y="1600200"/>
          <a:ext cx="7675708" cy="4795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9613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Deferment or Forbearance</a:t>
            </a:r>
          </a:p>
        </p:txBody>
      </p:sp>
      <p:sp>
        <p:nvSpPr>
          <p:cNvPr id="5" name="Content Placeholder 4"/>
          <p:cNvSpPr>
            <a:spLocks noGrp="1"/>
          </p:cNvSpPr>
          <p:nvPr>
            <p:ph sz="half" idx="2"/>
          </p:nvPr>
        </p:nvSpPr>
        <p:spPr/>
        <p:txBody>
          <a:bodyPr/>
          <a:lstStyle/>
          <a:p>
            <a:pPr lvl="0"/>
            <a:r>
              <a:rPr lang="en-US" dirty="0"/>
              <a:t>Unemployment</a:t>
            </a:r>
          </a:p>
          <a:p>
            <a:pPr lvl="0"/>
            <a:r>
              <a:rPr lang="en-US" dirty="0"/>
              <a:t>Economic hardship</a:t>
            </a:r>
          </a:p>
          <a:p>
            <a:pPr lvl="0"/>
            <a:r>
              <a:rPr lang="en-US" dirty="0"/>
              <a:t>Graduate fellowship</a:t>
            </a:r>
          </a:p>
          <a:p>
            <a:pPr lvl="0"/>
            <a:r>
              <a:rPr lang="en-US" dirty="0"/>
              <a:t>Rehabilitation training program</a:t>
            </a:r>
          </a:p>
          <a:p>
            <a:pPr lvl="0"/>
            <a:r>
              <a:rPr lang="en-US" dirty="0"/>
              <a:t>Military</a:t>
            </a:r>
          </a:p>
          <a:p>
            <a:pPr lvl="0"/>
            <a:r>
              <a:rPr lang="en-US" dirty="0"/>
              <a:t>In-school</a:t>
            </a:r>
          </a:p>
          <a:p>
            <a:endParaRPr lang="en-US" dirty="0"/>
          </a:p>
        </p:txBody>
      </p:sp>
      <p:sp>
        <p:nvSpPr>
          <p:cNvPr id="7" name="Content Placeholder 6"/>
          <p:cNvSpPr>
            <a:spLocks noGrp="1"/>
          </p:cNvSpPr>
          <p:nvPr>
            <p:ph sz="quarter" idx="4"/>
          </p:nvPr>
        </p:nvSpPr>
        <p:spPr/>
        <p:txBody>
          <a:bodyPr>
            <a:normAutofit/>
          </a:bodyPr>
          <a:lstStyle/>
          <a:p>
            <a:pPr lvl="0"/>
            <a:r>
              <a:rPr lang="en-US" dirty="0"/>
              <a:t>Medical/dental internship residency</a:t>
            </a:r>
          </a:p>
          <a:p>
            <a:pPr lvl="0"/>
            <a:r>
              <a:rPr lang="en-US" dirty="0"/>
              <a:t>Student loan debt burden</a:t>
            </a:r>
          </a:p>
          <a:p>
            <a:pPr lvl="0"/>
            <a:r>
              <a:rPr lang="en-US" dirty="0"/>
              <a:t>AmeriCorps</a:t>
            </a:r>
          </a:p>
          <a:p>
            <a:pPr lvl="0"/>
            <a:r>
              <a:rPr lang="en-US" dirty="0"/>
              <a:t>National Guard</a:t>
            </a:r>
          </a:p>
        </p:txBody>
      </p:sp>
      <p:sp>
        <p:nvSpPr>
          <p:cNvPr id="3" name="Text Placeholder 2"/>
          <p:cNvSpPr>
            <a:spLocks noGrp="1"/>
          </p:cNvSpPr>
          <p:nvPr>
            <p:ph type="body" idx="1"/>
          </p:nvPr>
        </p:nvSpPr>
        <p:spPr/>
        <p:txBody>
          <a:bodyPr/>
          <a:lstStyle/>
          <a:p>
            <a:r>
              <a:rPr lang="en-US" dirty="0"/>
              <a:t>Deferment</a:t>
            </a:r>
          </a:p>
        </p:txBody>
      </p:sp>
      <p:sp>
        <p:nvSpPr>
          <p:cNvPr id="6" name="Text Placeholder 5"/>
          <p:cNvSpPr>
            <a:spLocks noGrp="1"/>
          </p:cNvSpPr>
          <p:nvPr>
            <p:ph type="body" sz="quarter" idx="3"/>
          </p:nvPr>
        </p:nvSpPr>
        <p:spPr/>
        <p:txBody>
          <a:bodyPr/>
          <a:lstStyle/>
          <a:p>
            <a:r>
              <a:rPr lang="en-US" dirty="0"/>
              <a:t>Forbearance</a:t>
            </a:r>
          </a:p>
        </p:txBody>
      </p:sp>
      <p:sp>
        <p:nvSpPr>
          <p:cNvPr id="2" name="Footer Placeholder 1"/>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366655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Consequences of Default</a:t>
            </a:r>
          </a:p>
        </p:txBody>
      </p:sp>
      <p:pic>
        <p:nvPicPr>
          <p:cNvPr id="8" name="Picture 7" descr="Screen Shot 2014-03-03 at 1.08.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69" y="1851430"/>
            <a:ext cx="8128000" cy="4597400"/>
          </a:xfrm>
          <a:prstGeom prst="rect">
            <a:avLst/>
          </a:prstGeom>
        </p:spPr>
      </p:pic>
      <p:sp>
        <p:nvSpPr>
          <p:cNvPr id="2" name="Footer Placeholder 1"/>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663634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Forgiveness, Cancelation or Discharge</a:t>
            </a:r>
          </a:p>
        </p:txBody>
      </p:sp>
      <p:pic>
        <p:nvPicPr>
          <p:cNvPr id="4" name="Picture 3" descr="Screen Shot 2014-03-03 at 1.09.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1845080"/>
            <a:ext cx="8089900" cy="4610100"/>
          </a:xfrm>
          <a:prstGeom prst="rect">
            <a:avLst/>
          </a:prstGeom>
        </p:spPr>
      </p:pic>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76424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Financial Goals</a:t>
            </a:r>
          </a:p>
        </p:txBody>
      </p:sp>
      <p:sp>
        <p:nvSpPr>
          <p:cNvPr id="6" name="Content Placeholder 5"/>
          <p:cNvSpPr>
            <a:spLocks noGrp="1"/>
          </p:cNvSpPr>
          <p:nvPr>
            <p:ph sz="half" idx="2"/>
          </p:nvPr>
        </p:nvSpPr>
        <p:spPr>
          <a:xfrm>
            <a:off x="497541" y="2447366"/>
            <a:ext cx="3657600" cy="2674764"/>
          </a:xfrm>
        </p:spPr>
        <p:txBody>
          <a:bodyPr/>
          <a:lstStyle/>
          <a:p>
            <a:r>
              <a:rPr lang="en-US" dirty="0"/>
              <a:t>Get married?</a:t>
            </a:r>
          </a:p>
          <a:p>
            <a:r>
              <a:rPr lang="en-US" dirty="0"/>
              <a:t>Buy a house?</a:t>
            </a:r>
          </a:p>
          <a:p>
            <a:r>
              <a:rPr lang="en-US" dirty="0"/>
              <a:t>Buy a car?</a:t>
            </a:r>
          </a:p>
          <a:p>
            <a:r>
              <a:rPr lang="en-US" dirty="0"/>
              <a:t>Have children?</a:t>
            </a:r>
          </a:p>
          <a:p>
            <a:r>
              <a:rPr lang="en-US" dirty="0"/>
              <a:t>Go back to school?</a:t>
            </a:r>
          </a:p>
        </p:txBody>
      </p:sp>
      <p:sp>
        <p:nvSpPr>
          <p:cNvPr id="8" name="Content Placeholder 7"/>
          <p:cNvSpPr>
            <a:spLocks noGrp="1"/>
          </p:cNvSpPr>
          <p:nvPr>
            <p:ph sz="quarter" idx="4"/>
          </p:nvPr>
        </p:nvSpPr>
        <p:spPr>
          <a:xfrm>
            <a:off x="4399878" y="2447365"/>
            <a:ext cx="3657600" cy="2674765"/>
          </a:xfrm>
        </p:spPr>
        <p:txBody>
          <a:bodyPr/>
          <a:lstStyle/>
          <a:p>
            <a:r>
              <a:rPr lang="en-US" dirty="0"/>
              <a:t>$25,000</a:t>
            </a:r>
          </a:p>
          <a:p>
            <a:r>
              <a:rPr lang="en-US" dirty="0"/>
              <a:t>$50,000 down payment</a:t>
            </a:r>
          </a:p>
          <a:p>
            <a:r>
              <a:rPr lang="en-US" dirty="0"/>
              <a:t>$20,000</a:t>
            </a:r>
          </a:p>
          <a:p>
            <a:r>
              <a:rPr lang="en-US" dirty="0"/>
              <a:t>$800 per month</a:t>
            </a:r>
          </a:p>
          <a:p>
            <a:r>
              <a:rPr lang="en-US" dirty="0"/>
              <a:t>$30,000-50,000</a:t>
            </a:r>
          </a:p>
        </p:txBody>
      </p:sp>
      <p:sp>
        <p:nvSpPr>
          <p:cNvPr id="5" name="Text Placeholder 4"/>
          <p:cNvSpPr>
            <a:spLocks noGrp="1"/>
          </p:cNvSpPr>
          <p:nvPr>
            <p:ph type="body" idx="1"/>
          </p:nvPr>
        </p:nvSpPr>
        <p:spPr/>
        <p:txBody>
          <a:bodyPr/>
          <a:lstStyle/>
          <a:p>
            <a:r>
              <a:rPr lang="en-US" b="1" dirty="0">
                <a:solidFill>
                  <a:srgbClr val="000000"/>
                </a:solidFill>
              </a:rPr>
              <a:t>Plans for next 5-10 years</a:t>
            </a:r>
          </a:p>
        </p:txBody>
      </p:sp>
      <p:sp>
        <p:nvSpPr>
          <p:cNvPr id="7" name="Text Placeholder 6"/>
          <p:cNvSpPr>
            <a:spLocks noGrp="1"/>
          </p:cNvSpPr>
          <p:nvPr>
            <p:ph type="body" sz="quarter" idx="3"/>
          </p:nvPr>
        </p:nvSpPr>
        <p:spPr/>
        <p:txBody>
          <a:bodyPr/>
          <a:lstStyle/>
          <a:p>
            <a:r>
              <a:rPr lang="en-US" b="1" dirty="0">
                <a:solidFill>
                  <a:schemeClr val="tx1"/>
                </a:solidFill>
              </a:rPr>
              <a:t>Possible Cost</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36852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dissolve">
                                      <p:cBhvr>
                                        <p:cTn id="22" dur="500"/>
                                        <p:tgtEl>
                                          <p:spTgt spid="8">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dissolve">
                                      <p:cBhvr>
                                        <p:cTn id="25" dur="500"/>
                                        <p:tgtEl>
                                          <p:spTgt spid="8">
                                            <p:txEl>
                                              <p:pRg st="2" end="2"/>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dissolve">
                                      <p:cBhvr>
                                        <p:cTn id="28" dur="500"/>
                                        <p:tgtEl>
                                          <p:spTgt spid="8">
                                            <p:txEl>
                                              <p:pRg st="3" end="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dissolve">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doing today?</a:t>
            </a:r>
          </a:p>
        </p:txBody>
      </p:sp>
      <p:sp>
        <p:nvSpPr>
          <p:cNvPr id="3" name="Content Placeholder 2"/>
          <p:cNvSpPr>
            <a:spLocks noGrp="1"/>
          </p:cNvSpPr>
          <p:nvPr>
            <p:ph idx="1"/>
          </p:nvPr>
        </p:nvSpPr>
        <p:spPr/>
        <p:txBody>
          <a:bodyPr/>
          <a:lstStyle/>
          <a:p>
            <a:r>
              <a:rPr lang="en-US" dirty="0"/>
              <a:t>We will:</a:t>
            </a:r>
          </a:p>
          <a:p>
            <a:pPr lvl="1"/>
            <a:r>
              <a:rPr lang="en-US" dirty="0"/>
              <a:t>Take a realistic look at post-college living expenses</a:t>
            </a:r>
          </a:p>
          <a:p>
            <a:pPr lvl="1"/>
            <a:r>
              <a:rPr lang="en-US" dirty="0"/>
              <a:t>Create a budget for post-college life</a:t>
            </a:r>
          </a:p>
          <a:p>
            <a:pPr lvl="1"/>
            <a:r>
              <a:rPr lang="en-US" dirty="0"/>
              <a:t>Learn about loan restructuring and consolidation options</a:t>
            </a:r>
          </a:p>
          <a:p>
            <a:pPr lvl="1"/>
            <a:r>
              <a:rPr lang="en-US" dirty="0"/>
              <a:t>Discuss how to set long-term financial goals that incorporate saving and debt management</a:t>
            </a:r>
          </a:p>
          <a:p>
            <a:endParaRPr lang="en-US" dirty="0"/>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417855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Off Strong</a:t>
            </a:r>
          </a:p>
        </p:txBody>
      </p:sp>
      <p:graphicFrame>
        <p:nvGraphicFramePr>
          <p:cNvPr id="4" name="Diagram 3"/>
          <p:cNvGraphicFramePr/>
          <p:nvPr>
            <p:extLst>
              <p:ext uri="{D42A27DB-BD31-4B8C-83A1-F6EECF244321}">
                <p14:modId xmlns:p14="http://schemas.microsoft.com/office/powerpoint/2010/main" val="2376650159"/>
              </p:ext>
            </p:extLst>
          </p:nvPr>
        </p:nvGraphicFramePr>
        <p:xfrm>
          <a:off x="498474" y="1078711"/>
          <a:ext cx="8213674" cy="566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292437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 it?</a:t>
            </a:r>
          </a:p>
        </p:txBody>
      </p:sp>
      <p:sp>
        <p:nvSpPr>
          <p:cNvPr id="3" name="Content Placeholder 2"/>
          <p:cNvSpPr>
            <a:spLocks noGrp="1"/>
          </p:cNvSpPr>
          <p:nvPr>
            <p:ph idx="1"/>
          </p:nvPr>
        </p:nvSpPr>
        <p:spPr/>
        <p:txBody>
          <a:bodyPr/>
          <a:lstStyle/>
          <a:p>
            <a:r>
              <a:rPr lang="en-US" dirty="0"/>
              <a:t>Can you:</a:t>
            </a:r>
          </a:p>
          <a:p>
            <a:pPr lvl="1"/>
            <a:r>
              <a:rPr lang="en-US" dirty="0"/>
              <a:t>Take a realistic look at post-college living expenses?</a:t>
            </a:r>
          </a:p>
          <a:p>
            <a:pPr lvl="1"/>
            <a:r>
              <a:rPr lang="en-US" dirty="0"/>
              <a:t>Create a budget for post-college life?</a:t>
            </a:r>
          </a:p>
          <a:p>
            <a:pPr lvl="1"/>
            <a:r>
              <a:rPr lang="en-US" dirty="0"/>
              <a:t>Understand loan restructuring and consolidation options?</a:t>
            </a:r>
          </a:p>
          <a:p>
            <a:pPr lvl="1"/>
            <a:r>
              <a:rPr lang="en-US" dirty="0"/>
              <a:t>Set long-term financial goals that incorporate saving and debt management?</a:t>
            </a:r>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371556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much money do you think you’ll make annually?</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47836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kcarlson\Desktop\education and earn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77200" cy="538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Nationally</a:t>
            </a:r>
          </a:p>
        </p:txBody>
      </p:sp>
      <p:sp>
        <p:nvSpPr>
          <p:cNvPr id="3" name="Footer Placeholder 2"/>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346948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or el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559" y="1985476"/>
            <a:ext cx="3552021" cy="4725555"/>
          </a:xfrm>
          <a:prstGeom prst="rect">
            <a:avLst/>
          </a:prstGeom>
        </p:spPr>
      </p:pic>
      <p:sp>
        <p:nvSpPr>
          <p:cNvPr id="2" name="Title 1"/>
          <p:cNvSpPr>
            <a:spLocks noGrp="1"/>
          </p:cNvSpPr>
          <p:nvPr>
            <p:ph type="title"/>
          </p:nvPr>
        </p:nvSpPr>
        <p:spPr/>
        <p:txBody>
          <a:bodyPr/>
          <a:lstStyle/>
          <a:p>
            <a:r>
              <a:rPr lang="en-US" dirty="0"/>
              <a:t>So how much will you make in your lifetime?</a:t>
            </a:r>
          </a:p>
        </p:txBody>
      </p:sp>
      <p:sp>
        <p:nvSpPr>
          <p:cNvPr id="3" name="Content Placeholder 2"/>
          <p:cNvSpPr>
            <a:spLocks noGrp="1"/>
          </p:cNvSpPr>
          <p:nvPr>
            <p:ph idx="1"/>
          </p:nvPr>
        </p:nvSpPr>
        <p:spPr>
          <a:xfrm>
            <a:off x="498474" y="1981200"/>
            <a:ext cx="7556313" cy="1380565"/>
          </a:xfrm>
        </p:spPr>
        <p:txBody>
          <a:bodyPr/>
          <a:lstStyle/>
          <a:p>
            <a:r>
              <a:rPr lang="en-US" dirty="0"/>
              <a:t>Average salary of an undergraduate is </a:t>
            </a:r>
            <a:r>
              <a:rPr lang="en-US" b="1" dirty="0"/>
              <a:t>$71,552</a:t>
            </a:r>
          </a:p>
          <a:p>
            <a:r>
              <a:rPr lang="en-US" dirty="0"/>
              <a:t>Assuming you work 40 years you would earn….</a:t>
            </a:r>
          </a:p>
        </p:txBody>
      </p:sp>
      <p:sp>
        <p:nvSpPr>
          <p:cNvPr id="4" name="TextBox 3"/>
          <p:cNvSpPr txBox="1"/>
          <p:nvPr/>
        </p:nvSpPr>
        <p:spPr>
          <a:xfrm>
            <a:off x="498474" y="3496235"/>
            <a:ext cx="4920740" cy="830997"/>
          </a:xfrm>
          <a:prstGeom prst="rect">
            <a:avLst/>
          </a:prstGeom>
          <a:noFill/>
        </p:spPr>
        <p:txBody>
          <a:bodyPr wrap="square" rtlCol="0">
            <a:spAutoFit/>
          </a:bodyPr>
          <a:lstStyle/>
          <a:p>
            <a:pPr algn="ctr"/>
            <a:r>
              <a:rPr lang="en-US" sz="4800" dirty="0"/>
              <a:t>$2,862,080</a:t>
            </a:r>
          </a:p>
        </p:txBody>
      </p:sp>
      <p:sp>
        <p:nvSpPr>
          <p:cNvPr id="5" name="TextBox 4"/>
          <p:cNvSpPr txBox="1"/>
          <p:nvPr/>
        </p:nvSpPr>
        <p:spPr>
          <a:xfrm>
            <a:off x="498475" y="5020235"/>
            <a:ext cx="4920740" cy="707886"/>
          </a:xfrm>
          <a:prstGeom prst="rect">
            <a:avLst/>
          </a:prstGeom>
          <a:noFill/>
        </p:spPr>
        <p:txBody>
          <a:bodyPr wrap="square" rtlCol="0">
            <a:spAutoFit/>
          </a:bodyPr>
          <a:lstStyle/>
          <a:p>
            <a:pPr algn="ctr"/>
            <a:r>
              <a:rPr lang="en-US" sz="2000" dirty="0"/>
              <a:t>Still nearly half of Americans die with less than $10,000 </a:t>
            </a:r>
          </a:p>
        </p:txBody>
      </p:sp>
      <p:sp>
        <p:nvSpPr>
          <p:cNvPr id="6" name="Footer Placeholder 5"/>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9375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lancing lif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753" y="726139"/>
            <a:ext cx="2705034" cy="5647005"/>
          </a:xfrm>
          <a:prstGeom prst="rect">
            <a:avLst/>
          </a:prstGeom>
        </p:spPr>
      </p:pic>
      <p:sp>
        <p:nvSpPr>
          <p:cNvPr id="2" name="Title 1"/>
          <p:cNvSpPr>
            <a:spLocks noGrp="1"/>
          </p:cNvSpPr>
          <p:nvPr>
            <p:ph type="title"/>
          </p:nvPr>
        </p:nvSpPr>
        <p:spPr/>
        <p:txBody>
          <a:bodyPr/>
          <a:lstStyle/>
          <a:p>
            <a:r>
              <a:rPr lang="en-US" dirty="0"/>
              <a:t>Where do our millions go?</a:t>
            </a:r>
          </a:p>
        </p:txBody>
      </p:sp>
      <p:sp>
        <p:nvSpPr>
          <p:cNvPr id="3" name="Content Placeholder 2"/>
          <p:cNvSpPr>
            <a:spLocks noGrp="1"/>
          </p:cNvSpPr>
          <p:nvPr>
            <p:ph idx="1"/>
          </p:nvPr>
        </p:nvSpPr>
        <p:spPr>
          <a:xfrm>
            <a:off x="498474" y="1981200"/>
            <a:ext cx="7556313" cy="4292859"/>
          </a:xfrm>
        </p:spPr>
        <p:txBody>
          <a:bodyPr>
            <a:normAutofit lnSpcReduction="10000"/>
          </a:bodyPr>
          <a:lstStyle/>
          <a:p>
            <a:r>
              <a:rPr lang="en-US" dirty="0"/>
              <a:t>$224,690 on Food</a:t>
            </a:r>
          </a:p>
          <a:p>
            <a:r>
              <a:rPr lang="en-US" dirty="0"/>
              <a:t>$121,212 for Cars</a:t>
            </a:r>
          </a:p>
          <a:p>
            <a:r>
              <a:rPr lang="en-US" dirty="0"/>
              <a:t>$250,000 for housing</a:t>
            </a:r>
          </a:p>
          <a:p>
            <a:r>
              <a:rPr lang="en-US" dirty="0"/>
              <a:t>$171,816 for College</a:t>
            </a:r>
          </a:p>
          <a:p>
            <a:r>
              <a:rPr lang="en-US" dirty="0"/>
              <a:t>$94,560 for Retirement</a:t>
            </a:r>
          </a:p>
          <a:p>
            <a:r>
              <a:rPr lang="en-US" dirty="0"/>
              <a:t>$600,000 for Interest Payments</a:t>
            </a:r>
          </a:p>
          <a:p>
            <a:r>
              <a:rPr lang="en-US" dirty="0"/>
              <a:t>$256,049 for Taxes</a:t>
            </a:r>
          </a:p>
          <a:p>
            <a:r>
              <a:rPr lang="en-US" dirty="0"/>
              <a:t>And what about things like vacations, braces, clothing…….</a:t>
            </a:r>
          </a:p>
          <a:p>
            <a:endParaRPr lang="en-US" dirty="0"/>
          </a:p>
          <a:p>
            <a:endParaRPr lang="en-US" dirty="0"/>
          </a:p>
        </p:txBody>
      </p:sp>
      <p:sp>
        <p:nvSpPr>
          <p:cNvPr id="4" name="Footer Placeholder 3"/>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318251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you start your career at the average salary?</a:t>
            </a:r>
          </a:p>
        </p:txBody>
      </p:sp>
      <p:sp>
        <p:nvSpPr>
          <p:cNvPr id="3" name="Content Placeholder 2"/>
          <p:cNvSpPr>
            <a:spLocks noGrp="1"/>
          </p:cNvSpPr>
          <p:nvPr>
            <p:ph type="body" sz="half" idx="2"/>
          </p:nvPr>
        </p:nvSpPr>
        <p:spPr/>
        <p:txBody>
          <a:bodyPr/>
          <a:lstStyle/>
          <a:p>
            <a:r>
              <a:rPr lang="en-US" dirty="0"/>
              <a:t>Average starting salary for an undergraduate is $44,000</a:t>
            </a:r>
          </a:p>
        </p:txBody>
      </p:sp>
      <p:pic>
        <p:nvPicPr>
          <p:cNvPr id="6" name="Picture Placeholder 5" descr="Pathways Logo.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63" b="463"/>
          <a:stretch>
            <a:fillRect/>
          </a:stretch>
        </p:blipFill>
        <p:spPr/>
      </p:pic>
      <p:sp>
        <p:nvSpPr>
          <p:cNvPr id="5" name="Footer Placeholder 4"/>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314195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Post Graduation Budget</a:t>
            </a:r>
          </a:p>
        </p:txBody>
      </p:sp>
      <p:sp>
        <p:nvSpPr>
          <p:cNvPr id="7" name="Text Placeholder 6"/>
          <p:cNvSpPr>
            <a:spLocks noGrp="1"/>
          </p:cNvSpPr>
          <p:nvPr>
            <p:ph type="body" idx="1"/>
          </p:nvPr>
        </p:nvSpPr>
        <p:spPr/>
        <p:txBody>
          <a:bodyPr/>
          <a:lstStyle/>
          <a:p>
            <a:r>
              <a:rPr lang="en-US" dirty="0"/>
              <a:t>Activity</a:t>
            </a:r>
          </a:p>
        </p:txBody>
      </p:sp>
      <p:sp>
        <p:nvSpPr>
          <p:cNvPr id="2" name="Footer Placeholder 1"/>
          <p:cNvSpPr>
            <a:spLocks noGrp="1"/>
          </p:cNvSpPr>
          <p:nvPr>
            <p:ph type="ftr" sz="quarter" idx="11"/>
          </p:nvPr>
        </p:nvSpPr>
        <p:spPr/>
        <p:txBody>
          <a:bodyPr/>
          <a:lstStyle/>
          <a:p>
            <a:r>
              <a:rPr lang="en-US"/>
              <a:t>Copyright © 2014 Financial Beginnings, all rights reserved.</a:t>
            </a:r>
          </a:p>
        </p:txBody>
      </p:sp>
    </p:spTree>
    <p:extLst>
      <p:ext uri="{BB962C8B-B14F-4D97-AF65-F5344CB8AC3E}">
        <p14:creationId xmlns:p14="http://schemas.microsoft.com/office/powerpoint/2010/main" val="1099398200"/>
      </p:ext>
    </p:extLst>
  </p:cSld>
  <p:clrMapOvr>
    <a:masterClrMapping/>
  </p:clrMapOvr>
</p:sld>
</file>

<file path=ppt/theme/theme1.xml><?xml version="1.0" encoding="utf-8"?>
<a:theme xmlns:a="http://schemas.openxmlformats.org/drawingml/2006/main" name="Advantage">
  <a:themeElements>
    <a:clrScheme name="Custom 16">
      <a:dk1>
        <a:sysClr val="windowText" lastClr="000000"/>
      </a:dk1>
      <a:lt1>
        <a:sysClr val="window" lastClr="FFFFFF"/>
      </a:lt1>
      <a:dk2>
        <a:srgbClr val="2F2F26"/>
      </a:dk2>
      <a:lt2>
        <a:srgbClr val="9FA795"/>
      </a:lt2>
      <a:accent1>
        <a:srgbClr val="13094B"/>
      </a:accent1>
      <a:accent2>
        <a:srgbClr val="FFFBFC"/>
      </a:accent2>
      <a:accent3>
        <a:srgbClr val="B9BBBD"/>
      </a:accent3>
      <a:accent4>
        <a:srgbClr val="193989"/>
      </a:accent4>
      <a:accent5>
        <a:srgbClr val="5039C6"/>
      </a:accent5>
      <a:accent6>
        <a:srgbClr val="425920"/>
      </a:accent6>
      <a:hlink>
        <a:srgbClr val="FFC000"/>
      </a:hlink>
      <a:folHlink>
        <a:srgbClr val="C0C00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3101</TotalTime>
  <Words>3617</Words>
  <Application>Microsoft Office PowerPoint</Application>
  <PresentationFormat>On-screen Show (4:3)</PresentationFormat>
  <Paragraphs>455</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News Gothic MT</vt:lpstr>
      <vt:lpstr>Rockwell</vt:lpstr>
      <vt:lpstr>Wingdings</vt:lpstr>
      <vt:lpstr>Advantage</vt:lpstr>
      <vt:lpstr>Managing Debt After College</vt:lpstr>
      <vt:lpstr>What plans to do you have once you have completed school?</vt:lpstr>
      <vt:lpstr>What are we doing today?</vt:lpstr>
      <vt:lpstr>How much money do you think you’ll make annually?</vt:lpstr>
      <vt:lpstr>Nationally</vt:lpstr>
      <vt:lpstr>So how much will you make in your lifetime?</vt:lpstr>
      <vt:lpstr>Where do our millions go?</vt:lpstr>
      <vt:lpstr>Will you start your career at the average salary?</vt:lpstr>
      <vt:lpstr>Post Graduation Budget</vt:lpstr>
      <vt:lpstr>Post Graduation Budget</vt:lpstr>
      <vt:lpstr>Post Graduation Budget</vt:lpstr>
      <vt:lpstr>Understanding Your Loans</vt:lpstr>
      <vt:lpstr>When must I begin making payments?</vt:lpstr>
      <vt:lpstr>Using the calculator</vt:lpstr>
      <vt:lpstr>My payment is what!?!?</vt:lpstr>
      <vt:lpstr>Standard Repayment Plan</vt:lpstr>
      <vt:lpstr>Graduated Repayment Plan</vt:lpstr>
      <vt:lpstr>Extended Repayment Plan</vt:lpstr>
      <vt:lpstr>Income-Based Repayment Plan</vt:lpstr>
      <vt:lpstr>Pay As You Earn Repayment Plan</vt:lpstr>
      <vt:lpstr>Income-Contingent Repayment Plan</vt:lpstr>
      <vt:lpstr>Income- Sensitive Repayment Plan</vt:lpstr>
      <vt:lpstr>Loan Consolidation Activity</vt:lpstr>
      <vt:lpstr>Loan Consolidation Activity</vt:lpstr>
      <vt:lpstr>Things to watch for</vt:lpstr>
      <vt:lpstr>Deferment or Forbearance</vt:lpstr>
      <vt:lpstr>Consequences of Default</vt:lpstr>
      <vt:lpstr>Forgiveness, Cancelation or Discharge</vt:lpstr>
      <vt:lpstr>Setting Financial Goals</vt:lpstr>
      <vt:lpstr>Starting Off Strong</vt:lpstr>
      <vt:lpstr>Got it?</vt:lpstr>
    </vt:vector>
  </TitlesOfParts>
  <Company>Financial Beginnings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Bell</dc:creator>
  <cp:lastModifiedBy>Erynn Schroeder</cp:lastModifiedBy>
  <cp:revision>64</cp:revision>
  <dcterms:created xsi:type="dcterms:W3CDTF">2014-02-14T00:03:44Z</dcterms:created>
  <dcterms:modified xsi:type="dcterms:W3CDTF">2022-11-07T16:37:08Z</dcterms:modified>
</cp:coreProperties>
</file>