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handoutMasterIdLst>
    <p:handoutMasterId r:id="rId29"/>
  </p:handoutMasterIdLst>
  <p:sldIdLst>
    <p:sldId id="256" r:id="rId2"/>
    <p:sldId id="281" r:id="rId3"/>
    <p:sldId id="257" r:id="rId4"/>
    <p:sldId id="260" r:id="rId5"/>
    <p:sldId id="262" r:id="rId6"/>
    <p:sldId id="266" r:id="rId7"/>
    <p:sldId id="282" r:id="rId8"/>
    <p:sldId id="283" r:id="rId9"/>
    <p:sldId id="284" r:id="rId10"/>
    <p:sldId id="268" r:id="rId11"/>
    <p:sldId id="267" r:id="rId12"/>
    <p:sldId id="269" r:id="rId13"/>
    <p:sldId id="270" r:id="rId14"/>
    <p:sldId id="271" r:id="rId15"/>
    <p:sldId id="272" r:id="rId16"/>
    <p:sldId id="273" r:id="rId17"/>
    <p:sldId id="275" r:id="rId18"/>
    <p:sldId id="286" r:id="rId19"/>
    <p:sldId id="285" r:id="rId20"/>
    <p:sldId id="274" r:id="rId21"/>
    <p:sldId id="276" r:id="rId22"/>
    <p:sldId id="278" r:id="rId23"/>
    <p:sldId id="277" r:id="rId24"/>
    <p:sldId id="279" r:id="rId25"/>
    <p:sldId id="280" r:id="rId26"/>
    <p:sldId id="25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50" autoAdjust="0"/>
  </p:normalViewPr>
  <p:slideViewPr>
    <p:cSldViewPr snapToGrid="0" snapToObjects="1">
      <p:cViewPr varScale="1">
        <p:scale>
          <a:sx n="74" d="100"/>
          <a:sy n="74" d="100"/>
        </p:scale>
        <p:origin x="1642" y="62"/>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2504" y="6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pieChart>
        <c:varyColors val="1"/>
        <c:ser>
          <c:idx val="0"/>
          <c:order val="0"/>
          <c:dPt>
            <c:idx val="0"/>
            <c:bubble3D val="0"/>
            <c:spPr>
              <a:solidFill>
                <a:schemeClr val="accent6">
                  <a:lumMod val="60000"/>
                  <a:lumOff val="40000"/>
                </a:schemeClr>
              </a:solidFill>
            </c:spPr>
            <c:extLst>
              <c:ext xmlns:c16="http://schemas.microsoft.com/office/drawing/2014/chart" uri="{C3380CC4-5D6E-409C-BE32-E72D297353CC}">
                <c16:uniqueId val="{00000001-C342-4C6E-9A59-C7EB57DFC9AB}"/>
              </c:ext>
            </c:extLst>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[Workbook1]Sheet1!$O$2:$O$5</c:f>
              <c:strCache>
                <c:ptCount val="4"/>
                <c:pt idx="0">
                  <c:v>Student Loan Payment</c:v>
                </c:pt>
                <c:pt idx="1">
                  <c:v>Taxes</c:v>
                </c:pt>
                <c:pt idx="2">
                  <c:v>Housing</c:v>
                </c:pt>
                <c:pt idx="3">
                  <c:v>Everything else</c:v>
                </c:pt>
              </c:strCache>
            </c:strRef>
          </c:cat>
          <c:val>
            <c:numRef>
              <c:f>[Workbook1]Sheet1!$P$2:$P$5</c:f>
              <c:numCache>
                <c:formatCode>General</c:formatCode>
                <c:ptCount val="4"/>
                <c:pt idx="0">
                  <c:v>0.13</c:v>
                </c:pt>
                <c:pt idx="1">
                  <c:v>0.27</c:v>
                </c:pt>
                <c:pt idx="2">
                  <c:v>0.33</c:v>
                </c:pt>
                <c:pt idx="3">
                  <c:v>0.27</c:v>
                </c:pt>
              </c:numCache>
            </c:numRef>
          </c:val>
          <c:extLst>
            <c:ext xmlns:c16="http://schemas.microsoft.com/office/drawing/2014/chart" uri="{C3380CC4-5D6E-409C-BE32-E72D297353CC}">
              <c16:uniqueId val="{00000002-C342-4C6E-9A59-C7EB57DFC9AB}"/>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53AAF-B633-8E49-B08F-E7DCECA8AEDD}" type="doc">
      <dgm:prSet loTypeId="urn:microsoft.com/office/officeart/2005/8/layout/pList2" loCatId="" qsTypeId="urn:microsoft.com/office/officeart/2005/8/quickstyle/simple4" qsCatId="simple" csTypeId="urn:microsoft.com/office/officeart/2005/8/colors/accent3_3" csCatId="accent3" phldr="1"/>
      <dgm:spPr/>
    </dgm:pt>
    <dgm:pt modelId="{77D943FD-74AD-BD4C-9817-14E115A5ECDC}">
      <dgm:prSet phldrT="[Text]"/>
      <dgm:spPr/>
      <dgm:t>
        <a:bodyPr/>
        <a:lstStyle/>
        <a:p>
          <a:r>
            <a:rPr lang="en-US" dirty="0"/>
            <a:t>Sticker: </a:t>
          </a:r>
          <a:r>
            <a:rPr lang="en-US" dirty="0">
              <a:solidFill>
                <a:schemeClr val="tx1"/>
              </a:solidFill>
            </a:rPr>
            <a:t>$7,389                       </a:t>
          </a:r>
          <a:r>
            <a:rPr lang="en-US" dirty="0"/>
            <a:t>Net:  </a:t>
          </a:r>
          <a:r>
            <a:rPr lang="en-US" dirty="0">
              <a:solidFill>
                <a:srgbClr val="000000"/>
              </a:solidFill>
            </a:rPr>
            <a:t>$5,989</a:t>
          </a:r>
          <a:r>
            <a:rPr lang="en-US" dirty="0"/>
            <a:t>                                Difference: </a:t>
          </a:r>
          <a:r>
            <a:rPr lang="en-US" b="1" dirty="0">
              <a:solidFill>
                <a:srgbClr val="000000"/>
              </a:solidFill>
            </a:rPr>
            <a:t>$1,400</a:t>
          </a:r>
        </a:p>
      </dgm:t>
    </dgm:pt>
    <dgm:pt modelId="{3F2FDFEB-AD4C-FC4A-BB63-D365C4D69D09}" type="parTrans" cxnId="{59D61177-E010-1B4A-A83D-F9F4D42F69A8}">
      <dgm:prSet/>
      <dgm:spPr/>
      <dgm:t>
        <a:bodyPr/>
        <a:lstStyle/>
        <a:p>
          <a:endParaRPr lang="en-US"/>
        </a:p>
      </dgm:t>
    </dgm:pt>
    <dgm:pt modelId="{CCBDCC12-F657-9646-A57C-F7BC035D5718}" type="sibTrans" cxnId="{59D61177-E010-1B4A-A83D-F9F4D42F69A8}">
      <dgm:prSet/>
      <dgm:spPr/>
      <dgm:t>
        <a:bodyPr/>
        <a:lstStyle/>
        <a:p>
          <a:endParaRPr lang="en-US"/>
        </a:p>
      </dgm:t>
    </dgm:pt>
    <dgm:pt modelId="{D5AF8A0D-4C74-624C-9572-E66D37AC627E}">
      <dgm:prSet phldrT="[Text]"/>
      <dgm:spPr/>
      <dgm:t>
        <a:bodyPr/>
        <a:lstStyle/>
        <a:p>
          <a:r>
            <a:rPr lang="en-US" dirty="0"/>
            <a:t>Sticker: </a:t>
          </a:r>
          <a:r>
            <a:rPr lang="en-US" dirty="0">
              <a:solidFill>
                <a:srgbClr val="000000"/>
              </a:solidFill>
            </a:rPr>
            <a:t>$24,075 </a:t>
          </a:r>
          <a:r>
            <a:rPr lang="en-US" dirty="0"/>
            <a:t> Net: </a:t>
          </a:r>
          <a:r>
            <a:rPr lang="en-US" dirty="0">
              <a:solidFill>
                <a:srgbClr val="000000"/>
              </a:solidFill>
            </a:rPr>
            <a:t>$14,202 </a:t>
          </a:r>
          <a:r>
            <a:rPr lang="en-US" dirty="0"/>
            <a:t>Difference: </a:t>
          </a:r>
          <a:r>
            <a:rPr lang="en-US" b="1" dirty="0">
              <a:solidFill>
                <a:srgbClr val="000000"/>
              </a:solidFill>
            </a:rPr>
            <a:t>$9,873 </a:t>
          </a:r>
        </a:p>
      </dgm:t>
    </dgm:pt>
    <dgm:pt modelId="{593AA436-19A1-4345-8558-3F0582262E66}" type="parTrans" cxnId="{202544C5-AAF9-E34B-B2CE-6BE77EACC724}">
      <dgm:prSet/>
      <dgm:spPr/>
      <dgm:t>
        <a:bodyPr/>
        <a:lstStyle/>
        <a:p>
          <a:endParaRPr lang="en-US"/>
        </a:p>
      </dgm:t>
    </dgm:pt>
    <dgm:pt modelId="{C68688D2-DA68-A24E-BC7E-31507A56625A}" type="sibTrans" cxnId="{202544C5-AAF9-E34B-B2CE-6BE77EACC724}">
      <dgm:prSet/>
      <dgm:spPr/>
      <dgm:t>
        <a:bodyPr/>
        <a:lstStyle/>
        <a:p>
          <a:endParaRPr lang="en-US"/>
        </a:p>
      </dgm:t>
    </dgm:pt>
    <dgm:pt modelId="{BB8550AE-25CB-DB46-A423-FD88E1B4E07E}">
      <dgm:prSet phldrT="[Text]"/>
      <dgm:spPr/>
      <dgm:t>
        <a:bodyPr/>
        <a:lstStyle/>
        <a:p>
          <a:r>
            <a:rPr lang="en-US" dirty="0"/>
            <a:t>Sticker: </a:t>
          </a:r>
          <a:r>
            <a:rPr lang="en-US" dirty="0">
              <a:solidFill>
                <a:srgbClr val="000000"/>
              </a:solidFill>
            </a:rPr>
            <a:t>$56,650  </a:t>
          </a:r>
          <a:r>
            <a:rPr lang="en-US" dirty="0"/>
            <a:t>Net: </a:t>
          </a:r>
          <a:r>
            <a:rPr lang="en-US" dirty="0">
              <a:solidFill>
                <a:srgbClr val="000000"/>
              </a:solidFill>
            </a:rPr>
            <a:t>$29,364 </a:t>
          </a:r>
          <a:r>
            <a:rPr lang="en-US" dirty="0"/>
            <a:t>Difference: </a:t>
          </a:r>
          <a:r>
            <a:rPr lang="en-US" b="1" dirty="0">
              <a:solidFill>
                <a:srgbClr val="000000"/>
              </a:solidFill>
            </a:rPr>
            <a:t>$27,286</a:t>
          </a:r>
        </a:p>
      </dgm:t>
    </dgm:pt>
    <dgm:pt modelId="{27CFAF4F-2AEA-1248-A414-8CBAEA839F38}" type="parTrans" cxnId="{17FD48FE-92A6-EF4C-9925-AC01818B6283}">
      <dgm:prSet/>
      <dgm:spPr/>
      <dgm:t>
        <a:bodyPr/>
        <a:lstStyle/>
        <a:p>
          <a:endParaRPr lang="en-US"/>
        </a:p>
      </dgm:t>
    </dgm:pt>
    <dgm:pt modelId="{ECEE04DA-5E08-5547-B178-C3048098EC6A}" type="sibTrans" cxnId="{17FD48FE-92A6-EF4C-9925-AC01818B6283}">
      <dgm:prSet/>
      <dgm:spPr/>
      <dgm:t>
        <a:bodyPr/>
        <a:lstStyle/>
        <a:p>
          <a:endParaRPr lang="en-US"/>
        </a:p>
      </dgm:t>
    </dgm:pt>
    <dgm:pt modelId="{1F78D7A9-9CC8-AB48-B9DC-DFBD3FC45BCF}" type="pres">
      <dgm:prSet presAssocID="{9B553AAF-B633-8E49-B08F-E7DCECA8AEDD}" presName="Name0" presStyleCnt="0">
        <dgm:presLayoutVars>
          <dgm:dir/>
          <dgm:resizeHandles val="exact"/>
        </dgm:presLayoutVars>
      </dgm:prSet>
      <dgm:spPr/>
    </dgm:pt>
    <dgm:pt modelId="{BDC8A991-C498-E34E-A853-A1DDA7C20FA2}" type="pres">
      <dgm:prSet presAssocID="{9B553AAF-B633-8E49-B08F-E7DCECA8AEDD}" presName="bkgdShp" presStyleLbl="alignAccFollowNode1" presStyleIdx="0" presStyleCnt="1"/>
      <dgm:spPr/>
    </dgm:pt>
    <dgm:pt modelId="{3C4C48BA-D9BE-6E4E-ADCF-E4DCEA72F236}" type="pres">
      <dgm:prSet presAssocID="{9B553AAF-B633-8E49-B08F-E7DCECA8AEDD}" presName="linComp" presStyleCnt="0"/>
      <dgm:spPr/>
    </dgm:pt>
    <dgm:pt modelId="{81B30BEA-FD2E-CB4D-A13E-0D04349B43A5}" type="pres">
      <dgm:prSet presAssocID="{77D943FD-74AD-BD4C-9817-14E115A5ECDC}" presName="compNode" presStyleCnt="0"/>
      <dgm:spPr/>
    </dgm:pt>
    <dgm:pt modelId="{4646BD15-67AC-DB41-8485-46BF0E54350D}" type="pres">
      <dgm:prSet presAssocID="{77D943FD-74AD-BD4C-9817-14E115A5ECDC}" presName="node" presStyleLbl="node1" presStyleIdx="0" presStyleCnt="3">
        <dgm:presLayoutVars>
          <dgm:bulletEnabled val="1"/>
        </dgm:presLayoutVars>
      </dgm:prSet>
      <dgm:spPr/>
    </dgm:pt>
    <dgm:pt modelId="{CFC63C8B-75F8-BE40-AA37-2D99A873A786}" type="pres">
      <dgm:prSet presAssocID="{77D943FD-74AD-BD4C-9817-14E115A5ECDC}" presName="invisiNode" presStyleLbl="node1" presStyleIdx="0" presStyleCnt="3"/>
      <dgm:spPr/>
    </dgm:pt>
    <dgm:pt modelId="{E416695A-16F1-DF4A-9D8C-1AFBCFAE9087}" type="pres">
      <dgm:prSet presAssocID="{77D943FD-74AD-BD4C-9817-14E115A5ECD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63547BB2-70C1-7440-AFD7-CAF799E8E2AA}" type="pres">
      <dgm:prSet presAssocID="{CCBDCC12-F657-9646-A57C-F7BC035D5718}" presName="sibTrans" presStyleLbl="sibTrans2D1" presStyleIdx="0" presStyleCnt="0"/>
      <dgm:spPr/>
    </dgm:pt>
    <dgm:pt modelId="{4ACC95B4-84A8-3849-B86F-D85AF94101D5}" type="pres">
      <dgm:prSet presAssocID="{D5AF8A0D-4C74-624C-9572-E66D37AC627E}" presName="compNode" presStyleCnt="0"/>
      <dgm:spPr/>
    </dgm:pt>
    <dgm:pt modelId="{66CC31F9-3D7A-6C4F-9402-3903BDA71733}" type="pres">
      <dgm:prSet presAssocID="{D5AF8A0D-4C74-624C-9572-E66D37AC627E}" presName="node" presStyleLbl="node1" presStyleIdx="1" presStyleCnt="3">
        <dgm:presLayoutVars>
          <dgm:bulletEnabled val="1"/>
        </dgm:presLayoutVars>
      </dgm:prSet>
      <dgm:spPr/>
    </dgm:pt>
    <dgm:pt modelId="{044B62CC-7CC0-F94A-AFF0-908A5F648997}" type="pres">
      <dgm:prSet presAssocID="{D5AF8A0D-4C74-624C-9572-E66D37AC627E}" presName="invisiNode" presStyleLbl="node1" presStyleIdx="1" presStyleCnt="3"/>
      <dgm:spPr/>
    </dgm:pt>
    <dgm:pt modelId="{7F1A5B42-EBE4-6A47-9627-C07193FAF316}" type="pres">
      <dgm:prSet presAssocID="{D5AF8A0D-4C74-624C-9572-E66D37AC627E}" presName="imagNode" presStyleLbl="fgImgPlace1" presStyleIdx="1" presStyleCnt="3" custScaleY="98952"/>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CE580833-678D-644E-B348-96FD8F858259}" type="pres">
      <dgm:prSet presAssocID="{C68688D2-DA68-A24E-BC7E-31507A56625A}" presName="sibTrans" presStyleLbl="sibTrans2D1" presStyleIdx="0" presStyleCnt="0"/>
      <dgm:spPr/>
    </dgm:pt>
    <dgm:pt modelId="{69D2ABE8-51AF-EA41-8E81-33F99CB36FB6}" type="pres">
      <dgm:prSet presAssocID="{BB8550AE-25CB-DB46-A423-FD88E1B4E07E}" presName="compNode" presStyleCnt="0"/>
      <dgm:spPr/>
    </dgm:pt>
    <dgm:pt modelId="{C1AB71EE-C4FB-5A45-90E8-A67BFA39C22B}" type="pres">
      <dgm:prSet presAssocID="{BB8550AE-25CB-DB46-A423-FD88E1B4E07E}" presName="node" presStyleLbl="node1" presStyleIdx="2" presStyleCnt="3">
        <dgm:presLayoutVars>
          <dgm:bulletEnabled val="1"/>
        </dgm:presLayoutVars>
      </dgm:prSet>
      <dgm:spPr/>
    </dgm:pt>
    <dgm:pt modelId="{72F0E531-4A97-3E44-9120-8F8C66FFFE29}" type="pres">
      <dgm:prSet presAssocID="{BB8550AE-25CB-DB46-A423-FD88E1B4E07E}" presName="invisiNode" presStyleLbl="node1" presStyleIdx="2" presStyleCnt="3"/>
      <dgm:spPr/>
    </dgm:pt>
    <dgm:pt modelId="{291E45C8-E966-F844-8BD5-DAE626C9F4E8}" type="pres">
      <dgm:prSet presAssocID="{BB8550AE-25CB-DB46-A423-FD88E1B4E07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Lst>
  <dgm:cxnLst>
    <dgm:cxn modelId="{FCAFA82B-A034-1742-A467-13AFFFD79907}" type="presOf" srcId="{9B553AAF-B633-8E49-B08F-E7DCECA8AEDD}" destId="{1F78D7A9-9CC8-AB48-B9DC-DFBD3FC45BCF}" srcOrd="0" destOrd="0" presId="urn:microsoft.com/office/officeart/2005/8/layout/pList2"/>
    <dgm:cxn modelId="{20B59368-1952-EA45-84A3-E0B0E46FD437}" type="presOf" srcId="{C68688D2-DA68-A24E-BC7E-31507A56625A}" destId="{CE580833-678D-644E-B348-96FD8F858259}" srcOrd="0" destOrd="0" presId="urn:microsoft.com/office/officeart/2005/8/layout/pList2"/>
    <dgm:cxn modelId="{59D61177-E010-1B4A-A83D-F9F4D42F69A8}" srcId="{9B553AAF-B633-8E49-B08F-E7DCECA8AEDD}" destId="{77D943FD-74AD-BD4C-9817-14E115A5ECDC}" srcOrd="0" destOrd="0" parTransId="{3F2FDFEB-AD4C-FC4A-BB63-D365C4D69D09}" sibTransId="{CCBDCC12-F657-9646-A57C-F7BC035D5718}"/>
    <dgm:cxn modelId="{53A35679-CC79-B54D-B651-266393DF0D21}" type="presOf" srcId="{BB8550AE-25CB-DB46-A423-FD88E1B4E07E}" destId="{C1AB71EE-C4FB-5A45-90E8-A67BFA39C22B}" srcOrd="0" destOrd="0" presId="urn:microsoft.com/office/officeart/2005/8/layout/pList2"/>
    <dgm:cxn modelId="{1E5C137F-06E4-C34B-8C81-2B74DE0271FF}" type="presOf" srcId="{CCBDCC12-F657-9646-A57C-F7BC035D5718}" destId="{63547BB2-70C1-7440-AFD7-CAF799E8E2AA}" srcOrd="0" destOrd="0" presId="urn:microsoft.com/office/officeart/2005/8/layout/pList2"/>
    <dgm:cxn modelId="{A1782489-7656-C14E-9785-75F83E74C06B}" type="presOf" srcId="{D5AF8A0D-4C74-624C-9572-E66D37AC627E}" destId="{66CC31F9-3D7A-6C4F-9402-3903BDA71733}" srcOrd="0" destOrd="0" presId="urn:microsoft.com/office/officeart/2005/8/layout/pList2"/>
    <dgm:cxn modelId="{202544C5-AAF9-E34B-B2CE-6BE77EACC724}" srcId="{9B553AAF-B633-8E49-B08F-E7DCECA8AEDD}" destId="{D5AF8A0D-4C74-624C-9572-E66D37AC627E}" srcOrd="1" destOrd="0" parTransId="{593AA436-19A1-4345-8558-3F0582262E66}" sibTransId="{C68688D2-DA68-A24E-BC7E-31507A56625A}"/>
    <dgm:cxn modelId="{8BC8CAEF-BC7A-4E4E-9859-BC1A86B5073E}" type="presOf" srcId="{77D943FD-74AD-BD4C-9817-14E115A5ECDC}" destId="{4646BD15-67AC-DB41-8485-46BF0E54350D}" srcOrd="0" destOrd="0" presId="urn:microsoft.com/office/officeart/2005/8/layout/pList2"/>
    <dgm:cxn modelId="{17FD48FE-92A6-EF4C-9925-AC01818B6283}" srcId="{9B553AAF-B633-8E49-B08F-E7DCECA8AEDD}" destId="{BB8550AE-25CB-DB46-A423-FD88E1B4E07E}" srcOrd="2" destOrd="0" parTransId="{27CFAF4F-2AEA-1248-A414-8CBAEA839F38}" sibTransId="{ECEE04DA-5E08-5547-B178-C3048098EC6A}"/>
    <dgm:cxn modelId="{3B9BA390-83EF-DE4C-B4D5-B4C2FC6E0715}" type="presParOf" srcId="{1F78D7A9-9CC8-AB48-B9DC-DFBD3FC45BCF}" destId="{BDC8A991-C498-E34E-A853-A1DDA7C20FA2}" srcOrd="0" destOrd="0" presId="urn:microsoft.com/office/officeart/2005/8/layout/pList2"/>
    <dgm:cxn modelId="{846F9358-83EA-9843-AFD0-09DA5936F8D0}" type="presParOf" srcId="{1F78D7A9-9CC8-AB48-B9DC-DFBD3FC45BCF}" destId="{3C4C48BA-D9BE-6E4E-ADCF-E4DCEA72F236}" srcOrd="1" destOrd="0" presId="urn:microsoft.com/office/officeart/2005/8/layout/pList2"/>
    <dgm:cxn modelId="{A56B1F10-729F-1748-9A3A-F00BB92743C9}" type="presParOf" srcId="{3C4C48BA-D9BE-6E4E-ADCF-E4DCEA72F236}" destId="{81B30BEA-FD2E-CB4D-A13E-0D04349B43A5}" srcOrd="0" destOrd="0" presId="urn:microsoft.com/office/officeart/2005/8/layout/pList2"/>
    <dgm:cxn modelId="{3ECE8B7E-0F33-0941-8B41-55C116BA0816}" type="presParOf" srcId="{81B30BEA-FD2E-CB4D-A13E-0D04349B43A5}" destId="{4646BD15-67AC-DB41-8485-46BF0E54350D}" srcOrd="0" destOrd="0" presId="urn:microsoft.com/office/officeart/2005/8/layout/pList2"/>
    <dgm:cxn modelId="{AD3567AD-A45A-034B-834D-BB87983FE62A}" type="presParOf" srcId="{81B30BEA-FD2E-CB4D-A13E-0D04349B43A5}" destId="{CFC63C8B-75F8-BE40-AA37-2D99A873A786}" srcOrd="1" destOrd="0" presId="urn:microsoft.com/office/officeart/2005/8/layout/pList2"/>
    <dgm:cxn modelId="{9916E160-58E8-E647-B139-7EA28B5E8DC2}" type="presParOf" srcId="{81B30BEA-FD2E-CB4D-A13E-0D04349B43A5}" destId="{E416695A-16F1-DF4A-9D8C-1AFBCFAE9087}" srcOrd="2" destOrd="0" presId="urn:microsoft.com/office/officeart/2005/8/layout/pList2"/>
    <dgm:cxn modelId="{3FC02432-3D1F-554F-86D9-F41B91DC1A9F}" type="presParOf" srcId="{3C4C48BA-D9BE-6E4E-ADCF-E4DCEA72F236}" destId="{63547BB2-70C1-7440-AFD7-CAF799E8E2AA}" srcOrd="1" destOrd="0" presId="urn:microsoft.com/office/officeart/2005/8/layout/pList2"/>
    <dgm:cxn modelId="{59504F4A-718D-C142-BFB6-E3415F9EB0A0}" type="presParOf" srcId="{3C4C48BA-D9BE-6E4E-ADCF-E4DCEA72F236}" destId="{4ACC95B4-84A8-3849-B86F-D85AF94101D5}" srcOrd="2" destOrd="0" presId="urn:microsoft.com/office/officeart/2005/8/layout/pList2"/>
    <dgm:cxn modelId="{60838198-FF64-8F41-8F06-1B7422BED02F}" type="presParOf" srcId="{4ACC95B4-84A8-3849-B86F-D85AF94101D5}" destId="{66CC31F9-3D7A-6C4F-9402-3903BDA71733}" srcOrd="0" destOrd="0" presId="urn:microsoft.com/office/officeart/2005/8/layout/pList2"/>
    <dgm:cxn modelId="{47A8416D-8CBE-F548-96C4-CC53561371AF}" type="presParOf" srcId="{4ACC95B4-84A8-3849-B86F-D85AF94101D5}" destId="{044B62CC-7CC0-F94A-AFF0-908A5F648997}" srcOrd="1" destOrd="0" presId="urn:microsoft.com/office/officeart/2005/8/layout/pList2"/>
    <dgm:cxn modelId="{0CE3359F-7F9C-9843-BD90-727530DEFAAB}" type="presParOf" srcId="{4ACC95B4-84A8-3849-B86F-D85AF94101D5}" destId="{7F1A5B42-EBE4-6A47-9627-C07193FAF316}" srcOrd="2" destOrd="0" presId="urn:microsoft.com/office/officeart/2005/8/layout/pList2"/>
    <dgm:cxn modelId="{126EEBCD-8F17-314F-991C-B4966F1238E1}" type="presParOf" srcId="{3C4C48BA-D9BE-6E4E-ADCF-E4DCEA72F236}" destId="{CE580833-678D-644E-B348-96FD8F858259}" srcOrd="3" destOrd="0" presId="urn:microsoft.com/office/officeart/2005/8/layout/pList2"/>
    <dgm:cxn modelId="{E2CE4D21-94F7-0947-BDA5-D76547D276F2}" type="presParOf" srcId="{3C4C48BA-D9BE-6E4E-ADCF-E4DCEA72F236}" destId="{69D2ABE8-51AF-EA41-8E81-33F99CB36FB6}" srcOrd="4" destOrd="0" presId="urn:microsoft.com/office/officeart/2005/8/layout/pList2"/>
    <dgm:cxn modelId="{808AEA78-05CC-4A48-914A-2AFD91DBD429}" type="presParOf" srcId="{69D2ABE8-51AF-EA41-8E81-33F99CB36FB6}" destId="{C1AB71EE-C4FB-5A45-90E8-A67BFA39C22B}" srcOrd="0" destOrd="0" presId="urn:microsoft.com/office/officeart/2005/8/layout/pList2"/>
    <dgm:cxn modelId="{4E4F44B9-68EC-A442-807E-138E44D4FBBD}" type="presParOf" srcId="{69D2ABE8-51AF-EA41-8E81-33F99CB36FB6}" destId="{72F0E531-4A97-3E44-9120-8F8C66FFFE29}" srcOrd="1" destOrd="0" presId="urn:microsoft.com/office/officeart/2005/8/layout/pList2"/>
    <dgm:cxn modelId="{8F7DC6C3-F389-8F41-A971-C4E4B11E6DC7}" type="presParOf" srcId="{69D2ABE8-51AF-EA41-8E81-33F99CB36FB6}" destId="{291E45C8-E966-F844-8BD5-DAE626C9F4E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1D3C2-6B29-F848-8270-166510FF7F55}" type="doc">
      <dgm:prSet loTypeId="urn:microsoft.com/office/officeart/2005/8/layout/equation2" loCatId="" qsTypeId="urn:microsoft.com/office/officeart/2005/8/quickstyle/simple4" qsCatId="simple" csTypeId="urn:microsoft.com/office/officeart/2005/8/colors/accent1_2" csCatId="accent1" phldr="1"/>
      <dgm:spPr/>
    </dgm:pt>
    <dgm:pt modelId="{DF9E531E-D88F-184B-B06B-069642247696}">
      <dgm:prSet phldrT="[Text]"/>
      <dgm:spPr/>
      <dgm:t>
        <a:bodyPr/>
        <a:lstStyle/>
        <a:p>
          <a:r>
            <a:rPr lang="en-US" dirty="0"/>
            <a:t>Need for </a:t>
          </a:r>
          <a:r>
            <a:rPr lang="en-US" dirty="0" err="1"/>
            <a:t>UofO</a:t>
          </a:r>
          <a:r>
            <a:rPr lang="en-US" dirty="0"/>
            <a:t> $56,808</a:t>
          </a:r>
        </a:p>
      </dgm:t>
    </dgm:pt>
    <dgm:pt modelId="{8F52885A-D886-1142-AE23-C934C4E92AC8}" type="parTrans" cxnId="{16CC1E23-8540-A545-889B-9F6ABF283F35}">
      <dgm:prSet/>
      <dgm:spPr/>
      <dgm:t>
        <a:bodyPr/>
        <a:lstStyle/>
        <a:p>
          <a:endParaRPr lang="en-US"/>
        </a:p>
      </dgm:t>
    </dgm:pt>
    <dgm:pt modelId="{E9C31F02-04AA-054A-B5E1-2CA038A7C999}" type="sibTrans" cxnId="{16CC1E23-8540-A545-889B-9F6ABF283F35}">
      <dgm:prSet/>
      <dgm:spPr/>
      <dgm:t>
        <a:bodyPr/>
        <a:lstStyle/>
        <a:p>
          <a:endParaRPr lang="en-US"/>
        </a:p>
      </dgm:t>
    </dgm:pt>
    <dgm:pt modelId="{0EE44988-C1FE-9A48-AAD1-0AB08230C9C3}">
      <dgm:prSet phldrT="[Text]"/>
      <dgm:spPr/>
      <dgm:t>
        <a:bodyPr/>
        <a:lstStyle/>
        <a:p>
          <a:r>
            <a:rPr lang="en-US" dirty="0"/>
            <a:t>Starting Salary $30,840</a:t>
          </a:r>
        </a:p>
      </dgm:t>
    </dgm:pt>
    <dgm:pt modelId="{46EEFA41-9D4A-BF41-B816-B9D16716D6C6}" type="parTrans" cxnId="{A5285DB5-EEF1-E84B-B0C5-72A1ECF090B9}">
      <dgm:prSet/>
      <dgm:spPr/>
      <dgm:t>
        <a:bodyPr/>
        <a:lstStyle/>
        <a:p>
          <a:endParaRPr lang="en-US"/>
        </a:p>
      </dgm:t>
    </dgm:pt>
    <dgm:pt modelId="{1B2226D7-C981-244B-BB0D-5EE5946AF13E}" type="sibTrans" cxnId="{A5285DB5-EEF1-E84B-B0C5-72A1ECF090B9}">
      <dgm:prSet/>
      <dgm:spPr/>
      <dgm:t>
        <a:bodyPr/>
        <a:lstStyle/>
        <a:p>
          <a:endParaRPr lang="en-US"/>
        </a:p>
      </dgm:t>
    </dgm:pt>
    <dgm:pt modelId="{B0F33AC8-9C5D-4449-9418-E88BAAE90A06}">
      <dgm:prSet phldrT="[Text]"/>
      <dgm:spPr/>
      <dgm:t>
        <a:bodyPr/>
        <a:lstStyle/>
        <a:p>
          <a:r>
            <a:rPr lang="en-US" dirty="0"/>
            <a:t>$25,963 Shortfall</a:t>
          </a:r>
        </a:p>
      </dgm:t>
    </dgm:pt>
    <dgm:pt modelId="{CB896012-512D-1145-AD2B-4A3BD22CB3EF}" type="parTrans" cxnId="{FA707E9C-0E69-5346-946A-D0D6D2F167C9}">
      <dgm:prSet/>
      <dgm:spPr/>
      <dgm:t>
        <a:bodyPr/>
        <a:lstStyle/>
        <a:p>
          <a:endParaRPr lang="en-US"/>
        </a:p>
      </dgm:t>
    </dgm:pt>
    <dgm:pt modelId="{E486C4FC-2E0D-D94A-A1A3-9F557D3E6ABB}" type="sibTrans" cxnId="{FA707E9C-0E69-5346-946A-D0D6D2F167C9}">
      <dgm:prSet/>
      <dgm:spPr/>
      <dgm:t>
        <a:bodyPr/>
        <a:lstStyle/>
        <a:p>
          <a:endParaRPr lang="en-US"/>
        </a:p>
      </dgm:t>
    </dgm:pt>
    <dgm:pt modelId="{9908D6FA-C0F2-1E4F-B11F-60A34A775888}" type="pres">
      <dgm:prSet presAssocID="{E1B1D3C2-6B29-F848-8270-166510FF7F55}" presName="Name0" presStyleCnt="0">
        <dgm:presLayoutVars>
          <dgm:dir/>
          <dgm:resizeHandles val="exact"/>
        </dgm:presLayoutVars>
      </dgm:prSet>
      <dgm:spPr/>
    </dgm:pt>
    <dgm:pt modelId="{D0421038-B010-1949-A155-F5AC56562F60}" type="pres">
      <dgm:prSet presAssocID="{E1B1D3C2-6B29-F848-8270-166510FF7F55}" presName="vNodes" presStyleCnt="0"/>
      <dgm:spPr/>
    </dgm:pt>
    <dgm:pt modelId="{E697CA41-740C-6143-BFE7-6D6FEB69A3C0}" type="pres">
      <dgm:prSet presAssocID="{DF9E531E-D88F-184B-B06B-069642247696}" presName="node" presStyleLbl="node1" presStyleIdx="0" presStyleCnt="3">
        <dgm:presLayoutVars>
          <dgm:bulletEnabled val="1"/>
        </dgm:presLayoutVars>
      </dgm:prSet>
      <dgm:spPr/>
    </dgm:pt>
    <dgm:pt modelId="{141C4AAF-8020-264F-BB79-8391BC3F49FA}" type="pres">
      <dgm:prSet presAssocID="{E9C31F02-04AA-054A-B5E1-2CA038A7C999}" presName="spacerT" presStyleCnt="0"/>
      <dgm:spPr/>
    </dgm:pt>
    <dgm:pt modelId="{7D4DC0C6-AB19-124B-83A4-239F77D009AB}" type="pres">
      <dgm:prSet presAssocID="{E9C31F02-04AA-054A-B5E1-2CA038A7C999}" presName="sibTrans" presStyleLbl="sibTrans2D1" presStyleIdx="0" presStyleCnt="2"/>
      <dgm:spPr>
        <a:prstGeom prst="mathMinus">
          <a:avLst/>
        </a:prstGeom>
      </dgm:spPr>
    </dgm:pt>
    <dgm:pt modelId="{CA3BD6F9-0F96-C343-BC10-8C65D8C05D87}" type="pres">
      <dgm:prSet presAssocID="{E9C31F02-04AA-054A-B5E1-2CA038A7C999}" presName="spacerB" presStyleCnt="0"/>
      <dgm:spPr/>
    </dgm:pt>
    <dgm:pt modelId="{5048351D-925E-6748-BC02-4EA84BF27C3B}" type="pres">
      <dgm:prSet presAssocID="{0EE44988-C1FE-9A48-AAD1-0AB08230C9C3}" presName="node" presStyleLbl="node1" presStyleIdx="1" presStyleCnt="3">
        <dgm:presLayoutVars>
          <dgm:bulletEnabled val="1"/>
        </dgm:presLayoutVars>
      </dgm:prSet>
      <dgm:spPr/>
    </dgm:pt>
    <dgm:pt modelId="{E882FDDA-066B-1C4F-9130-D557DCD44907}" type="pres">
      <dgm:prSet presAssocID="{E1B1D3C2-6B29-F848-8270-166510FF7F55}" presName="sibTransLast" presStyleLbl="sibTrans2D1" presStyleIdx="1" presStyleCnt="2"/>
      <dgm:spPr>
        <a:prstGeom prst="mathEqual">
          <a:avLst/>
        </a:prstGeom>
      </dgm:spPr>
    </dgm:pt>
    <dgm:pt modelId="{29FCF20A-C2E7-E44D-AD47-761EA5426F3E}" type="pres">
      <dgm:prSet presAssocID="{E1B1D3C2-6B29-F848-8270-166510FF7F55}" presName="connectorText" presStyleLbl="sibTrans2D1" presStyleIdx="1" presStyleCnt="2"/>
      <dgm:spPr/>
    </dgm:pt>
    <dgm:pt modelId="{2D382263-36C2-8C4D-868F-6AB7C45ADD24}" type="pres">
      <dgm:prSet presAssocID="{E1B1D3C2-6B29-F848-8270-166510FF7F55}" presName="lastNode" presStyleLbl="node1" presStyleIdx="2" presStyleCnt="3">
        <dgm:presLayoutVars>
          <dgm:bulletEnabled val="1"/>
        </dgm:presLayoutVars>
      </dgm:prSet>
      <dgm:spPr/>
    </dgm:pt>
  </dgm:ptLst>
  <dgm:cxnLst>
    <dgm:cxn modelId="{B1064A22-C732-D44D-985C-E36FD1EFEBCB}" type="presOf" srcId="{1B2226D7-C981-244B-BB0D-5EE5946AF13E}" destId="{E882FDDA-066B-1C4F-9130-D557DCD44907}" srcOrd="0" destOrd="0" presId="urn:microsoft.com/office/officeart/2005/8/layout/equation2"/>
    <dgm:cxn modelId="{16CC1E23-8540-A545-889B-9F6ABF283F35}" srcId="{E1B1D3C2-6B29-F848-8270-166510FF7F55}" destId="{DF9E531E-D88F-184B-B06B-069642247696}" srcOrd="0" destOrd="0" parTransId="{8F52885A-D886-1142-AE23-C934C4E92AC8}" sibTransId="{E9C31F02-04AA-054A-B5E1-2CA038A7C999}"/>
    <dgm:cxn modelId="{51884224-51B3-6046-BAA4-5A0BBB031084}" type="presOf" srcId="{DF9E531E-D88F-184B-B06B-069642247696}" destId="{E697CA41-740C-6143-BFE7-6D6FEB69A3C0}" srcOrd="0" destOrd="0" presId="urn:microsoft.com/office/officeart/2005/8/layout/equation2"/>
    <dgm:cxn modelId="{3642295D-EA0E-1145-BC5E-E9C22DDF0989}" type="presOf" srcId="{E1B1D3C2-6B29-F848-8270-166510FF7F55}" destId="{9908D6FA-C0F2-1E4F-B11F-60A34A775888}" srcOrd="0" destOrd="0" presId="urn:microsoft.com/office/officeart/2005/8/layout/equation2"/>
    <dgm:cxn modelId="{BB2AF869-5637-7B40-BD77-44B2F38ED4C7}" type="presOf" srcId="{0EE44988-C1FE-9A48-AAD1-0AB08230C9C3}" destId="{5048351D-925E-6748-BC02-4EA84BF27C3B}" srcOrd="0" destOrd="0" presId="urn:microsoft.com/office/officeart/2005/8/layout/equation2"/>
    <dgm:cxn modelId="{1657A796-812D-E744-ACC3-CFAB08222FCC}" type="presOf" srcId="{1B2226D7-C981-244B-BB0D-5EE5946AF13E}" destId="{29FCF20A-C2E7-E44D-AD47-761EA5426F3E}" srcOrd="1" destOrd="0" presId="urn:microsoft.com/office/officeart/2005/8/layout/equation2"/>
    <dgm:cxn modelId="{FA707E9C-0E69-5346-946A-D0D6D2F167C9}" srcId="{E1B1D3C2-6B29-F848-8270-166510FF7F55}" destId="{B0F33AC8-9C5D-4449-9418-E88BAAE90A06}" srcOrd="2" destOrd="0" parTransId="{CB896012-512D-1145-AD2B-4A3BD22CB3EF}" sibTransId="{E486C4FC-2E0D-D94A-A1A3-9F557D3E6ABB}"/>
    <dgm:cxn modelId="{0B3690A3-04C1-DB4C-8C82-C7D7925322AF}" type="presOf" srcId="{B0F33AC8-9C5D-4449-9418-E88BAAE90A06}" destId="{2D382263-36C2-8C4D-868F-6AB7C45ADD24}" srcOrd="0" destOrd="0" presId="urn:microsoft.com/office/officeart/2005/8/layout/equation2"/>
    <dgm:cxn modelId="{A5285DB5-EEF1-E84B-B0C5-72A1ECF090B9}" srcId="{E1B1D3C2-6B29-F848-8270-166510FF7F55}" destId="{0EE44988-C1FE-9A48-AAD1-0AB08230C9C3}" srcOrd="1" destOrd="0" parTransId="{46EEFA41-9D4A-BF41-B816-B9D16716D6C6}" sibTransId="{1B2226D7-C981-244B-BB0D-5EE5946AF13E}"/>
    <dgm:cxn modelId="{848DB6C6-F843-4A4A-9DE1-C72AABD54514}" type="presOf" srcId="{E9C31F02-04AA-054A-B5E1-2CA038A7C999}" destId="{7D4DC0C6-AB19-124B-83A4-239F77D009AB}" srcOrd="0" destOrd="0" presId="urn:microsoft.com/office/officeart/2005/8/layout/equation2"/>
    <dgm:cxn modelId="{66B28FC0-23FD-9244-844B-BD114F1B0FF5}" type="presParOf" srcId="{9908D6FA-C0F2-1E4F-B11F-60A34A775888}" destId="{D0421038-B010-1949-A155-F5AC56562F60}" srcOrd="0" destOrd="0" presId="urn:microsoft.com/office/officeart/2005/8/layout/equation2"/>
    <dgm:cxn modelId="{AE2DF61C-F765-8946-AB47-49B813E2135D}" type="presParOf" srcId="{D0421038-B010-1949-A155-F5AC56562F60}" destId="{E697CA41-740C-6143-BFE7-6D6FEB69A3C0}" srcOrd="0" destOrd="0" presId="urn:microsoft.com/office/officeart/2005/8/layout/equation2"/>
    <dgm:cxn modelId="{4BD701CB-D0B7-E543-87BE-DD0417B2084B}" type="presParOf" srcId="{D0421038-B010-1949-A155-F5AC56562F60}" destId="{141C4AAF-8020-264F-BB79-8391BC3F49FA}" srcOrd="1" destOrd="0" presId="urn:microsoft.com/office/officeart/2005/8/layout/equation2"/>
    <dgm:cxn modelId="{6EFC9A0C-6EC5-574E-A155-D8970C0EF381}" type="presParOf" srcId="{D0421038-B010-1949-A155-F5AC56562F60}" destId="{7D4DC0C6-AB19-124B-83A4-239F77D009AB}" srcOrd="2" destOrd="0" presId="urn:microsoft.com/office/officeart/2005/8/layout/equation2"/>
    <dgm:cxn modelId="{CBD5BEFD-E167-384C-BFF8-50C277933B51}" type="presParOf" srcId="{D0421038-B010-1949-A155-F5AC56562F60}" destId="{CA3BD6F9-0F96-C343-BC10-8C65D8C05D87}" srcOrd="3" destOrd="0" presId="urn:microsoft.com/office/officeart/2005/8/layout/equation2"/>
    <dgm:cxn modelId="{2364B3E3-EDB7-0B4E-99E3-0B52FF558F3F}" type="presParOf" srcId="{D0421038-B010-1949-A155-F5AC56562F60}" destId="{5048351D-925E-6748-BC02-4EA84BF27C3B}" srcOrd="4" destOrd="0" presId="urn:microsoft.com/office/officeart/2005/8/layout/equation2"/>
    <dgm:cxn modelId="{3BE6732D-9184-AC4D-96B6-6731DEC1565D}" type="presParOf" srcId="{9908D6FA-C0F2-1E4F-B11F-60A34A775888}" destId="{E882FDDA-066B-1C4F-9130-D557DCD44907}" srcOrd="1" destOrd="0" presId="urn:microsoft.com/office/officeart/2005/8/layout/equation2"/>
    <dgm:cxn modelId="{CA40B673-F1B0-E843-ADAF-77C04CA6324F}" type="presParOf" srcId="{E882FDDA-066B-1C4F-9130-D557DCD44907}" destId="{29FCF20A-C2E7-E44D-AD47-761EA5426F3E}" srcOrd="0" destOrd="0" presId="urn:microsoft.com/office/officeart/2005/8/layout/equation2"/>
    <dgm:cxn modelId="{719F1492-26A2-D54C-A95E-B96DDAACD766}" type="presParOf" srcId="{9908D6FA-C0F2-1E4F-B11F-60A34A775888}" destId="{2D382263-36C2-8C4D-868F-6AB7C45ADD2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79C6A2-BD3B-5448-8E3E-94E706618C65}" type="doc">
      <dgm:prSet loTypeId="urn:microsoft.com/office/officeart/2005/8/layout/vList5" loCatId="" qsTypeId="urn:microsoft.com/office/officeart/2005/8/quickstyle/3D9" qsCatId="3D" csTypeId="urn:microsoft.com/office/officeart/2005/8/colors/accent1_2" csCatId="accent1" phldr="1"/>
      <dgm:spPr/>
      <dgm:t>
        <a:bodyPr/>
        <a:lstStyle/>
        <a:p>
          <a:endParaRPr lang="en-US"/>
        </a:p>
      </dgm:t>
    </dgm:pt>
    <dgm:pt modelId="{6C89E98C-2F2B-3A48-85A4-C54D6303A403}">
      <dgm:prSet phldrT="[Text]"/>
      <dgm:spPr/>
      <dgm:t>
        <a:bodyPr/>
        <a:lstStyle/>
        <a:p>
          <a:r>
            <a:rPr lang="en-US" dirty="0"/>
            <a:t>-$16,426</a:t>
          </a:r>
        </a:p>
      </dgm:t>
    </dgm:pt>
    <dgm:pt modelId="{00DEAF1E-5505-B64D-95B1-2178F0CC31EA}" type="parTrans" cxnId="{8138DD2D-B6A3-1640-8E98-FBD0F7BE4A26}">
      <dgm:prSet/>
      <dgm:spPr/>
      <dgm:t>
        <a:bodyPr/>
        <a:lstStyle/>
        <a:p>
          <a:endParaRPr lang="en-US"/>
        </a:p>
      </dgm:t>
    </dgm:pt>
    <dgm:pt modelId="{0FFA2751-EE3F-0B4F-BC55-3A4B8FF9C30D}" type="sibTrans" cxnId="{8138DD2D-B6A3-1640-8E98-FBD0F7BE4A26}">
      <dgm:prSet/>
      <dgm:spPr/>
      <dgm:t>
        <a:bodyPr/>
        <a:lstStyle/>
        <a:p>
          <a:endParaRPr lang="en-US"/>
        </a:p>
      </dgm:t>
    </dgm:pt>
    <dgm:pt modelId="{92F67708-47A5-9E4C-9EBA-213312B09F48}">
      <dgm:prSet phldrT="[Text]"/>
      <dgm:spPr/>
      <dgm:t>
        <a:bodyPr/>
        <a:lstStyle/>
        <a:p>
          <a:r>
            <a:rPr lang="en-US" dirty="0"/>
            <a:t>Attend PCC first two years</a:t>
          </a:r>
        </a:p>
      </dgm:t>
    </dgm:pt>
    <dgm:pt modelId="{F0E17459-8C1B-7C47-9685-C8DCB9A5B7DD}" type="parTrans" cxnId="{9168FBDA-DD29-9941-8520-7DD544D52121}">
      <dgm:prSet/>
      <dgm:spPr/>
      <dgm:t>
        <a:bodyPr/>
        <a:lstStyle/>
        <a:p>
          <a:endParaRPr lang="en-US"/>
        </a:p>
      </dgm:t>
    </dgm:pt>
    <dgm:pt modelId="{942330BA-D4A2-5646-B0B0-66F24473BACA}" type="sibTrans" cxnId="{9168FBDA-DD29-9941-8520-7DD544D52121}">
      <dgm:prSet/>
      <dgm:spPr/>
      <dgm:t>
        <a:bodyPr/>
        <a:lstStyle/>
        <a:p>
          <a:endParaRPr lang="en-US"/>
        </a:p>
      </dgm:t>
    </dgm:pt>
    <dgm:pt modelId="{1C517BF4-1D23-3E45-A259-126DA179648C}">
      <dgm:prSet phldrT="[Text]"/>
      <dgm:spPr/>
      <dgm:t>
        <a:bodyPr/>
        <a:lstStyle/>
        <a:p>
          <a:r>
            <a:rPr lang="en-US" dirty="0"/>
            <a:t>-$10,000</a:t>
          </a:r>
        </a:p>
      </dgm:t>
    </dgm:pt>
    <dgm:pt modelId="{FDAACEFA-217C-E54E-AC52-4AF6724662CE}" type="parTrans" cxnId="{6587B80D-E281-C14C-B0F6-26DCAD432FC1}">
      <dgm:prSet/>
      <dgm:spPr/>
      <dgm:t>
        <a:bodyPr/>
        <a:lstStyle/>
        <a:p>
          <a:endParaRPr lang="en-US"/>
        </a:p>
      </dgm:t>
    </dgm:pt>
    <dgm:pt modelId="{A6781CC3-6097-E74C-AAC2-B930EF0554B2}" type="sibTrans" cxnId="{6587B80D-E281-C14C-B0F6-26DCAD432FC1}">
      <dgm:prSet/>
      <dgm:spPr/>
      <dgm:t>
        <a:bodyPr/>
        <a:lstStyle/>
        <a:p>
          <a:endParaRPr lang="en-US"/>
        </a:p>
      </dgm:t>
    </dgm:pt>
    <dgm:pt modelId="{91D4AE5D-CD7C-0E4F-9F88-20294F6E0B81}">
      <dgm:prSet phldrT="[Text]"/>
      <dgm:spPr/>
      <dgm:t>
        <a:bodyPr/>
        <a:lstStyle/>
        <a:p>
          <a:r>
            <a:rPr lang="en-US" dirty="0"/>
            <a:t>Work during breaks and/or school</a:t>
          </a:r>
        </a:p>
      </dgm:t>
    </dgm:pt>
    <dgm:pt modelId="{71B21B2A-7D36-3B48-9992-CC817A9F9AB1}" type="parTrans" cxnId="{2C37A291-F9D4-664D-98A7-8E142FB2BE46}">
      <dgm:prSet/>
      <dgm:spPr/>
      <dgm:t>
        <a:bodyPr/>
        <a:lstStyle/>
        <a:p>
          <a:endParaRPr lang="en-US"/>
        </a:p>
      </dgm:t>
    </dgm:pt>
    <dgm:pt modelId="{BD09734A-4373-7348-B323-12BAB07A4AB3}" type="sibTrans" cxnId="{2C37A291-F9D4-664D-98A7-8E142FB2BE46}">
      <dgm:prSet/>
      <dgm:spPr/>
      <dgm:t>
        <a:bodyPr/>
        <a:lstStyle/>
        <a:p>
          <a:endParaRPr lang="en-US"/>
        </a:p>
      </dgm:t>
    </dgm:pt>
    <dgm:pt modelId="{78C822BD-9B84-2A48-9236-0BCFBAF62DB0}">
      <dgm:prSet phldrT="[Text]"/>
      <dgm:spPr/>
      <dgm:t>
        <a:bodyPr/>
        <a:lstStyle/>
        <a:p>
          <a:r>
            <a:rPr lang="en-US" dirty="0"/>
            <a:t>-$800</a:t>
          </a:r>
        </a:p>
      </dgm:t>
    </dgm:pt>
    <dgm:pt modelId="{84771739-6408-6A41-A3C9-B2101E8E4423}" type="parTrans" cxnId="{240E4202-658F-2B45-9250-42FF95BBA2B0}">
      <dgm:prSet/>
      <dgm:spPr/>
      <dgm:t>
        <a:bodyPr/>
        <a:lstStyle/>
        <a:p>
          <a:endParaRPr lang="en-US"/>
        </a:p>
      </dgm:t>
    </dgm:pt>
    <dgm:pt modelId="{8C20DD6B-57B1-B846-A523-C6F7BFE709B4}" type="sibTrans" cxnId="{240E4202-658F-2B45-9250-42FF95BBA2B0}">
      <dgm:prSet/>
      <dgm:spPr/>
      <dgm:t>
        <a:bodyPr/>
        <a:lstStyle/>
        <a:p>
          <a:endParaRPr lang="en-US"/>
        </a:p>
      </dgm:t>
    </dgm:pt>
    <dgm:pt modelId="{1FCD81F2-DECC-B747-AE2E-3BA771658C29}">
      <dgm:prSet phldrT="[Text]"/>
      <dgm:spPr/>
      <dgm:t>
        <a:bodyPr/>
        <a:lstStyle/>
        <a:p>
          <a:r>
            <a:rPr lang="en-US" dirty="0"/>
            <a:t>Save on books</a:t>
          </a:r>
        </a:p>
      </dgm:t>
    </dgm:pt>
    <dgm:pt modelId="{3C85F6E2-0DDB-AD47-9577-43ABAB4CB7AF}" type="parTrans" cxnId="{A33E69BA-4D12-AD41-AA9E-A62535F0C727}">
      <dgm:prSet/>
      <dgm:spPr/>
      <dgm:t>
        <a:bodyPr/>
        <a:lstStyle/>
        <a:p>
          <a:endParaRPr lang="en-US"/>
        </a:p>
      </dgm:t>
    </dgm:pt>
    <dgm:pt modelId="{8881AB3B-ED7C-2D4C-B6BD-2FEA218FB4BC}" type="sibTrans" cxnId="{A33E69BA-4D12-AD41-AA9E-A62535F0C727}">
      <dgm:prSet/>
      <dgm:spPr/>
      <dgm:t>
        <a:bodyPr/>
        <a:lstStyle/>
        <a:p>
          <a:endParaRPr lang="en-US"/>
        </a:p>
      </dgm:t>
    </dgm:pt>
    <dgm:pt modelId="{722CDA94-8A36-7F44-882D-07B9E765CE50}">
      <dgm:prSet phldrT="[Text]"/>
      <dgm:spPr/>
      <dgm:t>
        <a:bodyPr/>
        <a:lstStyle/>
        <a:p>
          <a:r>
            <a:rPr lang="en-US" dirty="0"/>
            <a:t>-$2,000</a:t>
          </a:r>
        </a:p>
      </dgm:t>
    </dgm:pt>
    <dgm:pt modelId="{BFC8DAEA-CD79-1C40-A088-3095AFFB4FEF}" type="parTrans" cxnId="{26C0C149-677D-BD47-8AAF-03D173E53503}">
      <dgm:prSet/>
      <dgm:spPr/>
      <dgm:t>
        <a:bodyPr/>
        <a:lstStyle/>
        <a:p>
          <a:endParaRPr lang="en-US"/>
        </a:p>
      </dgm:t>
    </dgm:pt>
    <dgm:pt modelId="{B86C131E-E368-E046-AFF4-D900862E966B}" type="sibTrans" cxnId="{26C0C149-677D-BD47-8AAF-03D173E53503}">
      <dgm:prSet/>
      <dgm:spPr/>
      <dgm:t>
        <a:bodyPr/>
        <a:lstStyle/>
        <a:p>
          <a:endParaRPr lang="en-US"/>
        </a:p>
      </dgm:t>
    </dgm:pt>
    <dgm:pt modelId="{5F29CCEB-A069-604F-A2B4-BC0B18BEEBCE}">
      <dgm:prSet phldrT="[Text]"/>
      <dgm:spPr/>
      <dgm:t>
        <a:bodyPr/>
        <a:lstStyle/>
        <a:p>
          <a:r>
            <a:rPr lang="en-US" dirty="0"/>
            <a:t>1 year paid internship</a:t>
          </a:r>
        </a:p>
      </dgm:t>
    </dgm:pt>
    <dgm:pt modelId="{9C2E6F0D-1191-4543-A874-52EB2152D59E}" type="parTrans" cxnId="{256F43A2-EF8C-EA4C-8F4A-7FC8C1281904}">
      <dgm:prSet/>
      <dgm:spPr/>
      <dgm:t>
        <a:bodyPr/>
        <a:lstStyle/>
        <a:p>
          <a:endParaRPr lang="en-US"/>
        </a:p>
      </dgm:t>
    </dgm:pt>
    <dgm:pt modelId="{F8060B95-33B8-C848-8B0A-D8973F29D8BE}" type="sibTrans" cxnId="{256F43A2-EF8C-EA4C-8F4A-7FC8C1281904}">
      <dgm:prSet/>
      <dgm:spPr/>
      <dgm:t>
        <a:bodyPr/>
        <a:lstStyle/>
        <a:p>
          <a:endParaRPr lang="en-US"/>
        </a:p>
      </dgm:t>
    </dgm:pt>
    <dgm:pt modelId="{F71C31E4-DABB-4143-BF98-1401F20D4E30}" type="pres">
      <dgm:prSet presAssocID="{D779C6A2-BD3B-5448-8E3E-94E706618C65}" presName="Name0" presStyleCnt="0">
        <dgm:presLayoutVars>
          <dgm:dir/>
          <dgm:animLvl val="lvl"/>
          <dgm:resizeHandles val="exact"/>
        </dgm:presLayoutVars>
      </dgm:prSet>
      <dgm:spPr/>
    </dgm:pt>
    <dgm:pt modelId="{54B051F6-5AA0-244C-B6A2-D6D379AF5E8C}" type="pres">
      <dgm:prSet presAssocID="{6C89E98C-2F2B-3A48-85A4-C54D6303A403}" presName="linNode" presStyleCnt="0"/>
      <dgm:spPr/>
    </dgm:pt>
    <dgm:pt modelId="{FB4DAD49-CF32-5743-A0C4-2CCBE76D0C94}" type="pres">
      <dgm:prSet presAssocID="{6C89E98C-2F2B-3A48-85A4-C54D6303A403}" presName="parentText" presStyleLbl="node1" presStyleIdx="0" presStyleCnt="4">
        <dgm:presLayoutVars>
          <dgm:chMax val="1"/>
          <dgm:bulletEnabled val="1"/>
        </dgm:presLayoutVars>
      </dgm:prSet>
      <dgm:spPr/>
    </dgm:pt>
    <dgm:pt modelId="{1B34A22A-3B71-144D-8CD3-2F8869A72368}" type="pres">
      <dgm:prSet presAssocID="{6C89E98C-2F2B-3A48-85A4-C54D6303A403}" presName="descendantText" presStyleLbl="alignAccFollowNode1" presStyleIdx="0" presStyleCnt="4">
        <dgm:presLayoutVars>
          <dgm:bulletEnabled val="1"/>
        </dgm:presLayoutVars>
      </dgm:prSet>
      <dgm:spPr/>
    </dgm:pt>
    <dgm:pt modelId="{59E183A8-7B99-A94B-9BC3-01CE08C5C828}" type="pres">
      <dgm:prSet presAssocID="{0FFA2751-EE3F-0B4F-BC55-3A4B8FF9C30D}" presName="sp" presStyleCnt="0"/>
      <dgm:spPr/>
    </dgm:pt>
    <dgm:pt modelId="{FDB39B94-F398-FD4E-B384-B7DFCB8F6318}" type="pres">
      <dgm:prSet presAssocID="{1C517BF4-1D23-3E45-A259-126DA179648C}" presName="linNode" presStyleCnt="0"/>
      <dgm:spPr/>
    </dgm:pt>
    <dgm:pt modelId="{E60BA3E6-D698-1F42-AB11-835114CCA85F}" type="pres">
      <dgm:prSet presAssocID="{1C517BF4-1D23-3E45-A259-126DA179648C}" presName="parentText" presStyleLbl="node1" presStyleIdx="1" presStyleCnt="4">
        <dgm:presLayoutVars>
          <dgm:chMax val="1"/>
          <dgm:bulletEnabled val="1"/>
        </dgm:presLayoutVars>
      </dgm:prSet>
      <dgm:spPr/>
    </dgm:pt>
    <dgm:pt modelId="{13026FEE-F1F5-964A-8C7C-1B8506DB8E7A}" type="pres">
      <dgm:prSet presAssocID="{1C517BF4-1D23-3E45-A259-126DA179648C}" presName="descendantText" presStyleLbl="alignAccFollowNode1" presStyleIdx="1" presStyleCnt="4">
        <dgm:presLayoutVars>
          <dgm:bulletEnabled val="1"/>
        </dgm:presLayoutVars>
      </dgm:prSet>
      <dgm:spPr/>
    </dgm:pt>
    <dgm:pt modelId="{40175F79-78D2-F646-82CD-2FF188212911}" type="pres">
      <dgm:prSet presAssocID="{A6781CC3-6097-E74C-AAC2-B930EF0554B2}" presName="sp" presStyleCnt="0"/>
      <dgm:spPr/>
    </dgm:pt>
    <dgm:pt modelId="{E74E9D87-2CE1-6145-933F-3A2D744EE0DA}" type="pres">
      <dgm:prSet presAssocID="{78C822BD-9B84-2A48-9236-0BCFBAF62DB0}" presName="linNode" presStyleCnt="0"/>
      <dgm:spPr/>
    </dgm:pt>
    <dgm:pt modelId="{08848046-6AFB-5A41-A378-44CB0A8C1B5C}" type="pres">
      <dgm:prSet presAssocID="{78C822BD-9B84-2A48-9236-0BCFBAF62DB0}" presName="parentText" presStyleLbl="node1" presStyleIdx="2" presStyleCnt="4">
        <dgm:presLayoutVars>
          <dgm:chMax val="1"/>
          <dgm:bulletEnabled val="1"/>
        </dgm:presLayoutVars>
      </dgm:prSet>
      <dgm:spPr/>
    </dgm:pt>
    <dgm:pt modelId="{AAFA5DE4-2D36-B043-8C71-DA3717317B67}" type="pres">
      <dgm:prSet presAssocID="{78C822BD-9B84-2A48-9236-0BCFBAF62DB0}" presName="descendantText" presStyleLbl="alignAccFollowNode1" presStyleIdx="2" presStyleCnt="4">
        <dgm:presLayoutVars>
          <dgm:bulletEnabled val="1"/>
        </dgm:presLayoutVars>
      </dgm:prSet>
      <dgm:spPr/>
    </dgm:pt>
    <dgm:pt modelId="{48513AE3-C2EF-4846-ABA9-8B86EA458C10}" type="pres">
      <dgm:prSet presAssocID="{8C20DD6B-57B1-B846-A523-C6F7BFE709B4}" presName="sp" presStyleCnt="0"/>
      <dgm:spPr/>
    </dgm:pt>
    <dgm:pt modelId="{C4A5AD63-4685-4D42-B856-23640F4C111F}" type="pres">
      <dgm:prSet presAssocID="{722CDA94-8A36-7F44-882D-07B9E765CE50}" presName="linNode" presStyleCnt="0"/>
      <dgm:spPr/>
    </dgm:pt>
    <dgm:pt modelId="{F9E887C2-A596-FA43-9307-20368AFD0CE7}" type="pres">
      <dgm:prSet presAssocID="{722CDA94-8A36-7F44-882D-07B9E765CE50}" presName="parentText" presStyleLbl="node1" presStyleIdx="3" presStyleCnt="4">
        <dgm:presLayoutVars>
          <dgm:chMax val="1"/>
          <dgm:bulletEnabled val="1"/>
        </dgm:presLayoutVars>
      </dgm:prSet>
      <dgm:spPr/>
    </dgm:pt>
    <dgm:pt modelId="{CF803016-C49C-8F40-8248-EA34F1B60ABF}" type="pres">
      <dgm:prSet presAssocID="{722CDA94-8A36-7F44-882D-07B9E765CE50}" presName="descendantText" presStyleLbl="alignAccFollowNode1" presStyleIdx="3" presStyleCnt="4">
        <dgm:presLayoutVars>
          <dgm:bulletEnabled val="1"/>
        </dgm:presLayoutVars>
      </dgm:prSet>
      <dgm:spPr/>
    </dgm:pt>
  </dgm:ptLst>
  <dgm:cxnLst>
    <dgm:cxn modelId="{240E4202-658F-2B45-9250-42FF95BBA2B0}" srcId="{D779C6A2-BD3B-5448-8E3E-94E706618C65}" destId="{78C822BD-9B84-2A48-9236-0BCFBAF62DB0}" srcOrd="2" destOrd="0" parTransId="{84771739-6408-6A41-A3C9-B2101E8E4423}" sibTransId="{8C20DD6B-57B1-B846-A523-C6F7BFE709B4}"/>
    <dgm:cxn modelId="{6587B80D-E281-C14C-B0F6-26DCAD432FC1}" srcId="{D779C6A2-BD3B-5448-8E3E-94E706618C65}" destId="{1C517BF4-1D23-3E45-A259-126DA179648C}" srcOrd="1" destOrd="0" parTransId="{FDAACEFA-217C-E54E-AC52-4AF6724662CE}" sibTransId="{A6781CC3-6097-E74C-AAC2-B930EF0554B2}"/>
    <dgm:cxn modelId="{46DA3510-16AD-204D-B427-097FD83DBC1E}" type="presOf" srcId="{78C822BD-9B84-2A48-9236-0BCFBAF62DB0}" destId="{08848046-6AFB-5A41-A378-44CB0A8C1B5C}" srcOrd="0" destOrd="0" presId="urn:microsoft.com/office/officeart/2005/8/layout/vList5"/>
    <dgm:cxn modelId="{C09D9227-621A-A846-9A3E-449CC1D92253}" type="presOf" srcId="{722CDA94-8A36-7F44-882D-07B9E765CE50}" destId="{F9E887C2-A596-FA43-9307-20368AFD0CE7}" srcOrd="0" destOrd="0" presId="urn:microsoft.com/office/officeart/2005/8/layout/vList5"/>
    <dgm:cxn modelId="{3F467C2B-182D-9543-98C9-BCC8C7F44844}" type="presOf" srcId="{1C517BF4-1D23-3E45-A259-126DA179648C}" destId="{E60BA3E6-D698-1F42-AB11-835114CCA85F}" srcOrd="0" destOrd="0" presId="urn:microsoft.com/office/officeart/2005/8/layout/vList5"/>
    <dgm:cxn modelId="{B473FD2C-208F-104E-B1A7-F92BE9084962}" type="presOf" srcId="{5F29CCEB-A069-604F-A2B4-BC0B18BEEBCE}" destId="{CF803016-C49C-8F40-8248-EA34F1B60ABF}" srcOrd="0" destOrd="0" presId="urn:microsoft.com/office/officeart/2005/8/layout/vList5"/>
    <dgm:cxn modelId="{8138DD2D-B6A3-1640-8E98-FBD0F7BE4A26}" srcId="{D779C6A2-BD3B-5448-8E3E-94E706618C65}" destId="{6C89E98C-2F2B-3A48-85A4-C54D6303A403}" srcOrd="0" destOrd="0" parTransId="{00DEAF1E-5505-B64D-95B1-2178F0CC31EA}" sibTransId="{0FFA2751-EE3F-0B4F-BC55-3A4B8FF9C30D}"/>
    <dgm:cxn modelId="{26C0C149-677D-BD47-8AAF-03D173E53503}" srcId="{D779C6A2-BD3B-5448-8E3E-94E706618C65}" destId="{722CDA94-8A36-7F44-882D-07B9E765CE50}" srcOrd="3" destOrd="0" parTransId="{BFC8DAEA-CD79-1C40-A088-3095AFFB4FEF}" sibTransId="{B86C131E-E368-E046-AFF4-D900862E966B}"/>
    <dgm:cxn modelId="{91E5344B-306B-E240-A896-F56703389500}" type="presOf" srcId="{92F67708-47A5-9E4C-9EBA-213312B09F48}" destId="{1B34A22A-3B71-144D-8CD3-2F8869A72368}" srcOrd="0" destOrd="0" presId="urn:microsoft.com/office/officeart/2005/8/layout/vList5"/>
    <dgm:cxn modelId="{D4A5C575-A1E1-6445-9875-03C062DB355F}" type="presOf" srcId="{6C89E98C-2F2B-3A48-85A4-C54D6303A403}" destId="{FB4DAD49-CF32-5743-A0C4-2CCBE76D0C94}" srcOrd="0" destOrd="0" presId="urn:microsoft.com/office/officeart/2005/8/layout/vList5"/>
    <dgm:cxn modelId="{2C37A291-F9D4-664D-98A7-8E142FB2BE46}" srcId="{1C517BF4-1D23-3E45-A259-126DA179648C}" destId="{91D4AE5D-CD7C-0E4F-9F88-20294F6E0B81}" srcOrd="0" destOrd="0" parTransId="{71B21B2A-7D36-3B48-9992-CC817A9F9AB1}" sibTransId="{BD09734A-4373-7348-B323-12BAB07A4AB3}"/>
    <dgm:cxn modelId="{256F43A2-EF8C-EA4C-8F4A-7FC8C1281904}" srcId="{722CDA94-8A36-7F44-882D-07B9E765CE50}" destId="{5F29CCEB-A069-604F-A2B4-BC0B18BEEBCE}" srcOrd="0" destOrd="0" parTransId="{9C2E6F0D-1191-4543-A874-52EB2152D59E}" sibTransId="{F8060B95-33B8-C848-8B0A-D8973F29D8BE}"/>
    <dgm:cxn modelId="{A33E69BA-4D12-AD41-AA9E-A62535F0C727}" srcId="{78C822BD-9B84-2A48-9236-0BCFBAF62DB0}" destId="{1FCD81F2-DECC-B747-AE2E-3BA771658C29}" srcOrd="0" destOrd="0" parTransId="{3C85F6E2-0DDB-AD47-9577-43ABAB4CB7AF}" sibTransId="{8881AB3B-ED7C-2D4C-B6BD-2FEA218FB4BC}"/>
    <dgm:cxn modelId="{D55ECDBA-60C1-CA41-BDAA-C3F29B7AF934}" type="presOf" srcId="{1FCD81F2-DECC-B747-AE2E-3BA771658C29}" destId="{AAFA5DE4-2D36-B043-8C71-DA3717317B67}" srcOrd="0" destOrd="0" presId="urn:microsoft.com/office/officeart/2005/8/layout/vList5"/>
    <dgm:cxn modelId="{A1DF67D8-3980-F445-BBD6-DBBC88B9BADD}" type="presOf" srcId="{D779C6A2-BD3B-5448-8E3E-94E706618C65}" destId="{F71C31E4-DABB-4143-BF98-1401F20D4E30}" srcOrd="0" destOrd="0" presId="urn:microsoft.com/office/officeart/2005/8/layout/vList5"/>
    <dgm:cxn modelId="{9168FBDA-DD29-9941-8520-7DD544D52121}" srcId="{6C89E98C-2F2B-3A48-85A4-C54D6303A403}" destId="{92F67708-47A5-9E4C-9EBA-213312B09F48}" srcOrd="0" destOrd="0" parTransId="{F0E17459-8C1B-7C47-9685-C8DCB9A5B7DD}" sibTransId="{942330BA-D4A2-5646-B0B0-66F24473BACA}"/>
    <dgm:cxn modelId="{14BEA8F1-C541-C34C-82C8-58F75A27B040}" type="presOf" srcId="{91D4AE5D-CD7C-0E4F-9F88-20294F6E0B81}" destId="{13026FEE-F1F5-964A-8C7C-1B8506DB8E7A}" srcOrd="0" destOrd="0" presId="urn:microsoft.com/office/officeart/2005/8/layout/vList5"/>
    <dgm:cxn modelId="{F133E751-962B-B648-BEC0-0C353F06AB55}" type="presParOf" srcId="{F71C31E4-DABB-4143-BF98-1401F20D4E30}" destId="{54B051F6-5AA0-244C-B6A2-D6D379AF5E8C}" srcOrd="0" destOrd="0" presId="urn:microsoft.com/office/officeart/2005/8/layout/vList5"/>
    <dgm:cxn modelId="{22194EB0-8A85-1040-8B0B-E143C8ACEC90}" type="presParOf" srcId="{54B051F6-5AA0-244C-B6A2-D6D379AF5E8C}" destId="{FB4DAD49-CF32-5743-A0C4-2CCBE76D0C94}" srcOrd="0" destOrd="0" presId="urn:microsoft.com/office/officeart/2005/8/layout/vList5"/>
    <dgm:cxn modelId="{B1F6D440-ED5C-1E41-95D5-78BC50E29003}" type="presParOf" srcId="{54B051F6-5AA0-244C-B6A2-D6D379AF5E8C}" destId="{1B34A22A-3B71-144D-8CD3-2F8869A72368}" srcOrd="1" destOrd="0" presId="urn:microsoft.com/office/officeart/2005/8/layout/vList5"/>
    <dgm:cxn modelId="{E3036392-F200-E645-8A97-5B9B57698293}" type="presParOf" srcId="{F71C31E4-DABB-4143-BF98-1401F20D4E30}" destId="{59E183A8-7B99-A94B-9BC3-01CE08C5C828}" srcOrd="1" destOrd="0" presId="urn:microsoft.com/office/officeart/2005/8/layout/vList5"/>
    <dgm:cxn modelId="{F41FA9ED-211C-F948-8C4E-F7037B2BBED9}" type="presParOf" srcId="{F71C31E4-DABB-4143-BF98-1401F20D4E30}" destId="{FDB39B94-F398-FD4E-B384-B7DFCB8F6318}" srcOrd="2" destOrd="0" presId="urn:microsoft.com/office/officeart/2005/8/layout/vList5"/>
    <dgm:cxn modelId="{EE03B87D-03B2-274C-B690-D30F49A5E471}" type="presParOf" srcId="{FDB39B94-F398-FD4E-B384-B7DFCB8F6318}" destId="{E60BA3E6-D698-1F42-AB11-835114CCA85F}" srcOrd="0" destOrd="0" presId="urn:microsoft.com/office/officeart/2005/8/layout/vList5"/>
    <dgm:cxn modelId="{42DF3B13-4661-1742-9326-A2788B678B6C}" type="presParOf" srcId="{FDB39B94-F398-FD4E-B384-B7DFCB8F6318}" destId="{13026FEE-F1F5-964A-8C7C-1B8506DB8E7A}" srcOrd="1" destOrd="0" presId="urn:microsoft.com/office/officeart/2005/8/layout/vList5"/>
    <dgm:cxn modelId="{1453304E-EAD3-3647-B1A8-CD45AB3852E1}" type="presParOf" srcId="{F71C31E4-DABB-4143-BF98-1401F20D4E30}" destId="{40175F79-78D2-F646-82CD-2FF188212911}" srcOrd="3" destOrd="0" presId="urn:microsoft.com/office/officeart/2005/8/layout/vList5"/>
    <dgm:cxn modelId="{9FF0902F-D211-DC4F-9947-A7E107C14519}" type="presParOf" srcId="{F71C31E4-DABB-4143-BF98-1401F20D4E30}" destId="{E74E9D87-2CE1-6145-933F-3A2D744EE0DA}" srcOrd="4" destOrd="0" presId="urn:microsoft.com/office/officeart/2005/8/layout/vList5"/>
    <dgm:cxn modelId="{D41BC1D5-6192-5742-A076-25C4FBF73D50}" type="presParOf" srcId="{E74E9D87-2CE1-6145-933F-3A2D744EE0DA}" destId="{08848046-6AFB-5A41-A378-44CB0A8C1B5C}" srcOrd="0" destOrd="0" presId="urn:microsoft.com/office/officeart/2005/8/layout/vList5"/>
    <dgm:cxn modelId="{ADA2BF37-54C3-C14D-A1D1-8AB0C7EDDD3C}" type="presParOf" srcId="{E74E9D87-2CE1-6145-933F-3A2D744EE0DA}" destId="{AAFA5DE4-2D36-B043-8C71-DA3717317B67}" srcOrd="1" destOrd="0" presId="urn:microsoft.com/office/officeart/2005/8/layout/vList5"/>
    <dgm:cxn modelId="{07A51777-DFDC-2843-ABBD-49A8B2FC340C}" type="presParOf" srcId="{F71C31E4-DABB-4143-BF98-1401F20D4E30}" destId="{48513AE3-C2EF-4846-ABA9-8B86EA458C10}" srcOrd="5" destOrd="0" presId="urn:microsoft.com/office/officeart/2005/8/layout/vList5"/>
    <dgm:cxn modelId="{ABF5AFB6-0338-8642-A54D-0D4C54FBDBAE}" type="presParOf" srcId="{F71C31E4-DABB-4143-BF98-1401F20D4E30}" destId="{C4A5AD63-4685-4D42-B856-23640F4C111F}" srcOrd="6" destOrd="0" presId="urn:microsoft.com/office/officeart/2005/8/layout/vList5"/>
    <dgm:cxn modelId="{F4EF8571-FD51-D84B-9DD3-030CCF5C7008}" type="presParOf" srcId="{C4A5AD63-4685-4D42-B856-23640F4C111F}" destId="{F9E887C2-A596-FA43-9307-20368AFD0CE7}" srcOrd="0" destOrd="0" presId="urn:microsoft.com/office/officeart/2005/8/layout/vList5"/>
    <dgm:cxn modelId="{AF1B12B2-215E-904B-9655-D368C78E09AD}" type="presParOf" srcId="{C4A5AD63-4685-4D42-B856-23640F4C111F}" destId="{CF803016-C49C-8F40-8248-EA34F1B60A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A2262-2FB4-3245-9C1D-F749E25E5432}"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DA347844-A9FB-0647-AE26-08A3FFD1881E}">
      <dgm:prSet/>
      <dgm:spPr/>
      <dgm:t>
        <a:bodyPr/>
        <a:lstStyle/>
        <a:p>
          <a:pPr rtl="0"/>
          <a:r>
            <a:rPr lang="en-US" dirty="0"/>
            <a:t>Know the total cost of school before you apply</a:t>
          </a:r>
        </a:p>
      </dgm:t>
    </dgm:pt>
    <dgm:pt modelId="{34DAD20E-DDFD-6046-A918-22AE01BF05C7}" type="parTrans" cxnId="{6FD725C0-98E4-7842-AB59-5F4B493B5F62}">
      <dgm:prSet/>
      <dgm:spPr/>
      <dgm:t>
        <a:bodyPr/>
        <a:lstStyle/>
        <a:p>
          <a:endParaRPr lang="en-US"/>
        </a:p>
      </dgm:t>
    </dgm:pt>
    <dgm:pt modelId="{FF3705A6-0DC2-8248-AAF5-770E2B440B4B}" type="sibTrans" cxnId="{6FD725C0-98E4-7842-AB59-5F4B493B5F62}">
      <dgm:prSet/>
      <dgm:spPr/>
      <dgm:t>
        <a:bodyPr/>
        <a:lstStyle/>
        <a:p>
          <a:endParaRPr lang="en-US"/>
        </a:p>
      </dgm:t>
    </dgm:pt>
    <dgm:pt modelId="{7A31AD73-3841-974E-83F7-C6FCD2BF2A2C}">
      <dgm:prSet/>
      <dgm:spPr/>
      <dgm:t>
        <a:bodyPr/>
        <a:lstStyle/>
        <a:p>
          <a:pPr rtl="0"/>
          <a:r>
            <a:rPr lang="en-US"/>
            <a:t>Know your future salary</a:t>
          </a:r>
        </a:p>
      </dgm:t>
    </dgm:pt>
    <dgm:pt modelId="{DB77F5F5-6FAE-5448-89F0-3F709B05FC62}" type="parTrans" cxnId="{3A0776E2-7208-3443-81ED-46E6E23A90B7}">
      <dgm:prSet/>
      <dgm:spPr/>
      <dgm:t>
        <a:bodyPr/>
        <a:lstStyle/>
        <a:p>
          <a:endParaRPr lang="en-US"/>
        </a:p>
      </dgm:t>
    </dgm:pt>
    <dgm:pt modelId="{6DE31E82-C62D-B64D-B2E8-68BEA67688DE}" type="sibTrans" cxnId="{3A0776E2-7208-3443-81ED-46E6E23A90B7}">
      <dgm:prSet/>
      <dgm:spPr/>
      <dgm:t>
        <a:bodyPr/>
        <a:lstStyle/>
        <a:p>
          <a:endParaRPr lang="en-US"/>
        </a:p>
      </dgm:t>
    </dgm:pt>
    <dgm:pt modelId="{36B4AB42-0770-7641-9D6A-C04D226EF1E6}">
      <dgm:prSet/>
      <dgm:spPr/>
      <dgm:t>
        <a:bodyPr/>
        <a:lstStyle/>
        <a:p>
          <a:pPr rtl="0"/>
          <a:r>
            <a:rPr lang="en-US"/>
            <a:t>Calculate ROI</a:t>
          </a:r>
        </a:p>
      </dgm:t>
    </dgm:pt>
    <dgm:pt modelId="{EF1A56BC-244F-774A-A760-ADDA67B8E0C7}" type="parTrans" cxnId="{1AC8BE3F-570A-1449-A694-B20FF4991A46}">
      <dgm:prSet/>
      <dgm:spPr/>
      <dgm:t>
        <a:bodyPr/>
        <a:lstStyle/>
        <a:p>
          <a:endParaRPr lang="en-US"/>
        </a:p>
      </dgm:t>
    </dgm:pt>
    <dgm:pt modelId="{2CA1E32C-FB26-0A4E-A027-B7FBDEA505C6}" type="sibTrans" cxnId="{1AC8BE3F-570A-1449-A694-B20FF4991A46}">
      <dgm:prSet/>
      <dgm:spPr/>
      <dgm:t>
        <a:bodyPr/>
        <a:lstStyle/>
        <a:p>
          <a:endParaRPr lang="en-US"/>
        </a:p>
      </dgm:t>
    </dgm:pt>
    <dgm:pt modelId="{3A8EE5C7-696F-7148-BE36-632C9551EA5B}">
      <dgm:prSet/>
      <dgm:spPr/>
      <dgm:t>
        <a:bodyPr/>
        <a:lstStyle/>
        <a:p>
          <a:pPr rtl="0"/>
          <a:r>
            <a:rPr lang="en-US"/>
            <a:t>Keep debt below starting salary</a:t>
          </a:r>
        </a:p>
      </dgm:t>
    </dgm:pt>
    <dgm:pt modelId="{8865DDD8-2CD2-C74E-BD5B-BED38F03CABE}" type="parTrans" cxnId="{04F148A8-AF07-D648-B985-0FB862D1C1D4}">
      <dgm:prSet/>
      <dgm:spPr/>
      <dgm:t>
        <a:bodyPr/>
        <a:lstStyle/>
        <a:p>
          <a:endParaRPr lang="en-US"/>
        </a:p>
      </dgm:t>
    </dgm:pt>
    <dgm:pt modelId="{07478E22-668C-0345-8BB3-6BA254EFE27A}" type="sibTrans" cxnId="{04F148A8-AF07-D648-B985-0FB862D1C1D4}">
      <dgm:prSet/>
      <dgm:spPr/>
      <dgm:t>
        <a:bodyPr/>
        <a:lstStyle/>
        <a:p>
          <a:endParaRPr lang="en-US"/>
        </a:p>
      </dgm:t>
    </dgm:pt>
    <dgm:pt modelId="{1804F1B6-C217-4645-BB5A-EC852DE5977D}">
      <dgm:prSet/>
      <dgm:spPr/>
      <dgm:t>
        <a:bodyPr/>
        <a:lstStyle/>
        <a:p>
          <a:pPr rtl="0"/>
          <a:r>
            <a:rPr lang="en-US"/>
            <a:t>Calculate your student loan payment </a:t>
          </a:r>
        </a:p>
      </dgm:t>
    </dgm:pt>
    <dgm:pt modelId="{13D246F3-9D78-2E42-8A85-C84936F7BBDB}" type="parTrans" cxnId="{D4918969-DC21-3041-AC8E-85FF2EED8858}">
      <dgm:prSet/>
      <dgm:spPr/>
      <dgm:t>
        <a:bodyPr/>
        <a:lstStyle/>
        <a:p>
          <a:endParaRPr lang="en-US"/>
        </a:p>
      </dgm:t>
    </dgm:pt>
    <dgm:pt modelId="{3B4D3472-75B7-914D-8801-A7490AEFA75C}" type="sibTrans" cxnId="{D4918969-DC21-3041-AC8E-85FF2EED8858}">
      <dgm:prSet/>
      <dgm:spPr/>
      <dgm:t>
        <a:bodyPr/>
        <a:lstStyle/>
        <a:p>
          <a:endParaRPr lang="en-US"/>
        </a:p>
      </dgm:t>
    </dgm:pt>
    <dgm:pt modelId="{D5A10AE7-4E80-164C-97C4-3C9FC89C6A0F}" type="pres">
      <dgm:prSet presAssocID="{60AA2262-2FB4-3245-9C1D-F749E25E5432}" presName="cycle" presStyleCnt="0">
        <dgm:presLayoutVars>
          <dgm:dir/>
          <dgm:resizeHandles val="exact"/>
        </dgm:presLayoutVars>
      </dgm:prSet>
      <dgm:spPr/>
    </dgm:pt>
    <dgm:pt modelId="{EAC11A10-2654-4243-BB12-26882727794C}" type="pres">
      <dgm:prSet presAssocID="{DA347844-A9FB-0647-AE26-08A3FFD1881E}" presName="node" presStyleLbl="node1" presStyleIdx="0" presStyleCnt="5">
        <dgm:presLayoutVars>
          <dgm:bulletEnabled val="1"/>
        </dgm:presLayoutVars>
      </dgm:prSet>
      <dgm:spPr/>
    </dgm:pt>
    <dgm:pt modelId="{3A114B4F-708E-2245-B1A3-7A303FAF8460}" type="pres">
      <dgm:prSet presAssocID="{FF3705A6-0DC2-8248-AAF5-770E2B440B4B}" presName="sibTrans" presStyleLbl="sibTrans2D1" presStyleIdx="0" presStyleCnt="5"/>
      <dgm:spPr/>
    </dgm:pt>
    <dgm:pt modelId="{B4BC7A76-1E3C-4344-8CCF-C64948BED3CE}" type="pres">
      <dgm:prSet presAssocID="{FF3705A6-0DC2-8248-AAF5-770E2B440B4B}" presName="connectorText" presStyleLbl="sibTrans2D1" presStyleIdx="0" presStyleCnt="5"/>
      <dgm:spPr/>
    </dgm:pt>
    <dgm:pt modelId="{A70CD508-7539-8D4D-A5F2-88BB2012FE71}" type="pres">
      <dgm:prSet presAssocID="{7A31AD73-3841-974E-83F7-C6FCD2BF2A2C}" presName="node" presStyleLbl="node1" presStyleIdx="1" presStyleCnt="5">
        <dgm:presLayoutVars>
          <dgm:bulletEnabled val="1"/>
        </dgm:presLayoutVars>
      </dgm:prSet>
      <dgm:spPr/>
    </dgm:pt>
    <dgm:pt modelId="{D960F998-D2F5-234A-8AD4-69A4B6CB22EC}" type="pres">
      <dgm:prSet presAssocID="{6DE31E82-C62D-B64D-B2E8-68BEA67688DE}" presName="sibTrans" presStyleLbl="sibTrans2D1" presStyleIdx="1" presStyleCnt="5"/>
      <dgm:spPr/>
    </dgm:pt>
    <dgm:pt modelId="{9A03B159-5018-384F-B440-0F2855F8E14B}" type="pres">
      <dgm:prSet presAssocID="{6DE31E82-C62D-B64D-B2E8-68BEA67688DE}" presName="connectorText" presStyleLbl="sibTrans2D1" presStyleIdx="1" presStyleCnt="5"/>
      <dgm:spPr/>
    </dgm:pt>
    <dgm:pt modelId="{BBAAAD59-7071-6540-958E-1F723ABCB5E0}" type="pres">
      <dgm:prSet presAssocID="{36B4AB42-0770-7641-9D6A-C04D226EF1E6}" presName="node" presStyleLbl="node1" presStyleIdx="2" presStyleCnt="5">
        <dgm:presLayoutVars>
          <dgm:bulletEnabled val="1"/>
        </dgm:presLayoutVars>
      </dgm:prSet>
      <dgm:spPr/>
    </dgm:pt>
    <dgm:pt modelId="{E081F8C0-5F54-364E-885E-609DADAB8D38}" type="pres">
      <dgm:prSet presAssocID="{2CA1E32C-FB26-0A4E-A027-B7FBDEA505C6}" presName="sibTrans" presStyleLbl="sibTrans2D1" presStyleIdx="2" presStyleCnt="5"/>
      <dgm:spPr/>
    </dgm:pt>
    <dgm:pt modelId="{491C115E-3E4E-E646-90C7-82331C585472}" type="pres">
      <dgm:prSet presAssocID="{2CA1E32C-FB26-0A4E-A027-B7FBDEA505C6}" presName="connectorText" presStyleLbl="sibTrans2D1" presStyleIdx="2" presStyleCnt="5"/>
      <dgm:spPr/>
    </dgm:pt>
    <dgm:pt modelId="{A408B816-209B-CE42-8B71-3BC0FDA9D508}" type="pres">
      <dgm:prSet presAssocID="{3A8EE5C7-696F-7148-BE36-632C9551EA5B}" presName="node" presStyleLbl="node1" presStyleIdx="3" presStyleCnt="5">
        <dgm:presLayoutVars>
          <dgm:bulletEnabled val="1"/>
        </dgm:presLayoutVars>
      </dgm:prSet>
      <dgm:spPr/>
    </dgm:pt>
    <dgm:pt modelId="{1DD509F2-A567-BB48-A312-7FC653B60966}" type="pres">
      <dgm:prSet presAssocID="{07478E22-668C-0345-8BB3-6BA254EFE27A}" presName="sibTrans" presStyleLbl="sibTrans2D1" presStyleIdx="3" presStyleCnt="5"/>
      <dgm:spPr/>
    </dgm:pt>
    <dgm:pt modelId="{D0F7F7B9-CBB3-2741-B697-EFFDF7AE9F60}" type="pres">
      <dgm:prSet presAssocID="{07478E22-668C-0345-8BB3-6BA254EFE27A}" presName="connectorText" presStyleLbl="sibTrans2D1" presStyleIdx="3" presStyleCnt="5"/>
      <dgm:spPr/>
    </dgm:pt>
    <dgm:pt modelId="{6819065F-F8C4-7C48-B7C8-CDA526437249}" type="pres">
      <dgm:prSet presAssocID="{1804F1B6-C217-4645-BB5A-EC852DE5977D}" presName="node" presStyleLbl="node1" presStyleIdx="4" presStyleCnt="5">
        <dgm:presLayoutVars>
          <dgm:bulletEnabled val="1"/>
        </dgm:presLayoutVars>
      </dgm:prSet>
      <dgm:spPr/>
    </dgm:pt>
    <dgm:pt modelId="{7E92D103-33AA-F244-BD2E-ED7ADA439626}" type="pres">
      <dgm:prSet presAssocID="{3B4D3472-75B7-914D-8801-A7490AEFA75C}" presName="sibTrans" presStyleLbl="sibTrans2D1" presStyleIdx="4" presStyleCnt="5"/>
      <dgm:spPr/>
    </dgm:pt>
    <dgm:pt modelId="{B81C0DCB-B649-3441-BC29-78EEB38EF460}" type="pres">
      <dgm:prSet presAssocID="{3B4D3472-75B7-914D-8801-A7490AEFA75C}" presName="connectorText" presStyleLbl="sibTrans2D1" presStyleIdx="4" presStyleCnt="5"/>
      <dgm:spPr/>
    </dgm:pt>
  </dgm:ptLst>
  <dgm:cxnLst>
    <dgm:cxn modelId="{DEF34308-2747-B94C-9AF7-470C97A296FD}" type="presOf" srcId="{07478E22-668C-0345-8BB3-6BA254EFE27A}" destId="{D0F7F7B9-CBB3-2741-B697-EFFDF7AE9F60}" srcOrd="1" destOrd="0" presId="urn:microsoft.com/office/officeart/2005/8/layout/cycle2"/>
    <dgm:cxn modelId="{99DB450D-3D4C-904B-8B0D-153BFF465E82}" type="presOf" srcId="{3B4D3472-75B7-914D-8801-A7490AEFA75C}" destId="{7E92D103-33AA-F244-BD2E-ED7ADA439626}" srcOrd="0" destOrd="0" presId="urn:microsoft.com/office/officeart/2005/8/layout/cycle2"/>
    <dgm:cxn modelId="{ABFD6716-4C87-6C44-8C90-D270BC3562F0}" type="presOf" srcId="{2CA1E32C-FB26-0A4E-A027-B7FBDEA505C6}" destId="{E081F8C0-5F54-364E-885E-609DADAB8D38}" srcOrd="0" destOrd="0" presId="urn:microsoft.com/office/officeart/2005/8/layout/cycle2"/>
    <dgm:cxn modelId="{BD0B1A19-990F-D145-9B7F-E6E96C3AF0D4}" type="presOf" srcId="{07478E22-668C-0345-8BB3-6BA254EFE27A}" destId="{1DD509F2-A567-BB48-A312-7FC653B60966}" srcOrd="0" destOrd="0" presId="urn:microsoft.com/office/officeart/2005/8/layout/cycle2"/>
    <dgm:cxn modelId="{9618C125-29D8-4748-B33D-15A4A45B37C7}" type="presOf" srcId="{6DE31E82-C62D-B64D-B2E8-68BEA67688DE}" destId="{D960F998-D2F5-234A-8AD4-69A4B6CB22EC}" srcOrd="0" destOrd="0" presId="urn:microsoft.com/office/officeart/2005/8/layout/cycle2"/>
    <dgm:cxn modelId="{37653C28-3846-2D4F-835E-00CAC9F91909}" type="presOf" srcId="{3B4D3472-75B7-914D-8801-A7490AEFA75C}" destId="{B81C0DCB-B649-3441-BC29-78EEB38EF460}" srcOrd="1" destOrd="0" presId="urn:microsoft.com/office/officeart/2005/8/layout/cycle2"/>
    <dgm:cxn modelId="{8A126B2B-768D-5A4F-8DA3-64A632854841}" type="presOf" srcId="{6DE31E82-C62D-B64D-B2E8-68BEA67688DE}" destId="{9A03B159-5018-384F-B440-0F2855F8E14B}" srcOrd="1" destOrd="0" presId="urn:microsoft.com/office/officeart/2005/8/layout/cycle2"/>
    <dgm:cxn modelId="{2D81BB3A-9086-EF4F-B181-126DBD735978}" type="presOf" srcId="{1804F1B6-C217-4645-BB5A-EC852DE5977D}" destId="{6819065F-F8C4-7C48-B7C8-CDA526437249}" srcOrd="0" destOrd="0" presId="urn:microsoft.com/office/officeart/2005/8/layout/cycle2"/>
    <dgm:cxn modelId="{1AC8BE3F-570A-1449-A694-B20FF4991A46}" srcId="{60AA2262-2FB4-3245-9C1D-F749E25E5432}" destId="{36B4AB42-0770-7641-9D6A-C04D226EF1E6}" srcOrd="2" destOrd="0" parTransId="{EF1A56BC-244F-774A-A760-ADDA67B8E0C7}" sibTransId="{2CA1E32C-FB26-0A4E-A027-B7FBDEA505C6}"/>
    <dgm:cxn modelId="{D4918969-DC21-3041-AC8E-85FF2EED8858}" srcId="{60AA2262-2FB4-3245-9C1D-F749E25E5432}" destId="{1804F1B6-C217-4645-BB5A-EC852DE5977D}" srcOrd="4" destOrd="0" parTransId="{13D246F3-9D78-2E42-8A85-C84936F7BBDB}" sibTransId="{3B4D3472-75B7-914D-8801-A7490AEFA75C}"/>
    <dgm:cxn modelId="{1B0A774A-B659-9340-878B-C096EE1A7B70}" type="presOf" srcId="{DA347844-A9FB-0647-AE26-08A3FFD1881E}" destId="{EAC11A10-2654-4243-BB12-26882727794C}" srcOrd="0" destOrd="0" presId="urn:microsoft.com/office/officeart/2005/8/layout/cycle2"/>
    <dgm:cxn modelId="{10761C86-CC21-AC40-B8D0-D8775109F7AB}" type="presOf" srcId="{7A31AD73-3841-974E-83F7-C6FCD2BF2A2C}" destId="{A70CD508-7539-8D4D-A5F2-88BB2012FE71}" srcOrd="0" destOrd="0" presId="urn:microsoft.com/office/officeart/2005/8/layout/cycle2"/>
    <dgm:cxn modelId="{872BA48E-D620-E046-91CB-8B1150B8D7AF}" type="presOf" srcId="{36B4AB42-0770-7641-9D6A-C04D226EF1E6}" destId="{BBAAAD59-7071-6540-958E-1F723ABCB5E0}" srcOrd="0" destOrd="0" presId="urn:microsoft.com/office/officeart/2005/8/layout/cycle2"/>
    <dgm:cxn modelId="{C006D7A2-9C99-F449-913E-8B2E1936B8E5}" type="presOf" srcId="{FF3705A6-0DC2-8248-AAF5-770E2B440B4B}" destId="{3A114B4F-708E-2245-B1A3-7A303FAF8460}" srcOrd="0" destOrd="0" presId="urn:microsoft.com/office/officeart/2005/8/layout/cycle2"/>
    <dgm:cxn modelId="{04F148A8-AF07-D648-B985-0FB862D1C1D4}" srcId="{60AA2262-2FB4-3245-9C1D-F749E25E5432}" destId="{3A8EE5C7-696F-7148-BE36-632C9551EA5B}" srcOrd="3" destOrd="0" parTransId="{8865DDD8-2CD2-C74E-BD5B-BED38F03CABE}" sibTransId="{07478E22-668C-0345-8BB3-6BA254EFE27A}"/>
    <dgm:cxn modelId="{6FD725C0-98E4-7842-AB59-5F4B493B5F62}" srcId="{60AA2262-2FB4-3245-9C1D-F749E25E5432}" destId="{DA347844-A9FB-0647-AE26-08A3FFD1881E}" srcOrd="0" destOrd="0" parTransId="{34DAD20E-DDFD-6046-A918-22AE01BF05C7}" sibTransId="{FF3705A6-0DC2-8248-AAF5-770E2B440B4B}"/>
    <dgm:cxn modelId="{A1A5EBDD-8FB0-6345-A2E0-EAEBCF227AE4}" type="presOf" srcId="{3A8EE5C7-696F-7148-BE36-632C9551EA5B}" destId="{A408B816-209B-CE42-8B71-3BC0FDA9D508}" srcOrd="0" destOrd="0" presId="urn:microsoft.com/office/officeart/2005/8/layout/cycle2"/>
    <dgm:cxn modelId="{3A0776E2-7208-3443-81ED-46E6E23A90B7}" srcId="{60AA2262-2FB4-3245-9C1D-F749E25E5432}" destId="{7A31AD73-3841-974E-83F7-C6FCD2BF2A2C}" srcOrd="1" destOrd="0" parTransId="{DB77F5F5-6FAE-5448-89F0-3F709B05FC62}" sibTransId="{6DE31E82-C62D-B64D-B2E8-68BEA67688DE}"/>
    <dgm:cxn modelId="{50DE8FFB-90CD-B744-89DF-E96A1FD99EF5}" type="presOf" srcId="{FF3705A6-0DC2-8248-AAF5-770E2B440B4B}" destId="{B4BC7A76-1E3C-4344-8CCF-C64948BED3CE}" srcOrd="1" destOrd="0" presId="urn:microsoft.com/office/officeart/2005/8/layout/cycle2"/>
    <dgm:cxn modelId="{3DC0C0FB-798A-6746-972F-9526F66E92FA}" type="presOf" srcId="{2CA1E32C-FB26-0A4E-A027-B7FBDEA505C6}" destId="{491C115E-3E4E-E646-90C7-82331C585472}" srcOrd="1" destOrd="0" presId="urn:microsoft.com/office/officeart/2005/8/layout/cycle2"/>
    <dgm:cxn modelId="{B5E7C8FB-B45B-AB4E-938F-2035FB2C4DD3}" type="presOf" srcId="{60AA2262-2FB4-3245-9C1D-F749E25E5432}" destId="{D5A10AE7-4E80-164C-97C4-3C9FC89C6A0F}" srcOrd="0" destOrd="0" presId="urn:microsoft.com/office/officeart/2005/8/layout/cycle2"/>
    <dgm:cxn modelId="{D8D1525C-9905-FA4D-9E31-CE13CCF63485}" type="presParOf" srcId="{D5A10AE7-4E80-164C-97C4-3C9FC89C6A0F}" destId="{EAC11A10-2654-4243-BB12-26882727794C}" srcOrd="0" destOrd="0" presId="urn:microsoft.com/office/officeart/2005/8/layout/cycle2"/>
    <dgm:cxn modelId="{0BE9BFA5-B3FE-B140-B1A6-8A6E05163B38}" type="presParOf" srcId="{D5A10AE7-4E80-164C-97C4-3C9FC89C6A0F}" destId="{3A114B4F-708E-2245-B1A3-7A303FAF8460}" srcOrd="1" destOrd="0" presId="urn:microsoft.com/office/officeart/2005/8/layout/cycle2"/>
    <dgm:cxn modelId="{EAB02060-17EF-BD44-9FBA-379D5691F359}" type="presParOf" srcId="{3A114B4F-708E-2245-B1A3-7A303FAF8460}" destId="{B4BC7A76-1E3C-4344-8CCF-C64948BED3CE}" srcOrd="0" destOrd="0" presId="urn:microsoft.com/office/officeart/2005/8/layout/cycle2"/>
    <dgm:cxn modelId="{A5153D40-7CF2-7145-9FF2-9E2BA27755B3}" type="presParOf" srcId="{D5A10AE7-4E80-164C-97C4-3C9FC89C6A0F}" destId="{A70CD508-7539-8D4D-A5F2-88BB2012FE71}" srcOrd="2" destOrd="0" presId="urn:microsoft.com/office/officeart/2005/8/layout/cycle2"/>
    <dgm:cxn modelId="{CAE139A8-5BF2-2D4C-AC1E-5C1316C7442C}" type="presParOf" srcId="{D5A10AE7-4E80-164C-97C4-3C9FC89C6A0F}" destId="{D960F998-D2F5-234A-8AD4-69A4B6CB22EC}" srcOrd="3" destOrd="0" presId="urn:microsoft.com/office/officeart/2005/8/layout/cycle2"/>
    <dgm:cxn modelId="{3A1DACB7-B506-4143-B32C-7CA3CD353537}" type="presParOf" srcId="{D960F998-D2F5-234A-8AD4-69A4B6CB22EC}" destId="{9A03B159-5018-384F-B440-0F2855F8E14B}" srcOrd="0" destOrd="0" presId="urn:microsoft.com/office/officeart/2005/8/layout/cycle2"/>
    <dgm:cxn modelId="{BBEFF698-851C-DB4D-8749-7C0DF186FBFF}" type="presParOf" srcId="{D5A10AE7-4E80-164C-97C4-3C9FC89C6A0F}" destId="{BBAAAD59-7071-6540-958E-1F723ABCB5E0}" srcOrd="4" destOrd="0" presId="urn:microsoft.com/office/officeart/2005/8/layout/cycle2"/>
    <dgm:cxn modelId="{F620E160-4980-2542-8AAC-367967BC2E2D}" type="presParOf" srcId="{D5A10AE7-4E80-164C-97C4-3C9FC89C6A0F}" destId="{E081F8C0-5F54-364E-885E-609DADAB8D38}" srcOrd="5" destOrd="0" presId="urn:microsoft.com/office/officeart/2005/8/layout/cycle2"/>
    <dgm:cxn modelId="{F3CADD72-931F-254F-A14C-3AD6F92525BB}" type="presParOf" srcId="{E081F8C0-5F54-364E-885E-609DADAB8D38}" destId="{491C115E-3E4E-E646-90C7-82331C585472}" srcOrd="0" destOrd="0" presId="urn:microsoft.com/office/officeart/2005/8/layout/cycle2"/>
    <dgm:cxn modelId="{FC847BF7-4E98-C641-9887-C21D087F613D}" type="presParOf" srcId="{D5A10AE7-4E80-164C-97C4-3C9FC89C6A0F}" destId="{A408B816-209B-CE42-8B71-3BC0FDA9D508}" srcOrd="6" destOrd="0" presId="urn:microsoft.com/office/officeart/2005/8/layout/cycle2"/>
    <dgm:cxn modelId="{E09162F0-0C94-4947-BD8F-AEFEF00BF59E}" type="presParOf" srcId="{D5A10AE7-4E80-164C-97C4-3C9FC89C6A0F}" destId="{1DD509F2-A567-BB48-A312-7FC653B60966}" srcOrd="7" destOrd="0" presId="urn:microsoft.com/office/officeart/2005/8/layout/cycle2"/>
    <dgm:cxn modelId="{75AC32F4-F9E8-E843-BA1A-F227E30CBB47}" type="presParOf" srcId="{1DD509F2-A567-BB48-A312-7FC653B60966}" destId="{D0F7F7B9-CBB3-2741-B697-EFFDF7AE9F60}" srcOrd="0" destOrd="0" presId="urn:microsoft.com/office/officeart/2005/8/layout/cycle2"/>
    <dgm:cxn modelId="{D33C24F0-1451-7F43-A82A-931B4CC29DA6}" type="presParOf" srcId="{D5A10AE7-4E80-164C-97C4-3C9FC89C6A0F}" destId="{6819065F-F8C4-7C48-B7C8-CDA526437249}" srcOrd="8" destOrd="0" presId="urn:microsoft.com/office/officeart/2005/8/layout/cycle2"/>
    <dgm:cxn modelId="{9C87578A-D7AF-D34F-A62A-F0493E040882}" type="presParOf" srcId="{D5A10AE7-4E80-164C-97C4-3C9FC89C6A0F}" destId="{7E92D103-33AA-F244-BD2E-ED7ADA439626}" srcOrd="9" destOrd="0" presId="urn:microsoft.com/office/officeart/2005/8/layout/cycle2"/>
    <dgm:cxn modelId="{5FECA501-9E0F-B444-ACF9-CC0206F587AC}" type="presParOf" srcId="{7E92D103-33AA-F244-BD2E-ED7ADA439626}" destId="{B81C0DCB-B649-3441-BC29-78EEB38EF46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8A991-C498-E34E-A853-A1DDA7C20FA2}">
      <dsp:nvSpPr>
        <dsp:cNvPr id="0" name=""/>
        <dsp:cNvSpPr/>
      </dsp:nvSpPr>
      <dsp:spPr>
        <a:xfrm>
          <a:off x="0" y="0"/>
          <a:ext cx="7223126" cy="231457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16695A-16F1-DF4A-9D8C-1AFBCFAE9087}">
      <dsp:nvSpPr>
        <dsp:cNvPr id="0" name=""/>
        <dsp:cNvSpPr/>
      </dsp:nvSpPr>
      <dsp:spPr>
        <a:xfrm>
          <a:off x="216693" y="308609"/>
          <a:ext cx="2121793" cy="16973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4646BD15-67AC-DB41-8485-46BF0E54350D}">
      <dsp:nvSpPr>
        <dsp:cNvPr id="0" name=""/>
        <dsp:cNvSpPr/>
      </dsp:nvSpPr>
      <dsp:spPr>
        <a:xfrm rot="10800000">
          <a:off x="216693" y="2314574"/>
          <a:ext cx="2121793" cy="2828925"/>
        </a:xfrm>
        <a:prstGeom prst="round2SameRect">
          <a:avLst>
            <a:gd name="adj1" fmla="val 10500"/>
            <a:gd name="adj2" fmla="val 0"/>
          </a:avLst>
        </a:prstGeom>
        <a:gradFill rotWithShape="0">
          <a:gsLst>
            <a:gs pos="0">
              <a:schemeClr val="accent3">
                <a:shade val="80000"/>
                <a:hueOff val="0"/>
                <a:satOff val="0"/>
                <a:lumOff val="0"/>
                <a:alphaOff val="0"/>
                <a:shade val="40000"/>
                <a:alpha val="100000"/>
                <a:satMod val="150000"/>
                <a:lumMod val="100000"/>
              </a:schemeClr>
            </a:gs>
            <a:gs pos="100000">
              <a:schemeClr val="accent3">
                <a:shade val="8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Sticker: </a:t>
          </a:r>
          <a:r>
            <a:rPr lang="en-US" sz="2500" kern="1200" dirty="0">
              <a:solidFill>
                <a:schemeClr val="tx1"/>
              </a:solidFill>
            </a:rPr>
            <a:t>$7,389                       </a:t>
          </a:r>
          <a:r>
            <a:rPr lang="en-US" sz="2500" kern="1200" dirty="0"/>
            <a:t>Net:  </a:t>
          </a:r>
          <a:r>
            <a:rPr lang="en-US" sz="2500" kern="1200" dirty="0">
              <a:solidFill>
                <a:srgbClr val="000000"/>
              </a:solidFill>
            </a:rPr>
            <a:t>$5,989</a:t>
          </a:r>
          <a:r>
            <a:rPr lang="en-US" sz="2500" kern="1200" dirty="0"/>
            <a:t>                                Difference: </a:t>
          </a:r>
          <a:r>
            <a:rPr lang="en-US" sz="2500" b="1" kern="1200" dirty="0">
              <a:solidFill>
                <a:srgbClr val="000000"/>
              </a:solidFill>
            </a:rPr>
            <a:t>$1,400</a:t>
          </a:r>
        </a:p>
      </dsp:txBody>
      <dsp:txXfrm rot="10800000">
        <a:off x="281945" y="2314574"/>
        <a:ext cx="1991289" cy="2763673"/>
      </dsp:txXfrm>
    </dsp:sp>
    <dsp:sp modelId="{7F1A5B42-EBE4-6A47-9627-C07193FAF316}">
      <dsp:nvSpPr>
        <dsp:cNvPr id="0" name=""/>
        <dsp:cNvSpPr/>
      </dsp:nvSpPr>
      <dsp:spPr>
        <a:xfrm>
          <a:off x="2550666" y="317504"/>
          <a:ext cx="2121793" cy="167956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66CC31F9-3D7A-6C4F-9402-3903BDA71733}">
      <dsp:nvSpPr>
        <dsp:cNvPr id="0" name=""/>
        <dsp:cNvSpPr/>
      </dsp:nvSpPr>
      <dsp:spPr>
        <a:xfrm rot="10800000">
          <a:off x="2550666" y="2314574"/>
          <a:ext cx="2121793" cy="2828925"/>
        </a:xfrm>
        <a:prstGeom prst="round2SameRect">
          <a:avLst>
            <a:gd name="adj1" fmla="val 10500"/>
            <a:gd name="adj2" fmla="val 0"/>
          </a:avLst>
        </a:prstGeom>
        <a:gradFill rotWithShape="0">
          <a:gsLst>
            <a:gs pos="0">
              <a:schemeClr val="accent3">
                <a:shade val="80000"/>
                <a:hueOff val="3309"/>
                <a:satOff val="286"/>
                <a:lumOff val="8106"/>
                <a:alphaOff val="0"/>
                <a:shade val="40000"/>
                <a:alpha val="100000"/>
                <a:satMod val="150000"/>
                <a:lumMod val="100000"/>
              </a:schemeClr>
            </a:gs>
            <a:gs pos="100000">
              <a:schemeClr val="accent3">
                <a:shade val="80000"/>
                <a:hueOff val="3309"/>
                <a:satOff val="286"/>
                <a:lumOff val="810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Sticker: </a:t>
          </a:r>
          <a:r>
            <a:rPr lang="en-US" sz="2500" kern="1200" dirty="0">
              <a:solidFill>
                <a:srgbClr val="000000"/>
              </a:solidFill>
            </a:rPr>
            <a:t>$24,075 </a:t>
          </a:r>
          <a:r>
            <a:rPr lang="en-US" sz="2500" kern="1200" dirty="0"/>
            <a:t> Net: </a:t>
          </a:r>
          <a:r>
            <a:rPr lang="en-US" sz="2500" kern="1200" dirty="0">
              <a:solidFill>
                <a:srgbClr val="000000"/>
              </a:solidFill>
            </a:rPr>
            <a:t>$14,202 </a:t>
          </a:r>
          <a:r>
            <a:rPr lang="en-US" sz="2500" kern="1200" dirty="0"/>
            <a:t>Difference: </a:t>
          </a:r>
          <a:r>
            <a:rPr lang="en-US" sz="2500" b="1" kern="1200" dirty="0">
              <a:solidFill>
                <a:srgbClr val="000000"/>
              </a:solidFill>
            </a:rPr>
            <a:t>$9,873 </a:t>
          </a:r>
        </a:p>
      </dsp:txBody>
      <dsp:txXfrm rot="10800000">
        <a:off x="2615918" y="2314574"/>
        <a:ext cx="1991289" cy="2763673"/>
      </dsp:txXfrm>
    </dsp:sp>
    <dsp:sp modelId="{291E45C8-E966-F844-8BD5-DAE626C9F4E8}">
      <dsp:nvSpPr>
        <dsp:cNvPr id="0" name=""/>
        <dsp:cNvSpPr/>
      </dsp:nvSpPr>
      <dsp:spPr>
        <a:xfrm>
          <a:off x="4884638" y="308609"/>
          <a:ext cx="2121793" cy="16973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C1AB71EE-C4FB-5A45-90E8-A67BFA39C22B}">
      <dsp:nvSpPr>
        <dsp:cNvPr id="0" name=""/>
        <dsp:cNvSpPr/>
      </dsp:nvSpPr>
      <dsp:spPr>
        <a:xfrm rot="10800000">
          <a:off x="4884638" y="2314574"/>
          <a:ext cx="2121793" cy="2828925"/>
        </a:xfrm>
        <a:prstGeom prst="round2SameRect">
          <a:avLst>
            <a:gd name="adj1" fmla="val 10500"/>
            <a:gd name="adj2" fmla="val 0"/>
          </a:avLst>
        </a:prstGeom>
        <a:gradFill rotWithShape="0">
          <a:gsLst>
            <a:gs pos="0">
              <a:schemeClr val="accent3">
                <a:shade val="80000"/>
                <a:hueOff val="6617"/>
                <a:satOff val="572"/>
                <a:lumOff val="16212"/>
                <a:alphaOff val="0"/>
                <a:shade val="40000"/>
                <a:alpha val="100000"/>
                <a:satMod val="150000"/>
                <a:lumMod val="100000"/>
              </a:schemeClr>
            </a:gs>
            <a:gs pos="100000">
              <a:schemeClr val="accent3">
                <a:shade val="80000"/>
                <a:hueOff val="6617"/>
                <a:satOff val="572"/>
                <a:lumOff val="16212"/>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Sticker: </a:t>
          </a:r>
          <a:r>
            <a:rPr lang="en-US" sz="2500" kern="1200" dirty="0">
              <a:solidFill>
                <a:srgbClr val="000000"/>
              </a:solidFill>
            </a:rPr>
            <a:t>$56,650  </a:t>
          </a:r>
          <a:r>
            <a:rPr lang="en-US" sz="2500" kern="1200" dirty="0"/>
            <a:t>Net: </a:t>
          </a:r>
          <a:r>
            <a:rPr lang="en-US" sz="2500" kern="1200" dirty="0">
              <a:solidFill>
                <a:srgbClr val="000000"/>
              </a:solidFill>
            </a:rPr>
            <a:t>$29,364 </a:t>
          </a:r>
          <a:r>
            <a:rPr lang="en-US" sz="2500" kern="1200" dirty="0"/>
            <a:t>Difference: </a:t>
          </a:r>
          <a:r>
            <a:rPr lang="en-US" sz="2500" b="1" kern="1200" dirty="0">
              <a:solidFill>
                <a:srgbClr val="000000"/>
              </a:solidFill>
            </a:rPr>
            <a:t>$27,286</a:t>
          </a:r>
        </a:p>
      </dsp:txBody>
      <dsp:txXfrm rot="10800000">
        <a:off x="4949890" y="2314574"/>
        <a:ext cx="1991289" cy="2763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7CA41-740C-6143-BFE7-6D6FEB69A3C0}">
      <dsp:nvSpPr>
        <dsp:cNvPr id="0" name=""/>
        <dsp:cNvSpPr/>
      </dsp:nvSpPr>
      <dsp:spPr>
        <a:xfrm>
          <a:off x="928191" y="2073"/>
          <a:ext cx="1734178" cy="173417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Need for </a:t>
          </a:r>
          <a:r>
            <a:rPr lang="en-US" sz="2300" kern="1200" dirty="0" err="1"/>
            <a:t>UofO</a:t>
          </a:r>
          <a:r>
            <a:rPr lang="en-US" sz="2300" kern="1200" dirty="0"/>
            <a:t> $56,808</a:t>
          </a:r>
        </a:p>
      </dsp:txBody>
      <dsp:txXfrm>
        <a:off x="1182155" y="256037"/>
        <a:ext cx="1226250" cy="1226250"/>
      </dsp:txXfrm>
    </dsp:sp>
    <dsp:sp modelId="{7D4DC0C6-AB19-124B-83A4-239F77D009AB}">
      <dsp:nvSpPr>
        <dsp:cNvPr id="0" name=""/>
        <dsp:cNvSpPr/>
      </dsp:nvSpPr>
      <dsp:spPr>
        <a:xfrm>
          <a:off x="1292368" y="1877068"/>
          <a:ext cx="1005823" cy="1005823"/>
        </a:xfrm>
        <a:prstGeom prst="mathMinus">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425690" y="2261695"/>
        <a:ext cx="739179" cy="236569"/>
      </dsp:txXfrm>
    </dsp:sp>
    <dsp:sp modelId="{5048351D-925E-6748-BC02-4EA84BF27C3B}">
      <dsp:nvSpPr>
        <dsp:cNvPr id="0" name=""/>
        <dsp:cNvSpPr/>
      </dsp:nvSpPr>
      <dsp:spPr>
        <a:xfrm>
          <a:off x="928191" y="3023707"/>
          <a:ext cx="1734178" cy="173417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Starting Salary $30,840</a:t>
          </a:r>
        </a:p>
      </dsp:txBody>
      <dsp:txXfrm>
        <a:off x="1182155" y="3277671"/>
        <a:ext cx="1226250" cy="1226250"/>
      </dsp:txXfrm>
    </dsp:sp>
    <dsp:sp modelId="{E882FDDA-066B-1C4F-9130-D557DCD44907}">
      <dsp:nvSpPr>
        <dsp:cNvPr id="0" name=""/>
        <dsp:cNvSpPr/>
      </dsp:nvSpPr>
      <dsp:spPr>
        <a:xfrm>
          <a:off x="2922496" y="2057422"/>
          <a:ext cx="551468" cy="645114"/>
        </a:xfrm>
        <a:prstGeom prst="mathEqual">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922496" y="2186445"/>
        <a:ext cx="386028" cy="387068"/>
      </dsp:txXfrm>
    </dsp:sp>
    <dsp:sp modelId="{2D382263-36C2-8C4D-868F-6AB7C45ADD24}">
      <dsp:nvSpPr>
        <dsp:cNvPr id="0" name=""/>
        <dsp:cNvSpPr/>
      </dsp:nvSpPr>
      <dsp:spPr>
        <a:xfrm>
          <a:off x="3702877" y="645801"/>
          <a:ext cx="3468357" cy="34683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$25,963 Shortfall</a:t>
          </a:r>
        </a:p>
      </dsp:txBody>
      <dsp:txXfrm>
        <a:off x="4210806" y="1153730"/>
        <a:ext cx="2452499" cy="2452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4A22A-3B71-144D-8CD3-2F8869A72368}">
      <dsp:nvSpPr>
        <dsp:cNvPr id="0" name=""/>
        <dsp:cNvSpPr/>
      </dsp:nvSpPr>
      <dsp:spPr>
        <a:xfrm rot="5400000">
          <a:off x="4624470" y="-1869188"/>
          <a:ext cx="782637" cy="4720742"/>
        </a:xfrm>
        <a:prstGeom prst="round2SameRect">
          <a:avLst/>
        </a:prstGeom>
        <a:solidFill>
          <a:schemeClr val="accent1">
            <a:alpha val="90000"/>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Attend PCC first two years</a:t>
          </a:r>
        </a:p>
      </dsp:txBody>
      <dsp:txXfrm rot="-5400000">
        <a:off x="2655418" y="138069"/>
        <a:ext cx="4682537" cy="706227"/>
      </dsp:txXfrm>
    </dsp:sp>
    <dsp:sp modelId="{FB4DAD49-CF32-5743-A0C4-2CCBE76D0C94}">
      <dsp:nvSpPr>
        <dsp:cNvPr id="0" name=""/>
        <dsp:cNvSpPr/>
      </dsp:nvSpPr>
      <dsp:spPr>
        <a:xfrm>
          <a:off x="0" y="2033"/>
          <a:ext cx="2655417" cy="978296"/>
        </a:xfrm>
        <a:prstGeom prst="roundRect">
          <a:avLst/>
        </a:prstGeom>
        <a:solidFill>
          <a:schemeClr val="accent1">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en-US" sz="4400" kern="1200" dirty="0"/>
            <a:t>-$16,426</a:t>
          </a:r>
        </a:p>
      </dsp:txBody>
      <dsp:txXfrm>
        <a:off x="47756" y="49789"/>
        <a:ext cx="2559905" cy="882784"/>
      </dsp:txXfrm>
    </dsp:sp>
    <dsp:sp modelId="{13026FEE-F1F5-964A-8C7C-1B8506DB8E7A}">
      <dsp:nvSpPr>
        <dsp:cNvPr id="0" name=""/>
        <dsp:cNvSpPr/>
      </dsp:nvSpPr>
      <dsp:spPr>
        <a:xfrm rot="5400000">
          <a:off x="4624470" y="-841977"/>
          <a:ext cx="782637" cy="4720742"/>
        </a:xfrm>
        <a:prstGeom prst="round2SameRect">
          <a:avLst/>
        </a:prstGeom>
        <a:solidFill>
          <a:schemeClr val="accent1">
            <a:alpha val="90000"/>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Work during breaks and/or school</a:t>
          </a:r>
        </a:p>
      </dsp:txBody>
      <dsp:txXfrm rot="-5400000">
        <a:off x="2655418" y="1165280"/>
        <a:ext cx="4682537" cy="706227"/>
      </dsp:txXfrm>
    </dsp:sp>
    <dsp:sp modelId="{E60BA3E6-D698-1F42-AB11-835114CCA85F}">
      <dsp:nvSpPr>
        <dsp:cNvPr id="0" name=""/>
        <dsp:cNvSpPr/>
      </dsp:nvSpPr>
      <dsp:spPr>
        <a:xfrm>
          <a:off x="0" y="1029245"/>
          <a:ext cx="2655417" cy="978296"/>
        </a:xfrm>
        <a:prstGeom prst="roundRect">
          <a:avLst/>
        </a:prstGeom>
        <a:solidFill>
          <a:schemeClr val="accent1">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en-US" sz="4400" kern="1200" dirty="0"/>
            <a:t>-$10,000</a:t>
          </a:r>
        </a:p>
      </dsp:txBody>
      <dsp:txXfrm>
        <a:off x="47756" y="1077001"/>
        <a:ext cx="2559905" cy="882784"/>
      </dsp:txXfrm>
    </dsp:sp>
    <dsp:sp modelId="{AAFA5DE4-2D36-B043-8C71-DA3717317B67}">
      <dsp:nvSpPr>
        <dsp:cNvPr id="0" name=""/>
        <dsp:cNvSpPr/>
      </dsp:nvSpPr>
      <dsp:spPr>
        <a:xfrm rot="5400000">
          <a:off x="4624470" y="185234"/>
          <a:ext cx="782637" cy="4720742"/>
        </a:xfrm>
        <a:prstGeom prst="round2SameRect">
          <a:avLst/>
        </a:prstGeom>
        <a:solidFill>
          <a:schemeClr val="accent1">
            <a:alpha val="90000"/>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Save on books</a:t>
          </a:r>
        </a:p>
      </dsp:txBody>
      <dsp:txXfrm rot="-5400000">
        <a:off x="2655418" y="2192492"/>
        <a:ext cx="4682537" cy="706227"/>
      </dsp:txXfrm>
    </dsp:sp>
    <dsp:sp modelId="{08848046-6AFB-5A41-A378-44CB0A8C1B5C}">
      <dsp:nvSpPr>
        <dsp:cNvPr id="0" name=""/>
        <dsp:cNvSpPr/>
      </dsp:nvSpPr>
      <dsp:spPr>
        <a:xfrm>
          <a:off x="0" y="2056457"/>
          <a:ext cx="2655417" cy="978296"/>
        </a:xfrm>
        <a:prstGeom prst="roundRect">
          <a:avLst/>
        </a:prstGeom>
        <a:solidFill>
          <a:schemeClr val="accent1">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en-US" sz="4400" kern="1200" dirty="0"/>
            <a:t>-$800</a:t>
          </a:r>
        </a:p>
      </dsp:txBody>
      <dsp:txXfrm>
        <a:off x="47756" y="2104213"/>
        <a:ext cx="2559905" cy="882784"/>
      </dsp:txXfrm>
    </dsp:sp>
    <dsp:sp modelId="{CF803016-C49C-8F40-8248-EA34F1B60ABF}">
      <dsp:nvSpPr>
        <dsp:cNvPr id="0" name=""/>
        <dsp:cNvSpPr/>
      </dsp:nvSpPr>
      <dsp:spPr>
        <a:xfrm rot="5400000">
          <a:off x="4624470" y="1212446"/>
          <a:ext cx="782637" cy="4720742"/>
        </a:xfrm>
        <a:prstGeom prst="round2SameRect">
          <a:avLst/>
        </a:prstGeom>
        <a:solidFill>
          <a:schemeClr val="accent1">
            <a:alpha val="90000"/>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1 year paid internship</a:t>
          </a:r>
        </a:p>
      </dsp:txBody>
      <dsp:txXfrm rot="-5400000">
        <a:off x="2655418" y="3219704"/>
        <a:ext cx="4682537" cy="706227"/>
      </dsp:txXfrm>
    </dsp:sp>
    <dsp:sp modelId="{F9E887C2-A596-FA43-9307-20368AFD0CE7}">
      <dsp:nvSpPr>
        <dsp:cNvPr id="0" name=""/>
        <dsp:cNvSpPr/>
      </dsp:nvSpPr>
      <dsp:spPr>
        <a:xfrm>
          <a:off x="0" y="3083669"/>
          <a:ext cx="2655417" cy="978296"/>
        </a:xfrm>
        <a:prstGeom prst="roundRect">
          <a:avLst/>
        </a:prstGeom>
        <a:solidFill>
          <a:schemeClr val="accent1">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en-US" sz="4400" kern="1200" dirty="0"/>
            <a:t>-$2,000</a:t>
          </a:r>
        </a:p>
      </dsp:txBody>
      <dsp:txXfrm>
        <a:off x="47756" y="3131425"/>
        <a:ext cx="2559905" cy="882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11A10-2654-4243-BB12-26882727794C}">
      <dsp:nvSpPr>
        <dsp:cNvPr id="0" name=""/>
        <dsp:cNvSpPr/>
      </dsp:nvSpPr>
      <dsp:spPr>
        <a:xfrm>
          <a:off x="2942460" y="353"/>
          <a:ext cx="1671391" cy="167139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Know the total cost of school before you apply</a:t>
          </a:r>
        </a:p>
      </dsp:txBody>
      <dsp:txXfrm>
        <a:off x="3187230" y="245123"/>
        <a:ext cx="1181851" cy="1181851"/>
      </dsp:txXfrm>
    </dsp:sp>
    <dsp:sp modelId="{3A114B4F-708E-2245-B1A3-7A303FAF8460}">
      <dsp:nvSpPr>
        <dsp:cNvPr id="0" name=""/>
        <dsp:cNvSpPr/>
      </dsp:nvSpPr>
      <dsp:spPr>
        <a:xfrm rot="2160000">
          <a:off x="4561254" y="1284703"/>
          <a:ext cx="445251" cy="56409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574009" y="1358265"/>
        <a:ext cx="311676" cy="338456"/>
      </dsp:txXfrm>
    </dsp:sp>
    <dsp:sp modelId="{A70CD508-7539-8D4D-A5F2-88BB2012FE71}">
      <dsp:nvSpPr>
        <dsp:cNvPr id="0" name=""/>
        <dsp:cNvSpPr/>
      </dsp:nvSpPr>
      <dsp:spPr>
        <a:xfrm>
          <a:off x="4974298" y="1476569"/>
          <a:ext cx="1671391" cy="167139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Know your future salary</a:t>
          </a:r>
        </a:p>
      </dsp:txBody>
      <dsp:txXfrm>
        <a:off x="5219068" y="1721339"/>
        <a:ext cx="1181851" cy="1181851"/>
      </dsp:txXfrm>
    </dsp:sp>
    <dsp:sp modelId="{D960F998-D2F5-234A-8AD4-69A4B6CB22EC}">
      <dsp:nvSpPr>
        <dsp:cNvPr id="0" name=""/>
        <dsp:cNvSpPr/>
      </dsp:nvSpPr>
      <dsp:spPr>
        <a:xfrm rot="6480000">
          <a:off x="5203215" y="3212517"/>
          <a:ext cx="445251" cy="56409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290641" y="3261817"/>
        <a:ext cx="311676" cy="338456"/>
      </dsp:txXfrm>
    </dsp:sp>
    <dsp:sp modelId="{BBAAAD59-7071-6540-958E-1F723ABCB5E0}">
      <dsp:nvSpPr>
        <dsp:cNvPr id="0" name=""/>
        <dsp:cNvSpPr/>
      </dsp:nvSpPr>
      <dsp:spPr>
        <a:xfrm>
          <a:off x="4198205" y="3865137"/>
          <a:ext cx="1671391" cy="167139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Calculate ROI</a:t>
          </a:r>
        </a:p>
      </dsp:txBody>
      <dsp:txXfrm>
        <a:off x="4442975" y="4109907"/>
        <a:ext cx="1181851" cy="1181851"/>
      </dsp:txXfrm>
    </dsp:sp>
    <dsp:sp modelId="{E081F8C0-5F54-364E-885E-609DADAB8D38}">
      <dsp:nvSpPr>
        <dsp:cNvPr id="0" name=""/>
        <dsp:cNvSpPr/>
      </dsp:nvSpPr>
      <dsp:spPr>
        <a:xfrm rot="10800000">
          <a:off x="3568132" y="4418786"/>
          <a:ext cx="445251" cy="56409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701707" y="4531605"/>
        <a:ext cx="311676" cy="338456"/>
      </dsp:txXfrm>
    </dsp:sp>
    <dsp:sp modelId="{A408B816-209B-CE42-8B71-3BC0FDA9D508}">
      <dsp:nvSpPr>
        <dsp:cNvPr id="0" name=""/>
        <dsp:cNvSpPr/>
      </dsp:nvSpPr>
      <dsp:spPr>
        <a:xfrm>
          <a:off x="1686716" y="3865137"/>
          <a:ext cx="1671391" cy="167139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Keep debt below starting salary</a:t>
          </a:r>
        </a:p>
      </dsp:txBody>
      <dsp:txXfrm>
        <a:off x="1931486" y="4109907"/>
        <a:ext cx="1181851" cy="1181851"/>
      </dsp:txXfrm>
    </dsp:sp>
    <dsp:sp modelId="{1DD509F2-A567-BB48-A312-7FC653B60966}">
      <dsp:nvSpPr>
        <dsp:cNvPr id="0" name=""/>
        <dsp:cNvSpPr/>
      </dsp:nvSpPr>
      <dsp:spPr>
        <a:xfrm rot="15120000">
          <a:off x="1915633" y="3236486"/>
          <a:ext cx="445251" cy="56409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003059" y="3412824"/>
        <a:ext cx="311676" cy="338456"/>
      </dsp:txXfrm>
    </dsp:sp>
    <dsp:sp modelId="{6819065F-F8C4-7C48-B7C8-CDA526437249}">
      <dsp:nvSpPr>
        <dsp:cNvPr id="0" name=""/>
        <dsp:cNvSpPr/>
      </dsp:nvSpPr>
      <dsp:spPr>
        <a:xfrm>
          <a:off x="910623" y="1476569"/>
          <a:ext cx="1671391" cy="167139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Calculate your student loan payment </a:t>
          </a:r>
        </a:p>
      </dsp:txBody>
      <dsp:txXfrm>
        <a:off x="1155393" y="1721339"/>
        <a:ext cx="1181851" cy="1181851"/>
      </dsp:txXfrm>
    </dsp:sp>
    <dsp:sp modelId="{7E92D103-33AA-F244-BD2E-ED7ADA439626}">
      <dsp:nvSpPr>
        <dsp:cNvPr id="0" name=""/>
        <dsp:cNvSpPr/>
      </dsp:nvSpPr>
      <dsp:spPr>
        <a:xfrm rot="19440000">
          <a:off x="2529417" y="1299517"/>
          <a:ext cx="445251" cy="564094"/>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542172" y="1451593"/>
        <a:ext cx="311676" cy="33845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D37C0F-0E41-B649-B4B0-D583B7689989}" type="datetimeFigureOut">
              <a:rPr lang="en-US" smtClean="0"/>
              <a:t>11/7/2022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8C457-54F5-6B42-8EF4-A8DC9F907723}" type="slidenum">
              <a:rPr lang="en-US" smtClean="0"/>
              <a:t>‹#›</a:t>
            </a:fld>
            <a:endParaRPr lang="en-US"/>
          </a:p>
        </p:txBody>
      </p:sp>
    </p:spTree>
    <p:extLst>
      <p:ext uri="{BB962C8B-B14F-4D97-AF65-F5344CB8AC3E}">
        <p14:creationId xmlns:p14="http://schemas.microsoft.com/office/powerpoint/2010/main" val="2955582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28240-8E57-3E4A-ACDE-9CB9330A55A1}" type="datetimeFigureOut">
              <a:rPr lang="en-US" smtClean="0"/>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C6960-ACB2-654B-B445-7F5EC5E34C38}" type="slidenum">
              <a:rPr lang="en-US" smtClean="0"/>
              <a:t>‹#›</a:t>
            </a:fld>
            <a:endParaRPr lang="en-US"/>
          </a:p>
        </p:txBody>
      </p:sp>
    </p:spTree>
    <p:extLst>
      <p:ext uri="{BB962C8B-B14F-4D97-AF65-F5344CB8AC3E}">
        <p14:creationId xmlns:p14="http://schemas.microsoft.com/office/powerpoint/2010/main" val="202668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C6960-ACB2-654B-B445-7F5EC5E34C38}" type="slidenum">
              <a:rPr lang="en-US" smtClean="0"/>
              <a:t>1</a:t>
            </a:fld>
            <a:endParaRPr lang="en-US"/>
          </a:p>
        </p:txBody>
      </p:sp>
    </p:spTree>
    <p:extLst>
      <p:ext uri="{BB962C8B-B14F-4D97-AF65-F5344CB8AC3E}">
        <p14:creationId xmlns:p14="http://schemas.microsoft.com/office/powerpoint/2010/main" val="3504825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compare the net price of all</a:t>
            </a:r>
            <a:r>
              <a:rPr lang="en-US" baseline="0" dirty="0"/>
              <a:t> the schools you are considering before you even complete your enrollment applications.</a:t>
            </a:r>
          </a:p>
          <a:p>
            <a:endParaRPr lang="en-US" baseline="0" dirty="0"/>
          </a:p>
          <a:p>
            <a:r>
              <a:rPr lang="en-US" baseline="0" dirty="0"/>
              <a:t>Every school is required to provide this information so you can make the best decision about your college choice.</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10</a:t>
            </a:fld>
            <a:endParaRPr lang="en-US"/>
          </a:p>
        </p:txBody>
      </p:sp>
    </p:spTree>
    <p:extLst>
      <p:ext uri="{BB962C8B-B14F-4D97-AF65-F5344CB8AC3E}">
        <p14:creationId xmlns:p14="http://schemas.microsoft.com/office/powerpoint/2010/main" val="82406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review the tuition</a:t>
            </a:r>
            <a:r>
              <a:rPr lang="en-US" baseline="0" dirty="0"/>
              <a:t> and fees of the University of Oregon you will find that the total cost for residents is $23,904 and nonresidents $43,875.  Be aware that these costs do not factor in the grants and scholarships you could be awarded.  The Net Price Calculator provides you with net price after grants and scholarships are applied.  </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11</a:t>
            </a:fld>
            <a:endParaRPr lang="en-US"/>
          </a:p>
        </p:txBody>
      </p:sp>
    </p:spTree>
    <p:extLst>
      <p:ext uri="{BB962C8B-B14F-4D97-AF65-F5344CB8AC3E}">
        <p14:creationId xmlns:p14="http://schemas.microsoft.com/office/powerpoint/2010/main" val="176388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will work through comparing the net price of three universities.  Here is financial data used in the example.  </a:t>
            </a:r>
          </a:p>
        </p:txBody>
      </p:sp>
      <p:sp>
        <p:nvSpPr>
          <p:cNvPr id="4" name="Slide Number Placeholder 3"/>
          <p:cNvSpPr>
            <a:spLocks noGrp="1"/>
          </p:cNvSpPr>
          <p:nvPr>
            <p:ph type="sldNum" sz="quarter" idx="10"/>
          </p:nvPr>
        </p:nvSpPr>
        <p:spPr/>
        <p:txBody>
          <a:bodyPr/>
          <a:lstStyle/>
          <a:p>
            <a:fld id="{A08C6960-ACB2-654B-B445-7F5EC5E34C38}" type="slidenum">
              <a:rPr lang="en-US" smtClean="0"/>
              <a:t>12</a:t>
            </a:fld>
            <a:endParaRPr lang="en-US"/>
          </a:p>
        </p:txBody>
      </p:sp>
    </p:spTree>
    <p:extLst>
      <p:ext uri="{BB962C8B-B14F-4D97-AF65-F5344CB8AC3E}">
        <p14:creationId xmlns:p14="http://schemas.microsoft.com/office/powerpoint/2010/main" val="358284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financial information of the example here are the estimated net prices of three different colleges in Oregon.  It is important to note that Portland Community College does not provide room and board and does not factor that cost in the calculator as do University of Oregon and Willamette University do.  </a:t>
            </a:r>
          </a:p>
        </p:txBody>
      </p:sp>
      <p:sp>
        <p:nvSpPr>
          <p:cNvPr id="4" name="Slide Number Placeholder 3"/>
          <p:cNvSpPr>
            <a:spLocks noGrp="1"/>
          </p:cNvSpPr>
          <p:nvPr>
            <p:ph type="sldNum" sz="quarter" idx="10"/>
          </p:nvPr>
        </p:nvSpPr>
        <p:spPr/>
        <p:txBody>
          <a:bodyPr/>
          <a:lstStyle/>
          <a:p>
            <a:fld id="{A08C6960-ACB2-654B-B445-7F5EC5E34C38}" type="slidenum">
              <a:rPr lang="en-US" smtClean="0"/>
              <a:t>13</a:t>
            </a:fld>
            <a:endParaRPr lang="en-US"/>
          </a:p>
        </p:txBody>
      </p:sp>
    </p:spTree>
    <p:extLst>
      <p:ext uri="{BB962C8B-B14F-4D97-AF65-F5344CB8AC3E}">
        <p14:creationId xmlns:p14="http://schemas.microsoft.com/office/powerpoint/2010/main" val="161650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a:t>
            </a:r>
            <a:r>
              <a:rPr lang="en-US" baseline="0" dirty="0"/>
              <a:t> and Scholarships can significantly lower the cost of attendance.  In this example it is important to realize that PCC does not provide room and board. </a:t>
            </a:r>
          </a:p>
          <a:p>
            <a:endParaRPr lang="en-US" dirty="0"/>
          </a:p>
          <a:p>
            <a:r>
              <a:rPr lang="en-US" baseline="0" dirty="0"/>
              <a:t>The difference in the sticker and net price is calculated based upon the financial data of the student and their</a:t>
            </a:r>
            <a:r>
              <a:rPr lang="en-US" dirty="0"/>
              <a:t> parents.</a:t>
            </a:r>
            <a:r>
              <a:rPr lang="en-US" baseline="0" dirty="0"/>
              <a:t> </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14</a:t>
            </a:fld>
            <a:endParaRPr lang="en-US"/>
          </a:p>
        </p:txBody>
      </p:sp>
    </p:spTree>
    <p:extLst>
      <p:ext uri="{BB962C8B-B14F-4D97-AF65-F5344CB8AC3E}">
        <p14:creationId xmlns:p14="http://schemas.microsoft.com/office/powerpoint/2010/main" val="279011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is an investment in your future.  Be sure to take into account the return (in the form of salary and other</a:t>
            </a:r>
            <a:r>
              <a:rPr lang="en-US" baseline="0" dirty="0"/>
              <a:t> compensation) you</a:t>
            </a:r>
            <a:r>
              <a:rPr lang="en-US" dirty="0"/>
              <a:t> will receive on your investment in school based upon what you’ll earn using the education.  In order to do this we must think about how much total investment you will put into your education and the benefit you will receive (future earnings).  </a:t>
            </a:r>
          </a:p>
        </p:txBody>
      </p:sp>
      <p:sp>
        <p:nvSpPr>
          <p:cNvPr id="4" name="Slide Number Placeholder 3"/>
          <p:cNvSpPr>
            <a:spLocks noGrp="1"/>
          </p:cNvSpPr>
          <p:nvPr>
            <p:ph type="sldNum" sz="quarter" idx="10"/>
          </p:nvPr>
        </p:nvSpPr>
        <p:spPr/>
        <p:txBody>
          <a:bodyPr/>
          <a:lstStyle/>
          <a:p>
            <a:fld id="{A08C6960-ACB2-654B-B445-7F5EC5E34C38}" type="slidenum">
              <a:rPr lang="en-US" smtClean="0"/>
              <a:t>15</a:t>
            </a:fld>
            <a:endParaRPr lang="en-US"/>
          </a:p>
        </p:txBody>
      </p:sp>
    </p:spTree>
    <p:extLst>
      <p:ext uri="{BB962C8B-B14F-4D97-AF65-F5344CB8AC3E}">
        <p14:creationId xmlns:p14="http://schemas.microsoft.com/office/powerpoint/2010/main" val="312979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year starting salary should be greater than the total student debt you have upon leaving school.  To say this another way, your total</a:t>
            </a:r>
            <a:r>
              <a:rPr lang="en-US" baseline="0" dirty="0"/>
              <a:t> school debt should be less than your salary in your first year after graduation.</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16</a:t>
            </a:fld>
            <a:endParaRPr lang="en-US"/>
          </a:p>
        </p:txBody>
      </p:sp>
    </p:spTree>
    <p:extLst>
      <p:ext uri="{BB962C8B-B14F-4D97-AF65-F5344CB8AC3E}">
        <p14:creationId xmlns:p14="http://schemas.microsoft.com/office/powerpoint/2010/main" val="78349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have the total debt upon leaving school be less than our</a:t>
            </a:r>
            <a:r>
              <a:rPr lang="en-US" baseline="0" dirty="0"/>
              <a:t> starting salary  ($30,840 in our example of a social worker’s starting salary).  In order to </a:t>
            </a:r>
            <a:r>
              <a:rPr lang="en-US" dirty="0"/>
              <a:t>keep debt below the starting salary in this example</a:t>
            </a:r>
            <a:r>
              <a:rPr lang="en-US" baseline="0" dirty="0"/>
              <a:t> we will need to cover a substantial shortfall of $25,963 .</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17</a:t>
            </a:fld>
            <a:endParaRPr lang="en-US"/>
          </a:p>
        </p:txBody>
      </p:sp>
    </p:spTree>
    <p:extLst>
      <p:ext uri="{BB962C8B-B14F-4D97-AF65-F5344CB8AC3E}">
        <p14:creationId xmlns:p14="http://schemas.microsoft.com/office/powerpoint/2010/main" val="203340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and/or</a:t>
            </a:r>
            <a:r>
              <a:rPr lang="en-US" baseline="0" dirty="0"/>
              <a:t> your parents may already have some funds set aside for college.  You will want to be sure and have a conversation with your parents about this as you are planning for school and take into account any funds you and/or your parents have set aside for school.  </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18</a:t>
            </a:fld>
            <a:endParaRPr lang="en-US"/>
          </a:p>
        </p:txBody>
      </p:sp>
    </p:spTree>
    <p:extLst>
      <p:ext uri="{BB962C8B-B14F-4D97-AF65-F5344CB8AC3E}">
        <p14:creationId xmlns:p14="http://schemas.microsoft.com/office/powerpoint/2010/main" val="215056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to borrow money in order to pay for school.  Understand that you are leveraging this student loan debt in order to pursue your ideal career. This makes sense because you will be able to utilize future earnings to pay back the student loan debt.  </a:t>
            </a:r>
          </a:p>
          <a:p>
            <a:endParaRPr lang="en-US" dirty="0"/>
          </a:p>
          <a:p>
            <a:r>
              <a:rPr lang="en-US" dirty="0"/>
              <a:t>Be mindful of how much debt you take on.  You will have to start paying it back once you leave school.</a:t>
            </a:r>
          </a:p>
        </p:txBody>
      </p:sp>
      <p:sp>
        <p:nvSpPr>
          <p:cNvPr id="4" name="Slide Number Placeholder 3"/>
          <p:cNvSpPr>
            <a:spLocks noGrp="1"/>
          </p:cNvSpPr>
          <p:nvPr>
            <p:ph type="sldNum" sz="quarter" idx="10"/>
          </p:nvPr>
        </p:nvSpPr>
        <p:spPr/>
        <p:txBody>
          <a:bodyPr/>
          <a:lstStyle/>
          <a:p>
            <a:fld id="{0E7862AF-05EC-1C4E-849A-9D20D2B0CD9C}" type="slidenum">
              <a:rPr lang="en-US" smtClean="0"/>
              <a:t>19</a:t>
            </a:fld>
            <a:endParaRPr lang="en-US"/>
          </a:p>
        </p:txBody>
      </p:sp>
    </p:spTree>
    <p:extLst>
      <p:ext uri="{BB962C8B-B14F-4D97-AF65-F5344CB8AC3E}">
        <p14:creationId xmlns:p14="http://schemas.microsoft.com/office/powerpoint/2010/main" val="205738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animated slide which walks through some of the silly aspects</a:t>
            </a:r>
            <a:r>
              <a:rPr lang="en-US" baseline="0" dirty="0"/>
              <a:t> one might look for in a college. </a:t>
            </a:r>
          </a:p>
          <a:p>
            <a:endParaRPr lang="en-US" baseline="0" dirty="0"/>
          </a:p>
          <a:p>
            <a:r>
              <a:rPr lang="en-US" i="1" baseline="0" dirty="0"/>
              <a:t>Is it the mascot?</a:t>
            </a:r>
          </a:p>
          <a:p>
            <a:endParaRPr lang="en-US" i="1" baseline="0" dirty="0"/>
          </a:p>
          <a:p>
            <a:r>
              <a:rPr lang="en-US" i="1" baseline="0" dirty="0"/>
              <a:t>Or wher</a:t>
            </a:r>
            <a:r>
              <a:rPr lang="en-US" i="1" dirty="0"/>
              <a:t>e </a:t>
            </a:r>
            <a:r>
              <a:rPr lang="en-US" i="1" baseline="0" dirty="0"/>
              <a:t>the school is located?</a:t>
            </a:r>
          </a:p>
          <a:p>
            <a:endParaRPr lang="en-US" i="1" baseline="0" dirty="0"/>
          </a:p>
          <a:p>
            <a:r>
              <a:rPr lang="en-US" i="1" dirty="0"/>
              <a:t>Do the dorm rooms have to be nice?</a:t>
            </a:r>
            <a:endParaRPr lang="en-US" i="1" baseline="0" dirty="0"/>
          </a:p>
          <a:p>
            <a:endParaRPr lang="en-US" i="1" baseline="0" dirty="0"/>
          </a:p>
          <a:p>
            <a:r>
              <a:rPr lang="en-US" i="1" baseline="0" dirty="0"/>
              <a:t>Or do</a:t>
            </a:r>
            <a:r>
              <a:rPr lang="en-US" i="1" dirty="0"/>
              <a:t> you want to make sure there is a great football team?</a:t>
            </a:r>
            <a:endParaRPr lang="en-US" i="1" baseline="0" dirty="0"/>
          </a:p>
        </p:txBody>
      </p:sp>
      <p:sp>
        <p:nvSpPr>
          <p:cNvPr id="4" name="Slide Number Placeholder 3"/>
          <p:cNvSpPr>
            <a:spLocks noGrp="1"/>
          </p:cNvSpPr>
          <p:nvPr>
            <p:ph type="sldNum" sz="quarter" idx="10"/>
          </p:nvPr>
        </p:nvSpPr>
        <p:spPr/>
        <p:txBody>
          <a:bodyPr/>
          <a:lstStyle/>
          <a:p>
            <a:fld id="{A08C6960-ACB2-654B-B445-7F5EC5E34C38}" type="slidenum">
              <a:rPr lang="en-US" smtClean="0"/>
              <a:t>2</a:t>
            </a:fld>
            <a:endParaRPr lang="en-US"/>
          </a:p>
        </p:txBody>
      </p:sp>
    </p:spTree>
    <p:extLst>
      <p:ext uri="{BB962C8B-B14F-4D97-AF65-F5344CB8AC3E}">
        <p14:creationId xmlns:p14="http://schemas.microsoft.com/office/powerpoint/2010/main" val="419055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options for keeping student loan debt down.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20</a:t>
            </a:fld>
            <a:endParaRPr lang="en-US"/>
          </a:p>
        </p:txBody>
      </p:sp>
    </p:spTree>
    <p:extLst>
      <p:ext uri="{BB962C8B-B14F-4D97-AF65-F5344CB8AC3E}">
        <p14:creationId xmlns:p14="http://schemas.microsoft.com/office/powerpoint/2010/main" val="391685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how much you could save in the example.  </a:t>
            </a:r>
          </a:p>
        </p:txBody>
      </p:sp>
      <p:sp>
        <p:nvSpPr>
          <p:cNvPr id="4" name="Slide Number Placeholder 3"/>
          <p:cNvSpPr>
            <a:spLocks noGrp="1"/>
          </p:cNvSpPr>
          <p:nvPr>
            <p:ph type="sldNum" sz="quarter" idx="10"/>
          </p:nvPr>
        </p:nvSpPr>
        <p:spPr/>
        <p:txBody>
          <a:bodyPr/>
          <a:lstStyle/>
          <a:p>
            <a:fld id="{A08C6960-ACB2-654B-B445-7F5EC5E34C38}" type="slidenum">
              <a:rPr lang="en-US" smtClean="0"/>
              <a:t>21</a:t>
            </a:fld>
            <a:endParaRPr lang="en-US"/>
          </a:p>
        </p:txBody>
      </p:sp>
    </p:spTree>
    <p:extLst>
      <p:ext uri="{BB962C8B-B14F-4D97-AF65-F5344CB8AC3E}">
        <p14:creationId xmlns:p14="http://schemas.microsoft.com/office/powerpoint/2010/main" val="402276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some of the examples to lower student debt </a:t>
            </a:r>
            <a:r>
              <a:rPr lang="en-US" baseline="0" dirty="0"/>
              <a:t>you can decrease the amount you need to borrow significantly - to less than your starting salary.  It just takes some planning!</a:t>
            </a:r>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22</a:t>
            </a:fld>
            <a:endParaRPr lang="en-US"/>
          </a:p>
        </p:txBody>
      </p:sp>
    </p:spTree>
    <p:extLst>
      <p:ext uri="{BB962C8B-B14F-4D97-AF65-F5344CB8AC3E}">
        <p14:creationId xmlns:p14="http://schemas.microsoft.com/office/powerpoint/2010/main" val="189853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able to cut your debt to less then your starting salary.  </a:t>
            </a:r>
          </a:p>
          <a:p>
            <a:endParaRPr lang="en-US" dirty="0"/>
          </a:p>
          <a:p>
            <a:r>
              <a:rPr lang="en-US" dirty="0"/>
              <a:t>It just so happens that our $29,000 of student loan debt is close to the national average.  </a:t>
            </a:r>
          </a:p>
          <a:p>
            <a:endParaRPr lang="en-US" dirty="0"/>
          </a:p>
          <a:p>
            <a:r>
              <a:rPr lang="en-US" dirty="0"/>
              <a:t>Now we need to equate the amount you would need to borrow with your post-college life.  Are you ready for a payment of $337.02?</a:t>
            </a:r>
          </a:p>
        </p:txBody>
      </p:sp>
      <p:sp>
        <p:nvSpPr>
          <p:cNvPr id="4" name="Slide Number Placeholder 3"/>
          <p:cNvSpPr>
            <a:spLocks noGrp="1"/>
          </p:cNvSpPr>
          <p:nvPr>
            <p:ph type="sldNum" sz="quarter" idx="10"/>
          </p:nvPr>
        </p:nvSpPr>
        <p:spPr/>
        <p:txBody>
          <a:bodyPr/>
          <a:lstStyle/>
          <a:p>
            <a:fld id="{A08C6960-ACB2-654B-B445-7F5EC5E34C38}" type="slidenum">
              <a:rPr lang="en-US" smtClean="0"/>
              <a:t>23</a:t>
            </a:fld>
            <a:endParaRPr lang="en-US"/>
          </a:p>
        </p:txBody>
      </p:sp>
    </p:spTree>
    <p:extLst>
      <p:ext uri="{BB962C8B-B14F-4D97-AF65-F5344CB8AC3E}">
        <p14:creationId xmlns:p14="http://schemas.microsoft.com/office/powerpoint/2010/main" val="197480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Utilizing </a:t>
            </a:r>
            <a:r>
              <a:rPr lang="en-US" dirty="0" err="1"/>
              <a:t>paycheckcity.com</a:t>
            </a:r>
            <a:r>
              <a:rPr lang="en-US" dirty="0"/>
              <a:t>/calculator/salary you can enter the starting annual salary of $30,840</a:t>
            </a:r>
            <a:r>
              <a:rPr lang="en-US" baseline="0" dirty="0"/>
              <a:t> and determine that your net pay and taxes will be 27% of total annual income.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Student</a:t>
            </a:r>
            <a:r>
              <a:rPr lang="en-US" baseline="0" dirty="0"/>
              <a:t> loan p</a:t>
            </a:r>
            <a:r>
              <a:rPr lang="en-US" dirty="0"/>
              <a:t>ayment of $337 = 13% of gross monthly wages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You should expect to spend about 33% of your earnings on housing (rent, utilities, </a:t>
            </a:r>
            <a:r>
              <a:rPr lang="en-US" dirty="0" err="1"/>
              <a:t>etc</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Once you subtract your student loan payment, taxes and housing, that leaves only 27% for everything else.  Expense you will have to cover: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Transportation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Clothing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Food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Entertainment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The list goes on and on</a:t>
            </a:r>
          </a:p>
          <a:p>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24</a:t>
            </a:fld>
            <a:endParaRPr lang="en-US"/>
          </a:p>
        </p:txBody>
      </p:sp>
    </p:spTree>
    <p:extLst>
      <p:ext uri="{BB962C8B-B14F-4D97-AF65-F5344CB8AC3E}">
        <p14:creationId xmlns:p14="http://schemas.microsoft.com/office/powerpoint/2010/main" val="228585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from this session that you can immediately put into play to help you prepare for college.  </a:t>
            </a:r>
          </a:p>
          <a:p>
            <a:pPr marL="171450" indent="-171450">
              <a:buFont typeface="Arial"/>
              <a:buChar char="•"/>
            </a:pPr>
            <a:r>
              <a:rPr lang="en-US" dirty="0"/>
              <a:t>Know the total cost of school before you</a:t>
            </a:r>
            <a:r>
              <a:rPr lang="en-US" baseline="0" dirty="0"/>
              <a:t> apply </a:t>
            </a:r>
          </a:p>
          <a:p>
            <a:pPr marL="171450" indent="-171450">
              <a:buFont typeface="Arial"/>
              <a:buChar char="•"/>
            </a:pPr>
            <a:r>
              <a:rPr lang="en-US" dirty="0"/>
              <a:t>Research your future salary</a:t>
            </a:r>
          </a:p>
          <a:p>
            <a:pPr marL="171450" indent="-171450">
              <a:buFont typeface="Arial"/>
              <a:buChar char="•"/>
            </a:pPr>
            <a:r>
              <a:rPr lang="en-US" dirty="0"/>
              <a:t>Calculate the Return On Investment (ROI)</a:t>
            </a:r>
          </a:p>
          <a:p>
            <a:pPr marL="171450" indent="-171450">
              <a:buFont typeface="Arial"/>
              <a:buChar char="•"/>
            </a:pPr>
            <a:r>
              <a:rPr lang="en-US" dirty="0"/>
              <a:t>Keep debt below starting salary</a:t>
            </a:r>
          </a:p>
          <a:p>
            <a:pPr marL="171450" indent="-171450">
              <a:buFont typeface="Arial"/>
              <a:buChar char="•"/>
            </a:pPr>
            <a:r>
              <a:rPr lang="en-US" dirty="0"/>
              <a:t>Calculate your student loan payment</a:t>
            </a:r>
          </a:p>
        </p:txBody>
      </p:sp>
      <p:sp>
        <p:nvSpPr>
          <p:cNvPr id="4" name="Slide Number Placeholder 3"/>
          <p:cNvSpPr>
            <a:spLocks noGrp="1"/>
          </p:cNvSpPr>
          <p:nvPr>
            <p:ph type="sldNum" sz="quarter" idx="10"/>
          </p:nvPr>
        </p:nvSpPr>
        <p:spPr/>
        <p:txBody>
          <a:bodyPr/>
          <a:lstStyle/>
          <a:p>
            <a:fld id="{A08C6960-ACB2-654B-B445-7F5EC5E34C38}" type="slidenum">
              <a:rPr lang="en-US" smtClean="0"/>
              <a:t>25</a:t>
            </a:fld>
            <a:endParaRPr lang="en-US"/>
          </a:p>
        </p:txBody>
      </p:sp>
    </p:spTree>
    <p:extLst>
      <p:ext uri="{BB962C8B-B14F-4D97-AF65-F5344CB8AC3E}">
        <p14:creationId xmlns:p14="http://schemas.microsoft.com/office/powerpoint/2010/main" val="235575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the lesson with any remaining questions the students may have.  </a:t>
            </a:r>
          </a:p>
        </p:txBody>
      </p:sp>
      <p:sp>
        <p:nvSpPr>
          <p:cNvPr id="4" name="Slide Number Placeholder 3"/>
          <p:cNvSpPr>
            <a:spLocks noGrp="1"/>
          </p:cNvSpPr>
          <p:nvPr>
            <p:ph type="sldNum" sz="quarter" idx="10"/>
          </p:nvPr>
        </p:nvSpPr>
        <p:spPr/>
        <p:txBody>
          <a:bodyPr/>
          <a:lstStyle/>
          <a:p>
            <a:fld id="{A08C6960-ACB2-654B-B445-7F5EC5E34C38}" type="slidenum">
              <a:rPr lang="en-US" smtClean="0"/>
              <a:t>26</a:t>
            </a:fld>
            <a:endParaRPr lang="en-US"/>
          </a:p>
        </p:txBody>
      </p:sp>
    </p:spTree>
    <p:extLst>
      <p:ext uri="{BB962C8B-B14F-4D97-AF65-F5344CB8AC3E}">
        <p14:creationId xmlns:p14="http://schemas.microsoft.com/office/powerpoint/2010/main" val="48639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Briefly review the course objectives for the lesson.  </a:t>
            </a:r>
          </a:p>
          <a:p>
            <a:endParaRPr lang="en-US" dirty="0"/>
          </a:p>
        </p:txBody>
      </p:sp>
      <p:sp>
        <p:nvSpPr>
          <p:cNvPr id="4" name="Slide Number Placeholder 3"/>
          <p:cNvSpPr>
            <a:spLocks noGrp="1"/>
          </p:cNvSpPr>
          <p:nvPr>
            <p:ph type="sldNum" sz="quarter" idx="10"/>
          </p:nvPr>
        </p:nvSpPr>
        <p:spPr/>
        <p:txBody>
          <a:bodyPr/>
          <a:lstStyle/>
          <a:p>
            <a:fld id="{A08C6960-ACB2-654B-B445-7F5EC5E34C38}" type="slidenum">
              <a:rPr lang="en-US" smtClean="0"/>
              <a:t>3</a:t>
            </a:fld>
            <a:endParaRPr lang="en-US"/>
          </a:p>
        </p:txBody>
      </p:sp>
    </p:spTree>
    <p:extLst>
      <p:ext uri="{BB962C8B-B14F-4D97-AF65-F5344CB8AC3E}">
        <p14:creationId xmlns:p14="http://schemas.microsoft.com/office/powerpoint/2010/main" val="428513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“Do you know how much you will likely make in your desired career?”</a:t>
            </a:r>
          </a:p>
          <a:p>
            <a:endParaRPr lang="en-US" i="1" dirty="0"/>
          </a:p>
          <a:p>
            <a:r>
              <a:rPr lang="en-US" i="1" dirty="0"/>
              <a:t>“Do you think you will start at that salary?” </a:t>
            </a:r>
          </a:p>
          <a:p>
            <a:endParaRPr lang="en-US" dirty="0"/>
          </a:p>
          <a:p>
            <a:r>
              <a:rPr lang="en-US" dirty="0"/>
              <a:t>Based upon education and the position students plan to</a:t>
            </a:r>
            <a:r>
              <a:rPr lang="en-US" baseline="0" dirty="0"/>
              <a:t> have, what do they feel their average annual salary will be?  We are looking for average annual salary once they are established in their career, not estimated earnings right out of college.  </a:t>
            </a:r>
          </a:p>
          <a:p>
            <a:endParaRPr lang="en-US" baseline="0" dirty="0"/>
          </a:p>
        </p:txBody>
      </p:sp>
      <p:sp>
        <p:nvSpPr>
          <p:cNvPr id="4" name="Slide Number Placeholder 3"/>
          <p:cNvSpPr>
            <a:spLocks noGrp="1"/>
          </p:cNvSpPr>
          <p:nvPr>
            <p:ph type="sldNum" sz="quarter" idx="10"/>
          </p:nvPr>
        </p:nvSpPr>
        <p:spPr/>
        <p:txBody>
          <a:bodyPr/>
          <a:lstStyle/>
          <a:p>
            <a:fld id="{965DFBB4-B146-A548-A136-9316EBE4D5C4}" type="slidenum">
              <a:rPr lang="en-US" smtClean="0"/>
              <a:t>4</a:t>
            </a:fld>
            <a:endParaRPr lang="en-US"/>
          </a:p>
        </p:txBody>
      </p:sp>
    </p:spTree>
    <p:extLst>
      <p:ext uri="{BB962C8B-B14F-4D97-AF65-F5344CB8AC3E}">
        <p14:creationId xmlns:p14="http://schemas.microsoft.com/office/powerpoint/2010/main" val="251678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 numbers speak for themselves.  Based upon statistics over a long period of time we know that the more educated one is, the higher one’s average annual salary and the lower one’s rate of unemployment.  </a:t>
            </a:r>
          </a:p>
          <a:p>
            <a:endParaRPr lang="en-US" i="1" baseline="0" dirty="0"/>
          </a:p>
          <a:p>
            <a:r>
              <a:rPr lang="en-US" i="1" baseline="0" dirty="0"/>
              <a:t>“How do you think Oregon compares to the national average?”  </a:t>
            </a:r>
          </a:p>
          <a:p>
            <a:endParaRPr lang="en-US" i="1" dirty="0"/>
          </a:p>
          <a:p>
            <a:r>
              <a:rPr lang="en-US" dirty="0"/>
              <a:t>The next slide will provide data specific to Oregon.</a:t>
            </a:r>
          </a:p>
        </p:txBody>
      </p:sp>
      <p:sp>
        <p:nvSpPr>
          <p:cNvPr id="4" name="Slide Number Placeholder 3"/>
          <p:cNvSpPr>
            <a:spLocks noGrp="1"/>
          </p:cNvSpPr>
          <p:nvPr>
            <p:ph type="sldNum" sz="quarter" idx="10"/>
          </p:nvPr>
        </p:nvSpPr>
        <p:spPr/>
        <p:txBody>
          <a:bodyPr/>
          <a:lstStyle/>
          <a:p>
            <a:fld id="{965DFBB4-B146-A548-A136-9316EBE4D5C4}" type="slidenum">
              <a:rPr lang="en-US" smtClean="0"/>
              <a:t>5</a:t>
            </a:fld>
            <a:endParaRPr lang="en-US"/>
          </a:p>
        </p:txBody>
      </p:sp>
    </p:spTree>
    <p:extLst>
      <p:ext uri="{BB962C8B-B14F-4D97-AF65-F5344CB8AC3E}">
        <p14:creationId xmlns:p14="http://schemas.microsoft.com/office/powerpoint/2010/main" val="61328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you taken the time to research the salary averages for your specific career?”</a:t>
            </a:r>
          </a:p>
          <a:p>
            <a:endParaRPr lang="en-US" dirty="0"/>
          </a:p>
          <a:p>
            <a:r>
              <a:rPr lang="en-US" dirty="0"/>
              <a:t>The Bureau of Labor Statistic is a great resource to not only find out salary data about your desired career, but also to provide you with industry research with</a:t>
            </a:r>
            <a:r>
              <a:rPr lang="en-US" baseline="0" dirty="0"/>
              <a:t> a</a:t>
            </a:r>
            <a:r>
              <a:rPr lang="en-US" dirty="0"/>
              <a:t> state by state breakdown.  </a:t>
            </a:r>
          </a:p>
        </p:txBody>
      </p:sp>
      <p:sp>
        <p:nvSpPr>
          <p:cNvPr id="4" name="Slide Number Placeholder 3"/>
          <p:cNvSpPr>
            <a:spLocks noGrp="1"/>
          </p:cNvSpPr>
          <p:nvPr>
            <p:ph type="sldNum" sz="quarter" idx="10"/>
          </p:nvPr>
        </p:nvSpPr>
        <p:spPr/>
        <p:txBody>
          <a:bodyPr/>
          <a:lstStyle/>
          <a:p>
            <a:fld id="{DA72C734-0943-1A4F-8BB1-4F7A0C526D35}" type="slidenum">
              <a:rPr lang="en-US" smtClean="0"/>
              <a:t>6</a:t>
            </a:fld>
            <a:endParaRPr lang="en-US"/>
          </a:p>
        </p:txBody>
      </p:sp>
    </p:spTree>
    <p:extLst>
      <p:ext uri="{BB962C8B-B14F-4D97-AF65-F5344CB8AC3E}">
        <p14:creationId xmlns:p14="http://schemas.microsoft.com/office/powerpoint/2010/main" val="87648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It is important to consider more than one school prior to enrolling. Take the time to compare key characteristics of each school such as:</a:t>
            </a:r>
          </a:p>
          <a:p>
            <a:pPr>
              <a:defRPr/>
            </a:pPr>
            <a:endParaRPr lang="en-US" dirty="0"/>
          </a:p>
          <a:p>
            <a:pPr marL="169684" indent="-169684">
              <a:buFont typeface="Arial" pitchFamily="34" charset="0"/>
              <a:buChar char="•"/>
              <a:defRPr/>
            </a:pPr>
            <a:r>
              <a:rPr lang="en-US" dirty="0"/>
              <a:t>Cost of attendance</a:t>
            </a:r>
          </a:p>
          <a:p>
            <a:pPr marL="169684" indent="-169684">
              <a:buFont typeface="Arial" pitchFamily="34" charset="0"/>
              <a:buChar char="•"/>
              <a:defRPr/>
            </a:pPr>
            <a:r>
              <a:rPr lang="en-US" dirty="0"/>
              <a:t>Are course credits you’ll earn at one school easily transferable to other institutions?</a:t>
            </a:r>
          </a:p>
          <a:p>
            <a:pPr marL="169684" indent="-169684">
              <a:buFont typeface="Arial" pitchFamily="34" charset="0"/>
              <a:buChar char="•"/>
              <a:defRPr/>
            </a:pPr>
            <a:r>
              <a:rPr lang="en-US" dirty="0"/>
              <a:t>Graduation rates</a:t>
            </a:r>
          </a:p>
          <a:p>
            <a:pPr marL="169684" indent="-169684">
              <a:buFont typeface="Arial" pitchFamily="34" charset="0"/>
              <a:buChar char="•"/>
              <a:defRPr/>
            </a:pPr>
            <a:r>
              <a:rPr lang="en-US" dirty="0"/>
              <a:t>Job placement rates</a:t>
            </a:r>
          </a:p>
          <a:p>
            <a:pPr marL="169684" indent="-169684">
              <a:buFont typeface="Arial" pitchFamily="34" charset="0"/>
              <a:buChar char="•"/>
              <a:defRPr/>
            </a:pPr>
            <a:r>
              <a:rPr lang="en-US" dirty="0"/>
              <a:t>Career services available to current students and graduates</a:t>
            </a:r>
          </a:p>
          <a:p>
            <a:pPr marL="169684" indent="-169684">
              <a:buFont typeface="Arial" pitchFamily="34" charset="0"/>
              <a:buChar char="•"/>
              <a:defRPr/>
            </a:pPr>
            <a:r>
              <a:rPr lang="en-US" dirty="0"/>
              <a:t>The average indebtedness that most students at the school incur </a:t>
            </a:r>
          </a:p>
          <a:p>
            <a:pPr>
              <a:defRPr/>
            </a:pPr>
            <a:endParaRPr lang="en-US" dirty="0"/>
          </a:p>
          <a:p>
            <a:pPr>
              <a:defRPr/>
            </a:pPr>
            <a:r>
              <a:rPr lang="en-US" dirty="0"/>
              <a:t>A good goal for comparing schools is to maximize your school experience, and minimize the cost.</a:t>
            </a: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35298" indent="-282807">
              <a:defRPr sz="1200">
                <a:solidFill>
                  <a:schemeClr val="tx1"/>
                </a:solidFill>
                <a:latin typeface="Calibri" charset="0"/>
                <a:ea typeface="MS PGothic" charset="0"/>
                <a:cs typeface="MS PGothic" charset="0"/>
              </a:defRPr>
            </a:lvl2pPr>
            <a:lvl3pPr marL="1131227" indent="-226245">
              <a:defRPr sz="1200">
                <a:solidFill>
                  <a:schemeClr val="tx1"/>
                </a:solidFill>
                <a:latin typeface="Calibri" charset="0"/>
                <a:ea typeface="MS PGothic" charset="0"/>
                <a:cs typeface="MS PGothic" charset="0"/>
              </a:defRPr>
            </a:lvl3pPr>
            <a:lvl4pPr marL="1583718" indent="-226245">
              <a:defRPr sz="1200">
                <a:solidFill>
                  <a:schemeClr val="tx1"/>
                </a:solidFill>
                <a:latin typeface="Calibri" charset="0"/>
                <a:ea typeface="MS PGothic" charset="0"/>
                <a:cs typeface="MS PGothic" charset="0"/>
              </a:defRPr>
            </a:lvl4pPr>
            <a:lvl5pPr marL="2036209" indent="-226245">
              <a:defRPr sz="1200">
                <a:solidFill>
                  <a:schemeClr val="tx1"/>
                </a:solidFill>
                <a:latin typeface="Calibri" charset="0"/>
                <a:ea typeface="MS PGothic" charset="0"/>
                <a:cs typeface="MS PGothic" charset="0"/>
              </a:defRPr>
            </a:lvl5pPr>
            <a:lvl6pPr marL="2488700" indent="-22624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41190" indent="-22624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93681" indent="-22624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46172" indent="-22624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6D59B8C-769D-7F49-AE6E-488305B24FC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College Navigator website</a:t>
            </a:r>
            <a:r>
              <a:rPr lang="en-US" baseline="0" dirty="0">
                <a:latin typeface="Calibri" charset="0"/>
                <a:ea typeface="MS PGothic" charset="0"/>
              </a:rPr>
              <a:t> </a:t>
            </a:r>
            <a:r>
              <a:rPr lang="en-US" dirty="0">
                <a:latin typeface="Calibri" charset="0"/>
                <a:ea typeface="MS PGothic" charset="0"/>
              </a:rPr>
              <a:t>provides information about nearly 7,000 colleges and career schools. This site contains searchable data to assist students and their parents in the school selection process.  Cost and graduation rates are important characteristics to consider, but there are many other important variables such as programs of study, number of students enrolled, and housing, just to name a few.</a:t>
            </a:r>
          </a:p>
          <a:p>
            <a:endParaRPr lang="en-US" dirty="0">
              <a:latin typeface="Calibri" charset="0"/>
              <a:ea typeface="MS PGothic" charset="0"/>
            </a:endParaRPr>
          </a:p>
          <a:p>
            <a:r>
              <a:rPr lang="en-US" dirty="0">
                <a:latin typeface="Calibri" charset="0"/>
                <a:ea typeface="MS PGothic" charset="0"/>
              </a:rPr>
              <a:t>The website will allow you to search for schools by</a:t>
            </a:r>
          </a:p>
          <a:p>
            <a:pPr>
              <a:buFontTx/>
              <a:buChar char="•"/>
            </a:pPr>
            <a:r>
              <a:rPr lang="en-US" dirty="0">
                <a:latin typeface="Calibri" charset="0"/>
                <a:ea typeface="MS PGothic" charset="0"/>
              </a:rPr>
              <a:t> Location,</a:t>
            </a:r>
          </a:p>
          <a:p>
            <a:pPr>
              <a:buFontTx/>
              <a:buChar char="•"/>
            </a:pPr>
            <a:r>
              <a:rPr lang="en-US" baseline="0" dirty="0">
                <a:latin typeface="Calibri" charset="0"/>
                <a:ea typeface="MS PGothic" charset="0"/>
              </a:rPr>
              <a:t> D</a:t>
            </a:r>
            <a:r>
              <a:rPr lang="en-US" dirty="0">
                <a:latin typeface="Calibri" charset="0"/>
                <a:ea typeface="MS PGothic" charset="0"/>
              </a:rPr>
              <a:t>egree type and length,</a:t>
            </a:r>
          </a:p>
          <a:p>
            <a:pPr>
              <a:buFontTx/>
              <a:buChar char="•"/>
            </a:pPr>
            <a:r>
              <a:rPr lang="en-US" baseline="0" dirty="0">
                <a:latin typeface="Calibri" charset="0"/>
                <a:ea typeface="MS PGothic" charset="0"/>
              </a:rPr>
              <a:t> C</a:t>
            </a:r>
            <a:r>
              <a:rPr lang="en-US" dirty="0">
                <a:latin typeface="Calibri" charset="0"/>
                <a:ea typeface="MS PGothic" charset="0"/>
              </a:rPr>
              <a:t>ost,</a:t>
            </a:r>
          </a:p>
          <a:p>
            <a:pPr>
              <a:buFontTx/>
              <a:buChar char="•"/>
            </a:pPr>
            <a:r>
              <a:rPr lang="en-US" baseline="0" dirty="0">
                <a:latin typeface="Calibri" charset="0"/>
                <a:ea typeface="MS PGothic" charset="0"/>
              </a:rPr>
              <a:t> P</a:t>
            </a:r>
            <a:r>
              <a:rPr lang="en-US" dirty="0">
                <a:latin typeface="Calibri" charset="0"/>
                <a:ea typeface="MS PGothic" charset="0"/>
              </a:rPr>
              <a:t>rogram of study, and</a:t>
            </a:r>
          </a:p>
          <a:p>
            <a:pPr>
              <a:buFontTx/>
              <a:buChar char="•"/>
            </a:pPr>
            <a:r>
              <a:rPr lang="en-US" baseline="0" dirty="0">
                <a:latin typeface="Calibri" charset="0"/>
                <a:ea typeface="MS PGothic" charset="0"/>
              </a:rPr>
              <a:t> E</a:t>
            </a:r>
            <a:r>
              <a:rPr lang="en-US" dirty="0">
                <a:latin typeface="Calibri" charset="0"/>
                <a:ea typeface="MS PGothic" charset="0"/>
              </a:rPr>
              <a:t>ntrance requirements.</a:t>
            </a:r>
          </a:p>
          <a:p>
            <a:pPr>
              <a:buFontTx/>
              <a:buChar char="•"/>
            </a:pPr>
            <a:endParaRPr lang="en-US" dirty="0">
              <a:latin typeface="Calibri" charset="0"/>
              <a:ea typeface="MS PGothic" charset="0"/>
            </a:endParaRPr>
          </a:p>
          <a:p>
            <a:r>
              <a:rPr lang="en-US" dirty="0">
                <a:latin typeface="Calibri" charset="0"/>
                <a:ea typeface="MS PGothic" charset="0"/>
              </a:rPr>
              <a:t>You may also combine multiple elements to refine your search.</a:t>
            </a: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35298" indent="-282807">
              <a:defRPr sz="1200">
                <a:solidFill>
                  <a:schemeClr val="tx1"/>
                </a:solidFill>
                <a:latin typeface="Calibri" charset="0"/>
                <a:ea typeface="MS PGothic" charset="0"/>
                <a:cs typeface="MS PGothic" charset="0"/>
              </a:defRPr>
            </a:lvl2pPr>
            <a:lvl3pPr marL="1131227" indent="-226245">
              <a:defRPr sz="1200">
                <a:solidFill>
                  <a:schemeClr val="tx1"/>
                </a:solidFill>
                <a:latin typeface="Calibri" charset="0"/>
                <a:ea typeface="MS PGothic" charset="0"/>
                <a:cs typeface="MS PGothic" charset="0"/>
              </a:defRPr>
            </a:lvl3pPr>
            <a:lvl4pPr marL="1583718" indent="-226245">
              <a:defRPr sz="1200">
                <a:solidFill>
                  <a:schemeClr val="tx1"/>
                </a:solidFill>
                <a:latin typeface="Calibri" charset="0"/>
                <a:ea typeface="MS PGothic" charset="0"/>
                <a:cs typeface="MS PGothic" charset="0"/>
              </a:defRPr>
            </a:lvl4pPr>
            <a:lvl5pPr marL="2036209" indent="-226245">
              <a:defRPr sz="1200">
                <a:solidFill>
                  <a:schemeClr val="tx1"/>
                </a:solidFill>
                <a:latin typeface="Calibri" charset="0"/>
                <a:ea typeface="MS PGothic" charset="0"/>
                <a:cs typeface="MS PGothic" charset="0"/>
              </a:defRPr>
            </a:lvl5pPr>
            <a:lvl6pPr marL="2488700" indent="-22624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41190" indent="-22624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93681" indent="-22624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46172" indent="-22624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60C5229-CEB5-EE4B-ABED-34AD0E6CC0C4}"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404040"/>
                </a:solidFill>
                <a:latin typeface="Calibri" charset="0"/>
                <a:ea typeface="MS PGothic" charset="0"/>
              </a:rPr>
              <a:t>Net price calculators are available on school websites; and the U.S. Department of Education offers this page on its site so you can easily explore the net prices for different schools. This tool is intended to provide estimated net price information for current and prospective students and their families, based on what similar students experienced in a previous year. The calculator allows you to enter basic information about your household size and income. With</a:t>
            </a:r>
            <a:r>
              <a:rPr lang="en-US" baseline="0" dirty="0">
                <a:solidFill>
                  <a:srgbClr val="404040"/>
                </a:solidFill>
                <a:latin typeface="Calibri" charset="0"/>
                <a:ea typeface="MS PGothic" charset="0"/>
              </a:rPr>
              <a:t> this information</a:t>
            </a:r>
            <a:r>
              <a:rPr lang="en-US" dirty="0">
                <a:solidFill>
                  <a:srgbClr val="404040"/>
                </a:solidFill>
                <a:latin typeface="Calibri" charset="0"/>
                <a:ea typeface="MS PGothic" charset="0"/>
              </a:rPr>
              <a:t> it generates an estimate of what it will cost to attend the school after taking into account estimated grants and scholarship aid. </a:t>
            </a:r>
          </a:p>
          <a:p>
            <a:endParaRPr lang="en-US" dirty="0">
              <a:solidFill>
                <a:srgbClr val="404040"/>
              </a:solidFill>
              <a:latin typeface="Calibri" charset="0"/>
              <a:ea typeface="MS PGothic" charset="0"/>
            </a:endParaRPr>
          </a:p>
          <a:p>
            <a:r>
              <a:rPr lang="en-US" dirty="0">
                <a:solidFill>
                  <a:srgbClr val="404040"/>
                </a:solidFill>
                <a:latin typeface="Calibri" charset="0"/>
                <a:ea typeface="MS PGothic" charset="0"/>
              </a:rPr>
              <a:t>Don’t shy away from schools because of their “sticker price.” Instead</a:t>
            </a:r>
            <a:r>
              <a:rPr lang="en-US" baseline="0" dirty="0">
                <a:solidFill>
                  <a:srgbClr val="404040"/>
                </a:solidFill>
                <a:latin typeface="Calibri" charset="0"/>
                <a:ea typeface="MS PGothic" charset="0"/>
              </a:rPr>
              <a:t> b</a:t>
            </a:r>
            <a:r>
              <a:rPr lang="en-US" dirty="0">
                <a:solidFill>
                  <a:srgbClr val="404040"/>
                </a:solidFill>
                <a:latin typeface="Calibri" charset="0"/>
                <a:ea typeface="MS PGothic" charset="0"/>
              </a:rPr>
              <a:t>ase your decision on the net price after your financial aid is subtracted from your cost of attendance. The Net Price Calculator will help you better determine what your out-of-pocket</a:t>
            </a:r>
            <a:r>
              <a:rPr lang="en-US" baseline="0" dirty="0">
                <a:solidFill>
                  <a:srgbClr val="404040"/>
                </a:solidFill>
                <a:latin typeface="Calibri" charset="0"/>
                <a:ea typeface="MS PGothic" charset="0"/>
              </a:rPr>
              <a:t> cost will be.</a:t>
            </a:r>
            <a:endParaRPr lang="en-US" dirty="0">
              <a:latin typeface="Calibri" charset="0"/>
              <a:ea typeface="MS PGothic" charset="0"/>
            </a:endParaRPr>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35298" indent="-282807">
              <a:defRPr sz="1200">
                <a:solidFill>
                  <a:schemeClr val="tx1"/>
                </a:solidFill>
                <a:latin typeface="Calibri" charset="0"/>
                <a:ea typeface="MS PGothic" charset="0"/>
                <a:cs typeface="MS PGothic" charset="0"/>
              </a:defRPr>
            </a:lvl2pPr>
            <a:lvl3pPr marL="1131227" indent="-226245">
              <a:defRPr sz="1200">
                <a:solidFill>
                  <a:schemeClr val="tx1"/>
                </a:solidFill>
                <a:latin typeface="Calibri" charset="0"/>
                <a:ea typeface="MS PGothic" charset="0"/>
                <a:cs typeface="MS PGothic" charset="0"/>
              </a:defRPr>
            </a:lvl3pPr>
            <a:lvl4pPr marL="1583718" indent="-226245">
              <a:defRPr sz="1200">
                <a:solidFill>
                  <a:schemeClr val="tx1"/>
                </a:solidFill>
                <a:latin typeface="Calibri" charset="0"/>
                <a:ea typeface="MS PGothic" charset="0"/>
                <a:cs typeface="MS PGothic" charset="0"/>
              </a:defRPr>
            </a:lvl4pPr>
            <a:lvl5pPr marL="2036209" indent="-226245">
              <a:defRPr sz="1200">
                <a:solidFill>
                  <a:schemeClr val="tx1"/>
                </a:solidFill>
                <a:latin typeface="Calibri" charset="0"/>
                <a:ea typeface="MS PGothic" charset="0"/>
                <a:cs typeface="MS PGothic" charset="0"/>
              </a:defRPr>
            </a:lvl5pPr>
            <a:lvl6pPr marL="2488700" indent="-22624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41190" indent="-22624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93681" indent="-22624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46172" indent="-22624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F4E0893-F7A6-D444-B000-1AB024161AC4}"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03F0CE-9F49-394E-BF08-31F4FC1EB067}" type="datetime1">
              <a:rPr lang="en-US" smtClean="0"/>
              <a:t>11/7/2022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Copyright © 2014 Financial Beginnings,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C1949BD9-2C34-734A-B142-F3DF0B37B6A4}"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E5E3286-225D-B64A-8952-FF4A8AE77206}" type="datetime1">
              <a:rPr lang="en-US" smtClean="0"/>
              <a:t>11/7/2022</a:t>
            </a:fld>
            <a:endParaRPr lang="en-US"/>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
        <p:nvSpPr>
          <p:cNvPr id="5" name="Slide Number Placeholder 4"/>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CE7ACCE-78F4-3944-A36F-FEFF0A91676C}" type="datetime1">
              <a:rPr lang="en-US" smtClean="0"/>
              <a:t>11/7/2022</a:t>
            </a:fld>
            <a:endParaRPr lang="en-US"/>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
        <p:nvSpPr>
          <p:cNvPr id="4" name="Slide Number Placeholder 3"/>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EFB0E30-8696-AA42-B029-C5489145F26D}" type="datetime1">
              <a:rPr lang="en-US" smtClean="0"/>
              <a:t>11/7/2022</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a:t>Copyright © 2014 Financial Beginnings, all rights reserved.</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76B70E3-B771-194D-91DF-C73139B92FB6}" type="datetime1">
              <a:rPr lang="en-US" smtClean="0"/>
              <a:t>11/7/2022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566405-363D-8743-BC1A-1D4335CDB566}"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9C30D68-6021-B14F-ADE4-A8072D723E45}" type="datetime1">
              <a:rPr lang="en-US" smtClean="0"/>
              <a:t>11/7/2022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490E4A2-500A-264E-AF92-80D952DF33E5}" type="datetime1">
              <a:rPr lang="en-US" smtClean="0"/>
              <a:t>11/7/2022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ACE5184-A053-4944-BF21-7BD7713BC9A2}" type="datetime1">
              <a:rPr lang="en-US" smtClean="0"/>
              <a:t>11/7/2022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FDC8059-F3E6-6249-9E94-5C0E24431B17}"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F09DE69-2EAC-2547-AAD2-72E7B7CFFCF7}"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9EAF8E1-8B0F-7B41-B77F-D9471066135C}"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lank">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6"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7"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8"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a:defRPr/>
            </a:pPr>
            <a:r>
              <a:rPr lang="en-US" dirty="0">
                <a:latin typeface="Calibri" pitchFamily="34" charset="0"/>
                <a:ea typeface="MS PGothic" pitchFamily="34" charset="-128"/>
                <a:cs typeface="+mn-cs"/>
              </a:rPr>
              <a:t>             </a:t>
            </a:r>
          </a:p>
        </p:txBody>
      </p:sp>
      <p:sp>
        <p:nvSpPr>
          <p:cNvPr id="9"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10"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a:defRPr/>
            </a:pPr>
            <a:r>
              <a:rPr lang="en-US" dirty="0">
                <a:latin typeface="Calibri" pitchFamily="34" charset="0"/>
                <a:ea typeface="MS PGothic" pitchFamily="34" charset="-128"/>
                <a:cs typeface="+mn-cs"/>
              </a:rPr>
              <a:t>             </a:t>
            </a:r>
          </a:p>
        </p:txBody>
      </p:sp>
      <p:sp>
        <p:nvSpPr>
          <p:cNvPr id="14"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Tree>
    <p:extLst>
      <p:ext uri="{BB962C8B-B14F-4D97-AF65-F5344CB8AC3E}">
        <p14:creationId xmlns:p14="http://schemas.microsoft.com/office/powerpoint/2010/main" val="16066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2B0440C-F395-D449-9789-1886FC44D9A0}"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8BDAD75-F857-2C46-A807-CA97BC8C2070}" type="datetime1">
              <a:rPr lang="en-US" smtClean="0"/>
              <a:t>11/7/2022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Copyright © 2014 Financial Beginnings,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EB44007A-B9AC-4943-9A03-01E7CF41781E}" type="datetime1">
              <a:rPr lang="en-US" smtClean="0"/>
              <a:t>11/7/2022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a:t>Copyright © 2014 Financial Beginnings, all rights reserved.</a:t>
            </a:r>
          </a:p>
        </p:txBody>
      </p:sp>
      <p:sp>
        <p:nvSpPr>
          <p:cNvPr id="6" name="Slide Number Placeholder 5"/>
          <p:cNvSpPr>
            <a:spLocks noGrp="1"/>
          </p:cNvSpPr>
          <p:nvPr>
            <p:ph type="sldNum" sz="quarter" idx="12"/>
          </p:nvPr>
        </p:nvSpPr>
        <p:spPr>
          <a:xfrm>
            <a:off x="8305800" y="6248774"/>
            <a:ext cx="554038" cy="365125"/>
          </a:xfrm>
        </p:spPr>
        <p:txBody>
          <a:bodyPr/>
          <a:lstStyle/>
          <a:p>
            <a:fld id="{5B18523C-FE45-7E41-BBCF-84CB108B039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C48ECBE-DFC7-1141-8E65-6DB95135FF33}"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8999483-35D1-E04A-9C18-78C40D6C7729}" type="datetime1">
              <a:rPr lang="en-US" smtClean="0"/>
              <a:t>11/7/2022</a:t>
            </a:fld>
            <a:endParaRPr lang="en-US"/>
          </a:p>
        </p:txBody>
      </p:sp>
      <p:sp>
        <p:nvSpPr>
          <p:cNvPr id="8" name="Footer Placeholder 7"/>
          <p:cNvSpPr>
            <a:spLocks noGrp="1"/>
          </p:cNvSpPr>
          <p:nvPr>
            <p:ph type="ftr" sz="quarter" idx="11"/>
          </p:nvPr>
        </p:nvSpPr>
        <p:spPr/>
        <p:txBody>
          <a:bodyPr/>
          <a:lstStyle/>
          <a:p>
            <a:r>
              <a:rPr lang="en-US"/>
              <a:t>Copyright © 2014 Financial Beginnings, all rights reserved.</a:t>
            </a:r>
          </a:p>
        </p:txBody>
      </p:sp>
      <p:sp>
        <p:nvSpPr>
          <p:cNvPr id="9" name="Slide Number Placeholder 8"/>
          <p:cNvSpPr>
            <a:spLocks noGrp="1"/>
          </p:cNvSpPr>
          <p:nvPr>
            <p:ph type="sldNum" sz="quarter" idx="12"/>
          </p:nvPr>
        </p:nvSpPr>
        <p:spPr/>
        <p:txBody>
          <a:bodyPr/>
          <a:lstStyle/>
          <a:p>
            <a:fld id="{5B18523C-FE45-7E41-BBCF-84CB108B039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93A81BB-AC6E-AE46-BB58-44DCEFD84C27}"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B18523C-FE45-7E41-BBCF-84CB108B03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67A83B7-A143-5C4C-BBF0-60BE44D0D215}"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7FBA5FB-536C-AE49-B750-1AC68DFEEDC2}" type="datetime1">
              <a:rPr lang="en-US" smtClean="0"/>
              <a:t>11/7/2022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Copyright © 2014 Financial Beginnings, all rights reserved.</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B18523C-FE45-7E41-BBCF-84CB108B03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s://collegecost.ed.gov/net-price"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inaid.org/calculators/loanpayments.p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www.bls.gov/oes/current/oessrcst.htm"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collegecost.ed.gov/"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nces.ed.gov/collegenavigato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collegecost.ed.gov/net-pr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1790" y="4624668"/>
            <a:ext cx="4947410" cy="933450"/>
          </a:xfrm>
        </p:spPr>
        <p:txBody>
          <a:bodyPr>
            <a:normAutofit/>
          </a:bodyPr>
          <a:lstStyle/>
          <a:p>
            <a:pPr algn="r"/>
            <a:r>
              <a:rPr lang="en-US" dirty="0"/>
              <a:t>Comparing Schools &amp; Costs</a:t>
            </a:r>
          </a:p>
        </p:txBody>
      </p:sp>
      <p:sp>
        <p:nvSpPr>
          <p:cNvPr id="3" name="Subtitle 2"/>
          <p:cNvSpPr>
            <a:spLocks noGrp="1"/>
          </p:cNvSpPr>
          <p:nvPr>
            <p:ph type="subTitle" idx="1"/>
          </p:nvPr>
        </p:nvSpPr>
        <p:spPr>
          <a:xfrm>
            <a:off x="3645993" y="5562599"/>
            <a:ext cx="5193207" cy="748553"/>
          </a:xfrm>
        </p:spPr>
        <p:txBody>
          <a:bodyPr/>
          <a:lstStyle/>
          <a:p>
            <a:pPr algn="r"/>
            <a:r>
              <a:rPr lang="en-US" dirty="0"/>
              <a:t>A Financial Beginnings Financial Education Program</a:t>
            </a:r>
          </a:p>
        </p:txBody>
      </p:sp>
      <p:pic>
        <p:nvPicPr>
          <p:cNvPr id="4" name="Picture 3" descr="Pathways Logo transparent 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09" y="2067366"/>
            <a:ext cx="2753397" cy="2753397"/>
          </a:xfrm>
          <a:prstGeom prst="rect">
            <a:avLst/>
          </a:prstGeom>
        </p:spPr>
      </p:pic>
      <p:sp>
        <p:nvSpPr>
          <p:cNvPr id="5" name="Footer Placeholder 4"/>
          <p:cNvSpPr>
            <a:spLocks noGrp="1"/>
          </p:cNvSpPr>
          <p:nvPr>
            <p:ph type="ftr" sz="quarter" idx="11"/>
          </p:nvPr>
        </p:nvSpPr>
        <p:spPr/>
        <p:txBody>
          <a:bodyPr/>
          <a:lstStyle/>
          <a:p>
            <a:r>
              <a:rPr lang="en-US"/>
              <a:t>Copyright © 2014 Financial Beginnings, all rights reserved.</a:t>
            </a:r>
          </a:p>
        </p:txBody>
      </p:sp>
      <p:pic>
        <p:nvPicPr>
          <p:cNvPr id="6" name="Picture 5" descr="cf_r_4cp_cl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5216735"/>
            <a:ext cx="3581400" cy="1383551"/>
          </a:xfrm>
          <a:prstGeom prst="rect">
            <a:avLst/>
          </a:prstGeom>
        </p:spPr>
      </p:pic>
      <p:sp>
        <p:nvSpPr>
          <p:cNvPr id="7" name="TextBox 6"/>
          <p:cNvSpPr txBox="1"/>
          <p:nvPr/>
        </p:nvSpPr>
        <p:spPr>
          <a:xfrm>
            <a:off x="1549400" y="5188786"/>
            <a:ext cx="1651151" cy="369332"/>
          </a:xfrm>
          <a:prstGeom prst="rect">
            <a:avLst/>
          </a:prstGeom>
          <a:noFill/>
        </p:spPr>
        <p:txBody>
          <a:bodyPr wrap="none" rtlCol="0">
            <a:spAutoFit/>
          </a:bodyPr>
          <a:lstStyle/>
          <a:p>
            <a:r>
              <a:rPr lang="en-US" b="1" dirty="0">
                <a:latin typeface="News Gothic MT"/>
                <a:cs typeface="News Gothic MT"/>
              </a:rPr>
              <a:t>Presented by</a:t>
            </a:r>
          </a:p>
        </p:txBody>
      </p:sp>
    </p:spTree>
    <p:extLst>
      <p:ext uri="{BB962C8B-B14F-4D97-AF65-F5344CB8AC3E}">
        <p14:creationId xmlns:p14="http://schemas.microsoft.com/office/powerpoint/2010/main" val="401741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Price Calculator</a:t>
            </a:r>
          </a:p>
        </p:txBody>
      </p:sp>
      <p:pic>
        <p:nvPicPr>
          <p:cNvPr id="7" name="Picture 6" descr="Screen Shot 2014-03-08 at 12.5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225" y="3159125"/>
            <a:ext cx="3860800" cy="2730500"/>
          </a:xfrm>
          <a:prstGeom prst="rect">
            <a:avLst/>
          </a:prstGeom>
        </p:spPr>
      </p:pic>
      <p:pic>
        <p:nvPicPr>
          <p:cNvPr id="8" name="Picture 7" descr="Screen Shot 2014-03-08 at 12.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46691"/>
            <a:ext cx="8477250" cy="1812434"/>
          </a:xfrm>
          <a:prstGeom prst="rect">
            <a:avLst/>
          </a:prstGeom>
        </p:spPr>
      </p:pic>
      <p:sp>
        <p:nvSpPr>
          <p:cNvPr id="9" name="TextBox 8"/>
          <p:cNvSpPr txBox="1"/>
          <p:nvPr/>
        </p:nvSpPr>
        <p:spPr>
          <a:xfrm>
            <a:off x="381000" y="3540125"/>
            <a:ext cx="4603750" cy="1754326"/>
          </a:xfrm>
          <a:prstGeom prst="rect">
            <a:avLst/>
          </a:prstGeom>
          <a:noFill/>
        </p:spPr>
        <p:txBody>
          <a:bodyPr wrap="square" rtlCol="0">
            <a:spAutoFit/>
          </a:bodyPr>
          <a:lstStyle/>
          <a:p>
            <a:pPr marL="285750" indent="-285750">
              <a:buFont typeface="Wingdings" charset="2"/>
              <a:buChar char="§"/>
            </a:pPr>
            <a:r>
              <a:rPr lang="en-US" dirty="0"/>
              <a:t>Every college is required to offer a Net Price Calculator</a:t>
            </a:r>
          </a:p>
          <a:p>
            <a:pPr marL="285750" indent="-285750">
              <a:buFont typeface="Wingdings" charset="2"/>
              <a:buChar char="§"/>
            </a:pPr>
            <a:r>
              <a:rPr lang="en-US" dirty="0"/>
              <a:t>More information and to find a link to each school’s Net Price Calculator</a:t>
            </a:r>
          </a:p>
          <a:p>
            <a:pPr marL="742950" lvl="1" indent="-285750">
              <a:buFont typeface="Wingdings" charset="2"/>
              <a:buChar char="§"/>
            </a:pPr>
            <a:r>
              <a:rPr lang="en-US" dirty="0">
                <a:hlinkClick r:id="rId5"/>
              </a:rPr>
              <a:t>Net Price Calculator Center (ed.gov)</a:t>
            </a:r>
            <a:endParaRPr lang="en-US" dirty="0"/>
          </a:p>
        </p:txBody>
      </p:sp>
      <p:sp>
        <p:nvSpPr>
          <p:cNvPr id="3" name="Footer Placeholder 2"/>
          <p:cNvSpPr>
            <a:spLocks noGrp="1"/>
          </p:cNvSpPr>
          <p:nvPr>
            <p:ph type="ftr" sz="quarter" idx="11"/>
          </p:nvPr>
        </p:nvSpPr>
        <p:spPr/>
        <p:txBody>
          <a:bodyPr/>
          <a:lstStyle/>
          <a:p>
            <a:r>
              <a:rPr lang="en-US" dirty="0"/>
              <a:t>Copyright © 2014 Financial Beginnings, all rights reserved.</a:t>
            </a:r>
          </a:p>
        </p:txBody>
      </p:sp>
    </p:spTree>
    <p:extLst>
      <p:ext uri="{BB962C8B-B14F-4D97-AF65-F5344CB8AC3E}">
        <p14:creationId xmlns:p14="http://schemas.microsoft.com/office/powerpoint/2010/main" val="70549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Sticker Price vs. Net Price</a:t>
            </a:r>
          </a:p>
        </p:txBody>
      </p:sp>
      <p:pic>
        <p:nvPicPr>
          <p:cNvPr id="9" name="Content Placeholder 8" descr="Screen Shot 2014-03-08 at 12.46.45 PM.png"/>
          <p:cNvPicPr>
            <a:picLocks noGrp="1" noChangeAspect="1"/>
          </p:cNvPicPr>
          <p:nvPr>
            <p:ph sz="half" idx="2"/>
          </p:nvPr>
        </p:nvPicPr>
        <p:blipFill>
          <a:blip r:embed="rId3">
            <a:extLst>
              <a:ext uri="{28A0092B-C50C-407E-A947-70E740481C1C}">
                <a14:useLocalDpi xmlns:a14="http://schemas.microsoft.com/office/drawing/2010/main" val="0"/>
              </a:ext>
            </a:extLst>
          </a:blip>
          <a:srcRect t="-27834" b="-27834"/>
          <a:stretch>
            <a:fillRect/>
          </a:stretch>
        </p:blipFill>
        <p:spPr>
          <a:xfrm>
            <a:off x="142875" y="2447925"/>
            <a:ext cx="4257675" cy="3678238"/>
          </a:xfrm>
        </p:spPr>
      </p:pic>
      <p:pic>
        <p:nvPicPr>
          <p:cNvPr id="8" name="Content Placeholder 7" descr="Screen Shot 2014-02-09 at 12.46.31 PM.png"/>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 r="24984"/>
          <a:stretch/>
        </p:blipFill>
        <p:spPr>
          <a:xfrm>
            <a:off x="4400549" y="2447925"/>
            <a:ext cx="4251325" cy="3678238"/>
          </a:xfrm>
        </p:spPr>
      </p:pic>
      <p:sp>
        <p:nvSpPr>
          <p:cNvPr id="4" name="Text Placeholder 3"/>
          <p:cNvSpPr>
            <a:spLocks noGrp="1"/>
          </p:cNvSpPr>
          <p:nvPr>
            <p:ph type="body" idx="1"/>
          </p:nvPr>
        </p:nvSpPr>
        <p:spPr>
          <a:xfrm>
            <a:off x="201706" y="2070847"/>
            <a:ext cx="3953435" cy="322729"/>
          </a:xfrm>
        </p:spPr>
        <p:txBody>
          <a:bodyPr/>
          <a:lstStyle/>
          <a:p>
            <a:r>
              <a:rPr lang="en-US" b="1" dirty="0">
                <a:solidFill>
                  <a:srgbClr val="000000"/>
                </a:solidFill>
              </a:rPr>
              <a:t>Sticker Price</a:t>
            </a:r>
          </a:p>
        </p:txBody>
      </p:sp>
      <p:sp>
        <p:nvSpPr>
          <p:cNvPr id="6" name="Text Placeholder 5"/>
          <p:cNvSpPr>
            <a:spLocks noGrp="1"/>
          </p:cNvSpPr>
          <p:nvPr>
            <p:ph type="body" sz="quarter" idx="3"/>
          </p:nvPr>
        </p:nvSpPr>
        <p:spPr>
          <a:xfrm>
            <a:off x="4399878" y="2070847"/>
            <a:ext cx="4251996" cy="322729"/>
          </a:xfrm>
        </p:spPr>
        <p:txBody>
          <a:bodyPr/>
          <a:lstStyle/>
          <a:p>
            <a:r>
              <a:rPr lang="en-US" b="1" dirty="0">
                <a:solidFill>
                  <a:srgbClr val="000000"/>
                </a:solidFill>
              </a:rPr>
              <a:t>Net Price</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418559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Price Calculator Example</a:t>
            </a:r>
          </a:p>
        </p:txBody>
      </p:sp>
      <p:sp>
        <p:nvSpPr>
          <p:cNvPr id="3" name="Content Placeholder 2"/>
          <p:cNvSpPr>
            <a:spLocks noGrp="1"/>
          </p:cNvSpPr>
          <p:nvPr>
            <p:ph idx="1"/>
          </p:nvPr>
        </p:nvSpPr>
        <p:spPr/>
        <p:txBody>
          <a:bodyPr/>
          <a:lstStyle/>
          <a:p>
            <a:r>
              <a:rPr lang="en-US" dirty="0"/>
              <a:t>Parents make $50,000 annually</a:t>
            </a:r>
          </a:p>
          <a:p>
            <a:r>
              <a:rPr lang="en-US" dirty="0"/>
              <a:t>You are one of two children and the only one who will be in college next year</a:t>
            </a:r>
          </a:p>
          <a:p>
            <a:r>
              <a:rPr lang="en-US" dirty="0"/>
              <a:t>Taxable income $22,200</a:t>
            </a:r>
          </a:p>
          <a:p>
            <a:r>
              <a:rPr lang="en-US" dirty="0"/>
              <a:t>Tax $2,888</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12174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 Price Calculator Example</a:t>
            </a:r>
          </a:p>
        </p:txBody>
      </p:sp>
      <p:pic>
        <p:nvPicPr>
          <p:cNvPr id="5" name="Picture 4" descr="Screen Shot 2014-02-09 at 12.46.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0" y="2190750"/>
            <a:ext cx="3667125" cy="4095750"/>
          </a:xfrm>
          <a:prstGeom prst="rect">
            <a:avLst/>
          </a:prstGeom>
        </p:spPr>
      </p:pic>
      <p:pic>
        <p:nvPicPr>
          <p:cNvPr id="6" name="Picture 5" descr="Screen Shot 2014-02-09 at 12.48.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50" y="2190751"/>
            <a:ext cx="3186608" cy="4260850"/>
          </a:xfrm>
          <a:prstGeom prst="rect">
            <a:avLst/>
          </a:prstGeom>
        </p:spPr>
      </p:pic>
      <p:sp>
        <p:nvSpPr>
          <p:cNvPr id="8" name="TextBox 7"/>
          <p:cNvSpPr txBox="1"/>
          <p:nvPr/>
        </p:nvSpPr>
        <p:spPr>
          <a:xfrm>
            <a:off x="127000" y="1810266"/>
            <a:ext cx="8477250" cy="369332"/>
          </a:xfrm>
          <a:prstGeom prst="rect">
            <a:avLst/>
          </a:prstGeom>
          <a:noFill/>
        </p:spPr>
        <p:txBody>
          <a:bodyPr wrap="square" rtlCol="0">
            <a:spAutoFit/>
          </a:bodyPr>
          <a:lstStyle/>
          <a:p>
            <a:r>
              <a:rPr lang="en-US" dirty="0"/>
              <a:t>Portland Community College	University of Oregon		Willamette University</a:t>
            </a:r>
          </a:p>
        </p:txBody>
      </p:sp>
      <p:pic>
        <p:nvPicPr>
          <p:cNvPr id="2" name="Picture 1" descr="Screen Shot 2014-03-13 at 10.03.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 y="2209803"/>
            <a:ext cx="2882900" cy="4076698"/>
          </a:xfrm>
          <a:prstGeom prst="rect">
            <a:avLst/>
          </a:prstGeom>
        </p:spPr>
      </p:pic>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2868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Sticker Price vs. Net Price</a:t>
            </a:r>
          </a:p>
        </p:txBody>
      </p:sp>
      <p:graphicFrame>
        <p:nvGraphicFramePr>
          <p:cNvPr id="5" name="Diagram 4"/>
          <p:cNvGraphicFramePr/>
          <p:nvPr>
            <p:extLst>
              <p:ext uri="{D42A27DB-BD31-4B8C-83A1-F6EECF244321}">
                <p14:modId xmlns:p14="http://schemas.microsoft.com/office/powerpoint/2010/main" val="1948267561"/>
              </p:ext>
            </p:extLst>
          </p:nvPr>
        </p:nvGraphicFramePr>
        <p:xfrm>
          <a:off x="498474" y="1282700"/>
          <a:ext cx="7223126"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38595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a:t>
            </a:r>
            <a:br>
              <a:rPr lang="en-US" dirty="0"/>
            </a:br>
            <a:r>
              <a:rPr lang="en-US" dirty="0"/>
              <a:t>Return On Investment (ROI)</a:t>
            </a:r>
          </a:p>
        </p:txBody>
      </p:sp>
      <p:sp>
        <p:nvSpPr>
          <p:cNvPr id="3" name="Content Placeholder 2"/>
          <p:cNvSpPr>
            <a:spLocks noGrp="1"/>
          </p:cNvSpPr>
          <p:nvPr>
            <p:ph idx="1"/>
          </p:nvPr>
        </p:nvSpPr>
        <p:spPr/>
        <p:txBody>
          <a:bodyPr/>
          <a:lstStyle/>
          <a:p>
            <a:r>
              <a:rPr lang="en-US" dirty="0"/>
              <a:t>University of Oregon</a:t>
            </a:r>
          </a:p>
          <a:p>
            <a:pPr lvl="1"/>
            <a:r>
              <a:rPr lang="en-US" dirty="0"/>
              <a:t>Net price 1 Year= $14,202</a:t>
            </a:r>
          </a:p>
          <a:p>
            <a:pPr lvl="1"/>
            <a:r>
              <a:rPr lang="en-US" dirty="0"/>
              <a:t>Net price 4 years=$56,808 (not including increase in tuition)</a:t>
            </a:r>
          </a:p>
          <a:p>
            <a:r>
              <a:rPr lang="en-US" dirty="0"/>
              <a:t>Career as a Social Worker</a:t>
            </a:r>
          </a:p>
          <a:p>
            <a:pPr lvl="1"/>
            <a:r>
              <a:rPr lang="en-US" dirty="0"/>
              <a:t>Starting salary= $30,840</a:t>
            </a:r>
          </a:p>
          <a:p>
            <a:pPr lvl="1"/>
            <a:r>
              <a:rPr lang="en-US" dirty="0"/>
              <a:t>Median salary= $54,560</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27578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ROI Rule of Thumb</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grpSp>
        <p:nvGrpSpPr>
          <p:cNvPr id="6" name="Group 5"/>
          <p:cNvGrpSpPr/>
          <p:nvPr/>
        </p:nvGrpSpPr>
        <p:grpSpPr>
          <a:xfrm>
            <a:off x="972550" y="2263040"/>
            <a:ext cx="7198005" cy="2988691"/>
            <a:chOff x="529551" y="2296567"/>
            <a:chExt cx="7198005" cy="2988691"/>
          </a:xfrm>
        </p:grpSpPr>
        <p:sp>
          <p:nvSpPr>
            <p:cNvPr id="7" name="Freeform 6"/>
            <p:cNvSpPr/>
            <p:nvPr/>
          </p:nvSpPr>
          <p:spPr>
            <a:xfrm>
              <a:off x="700608" y="3369430"/>
              <a:ext cx="3010586" cy="992125"/>
            </a:xfrm>
            <a:custGeom>
              <a:avLst/>
              <a:gdLst>
                <a:gd name="connsiteX0" fmla="*/ 0 w 3010586"/>
                <a:gd name="connsiteY0" fmla="*/ 0 h 992125"/>
                <a:gd name="connsiteX1" fmla="*/ 3010586 w 3010586"/>
                <a:gd name="connsiteY1" fmla="*/ 0 h 992125"/>
                <a:gd name="connsiteX2" fmla="*/ 3010586 w 3010586"/>
                <a:gd name="connsiteY2" fmla="*/ 992125 h 992125"/>
                <a:gd name="connsiteX3" fmla="*/ 0 w 3010586"/>
                <a:gd name="connsiteY3" fmla="*/ 992125 h 992125"/>
                <a:gd name="connsiteX4" fmla="*/ 0 w 3010586"/>
                <a:gd name="connsiteY4" fmla="*/ 0 h 99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586" h="992125">
                  <a:moveTo>
                    <a:pt x="0" y="0"/>
                  </a:moveTo>
                  <a:lnTo>
                    <a:pt x="3010586" y="0"/>
                  </a:lnTo>
                  <a:lnTo>
                    <a:pt x="3010586" y="992125"/>
                  </a:lnTo>
                  <a:lnTo>
                    <a:pt x="0" y="992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1</a:t>
              </a:r>
              <a:r>
                <a:rPr lang="en-US" sz="3600" kern="1200" baseline="30000" dirty="0"/>
                <a:t>st</a:t>
              </a:r>
              <a:r>
                <a:rPr lang="en-US" sz="3600" kern="1200" dirty="0"/>
                <a:t> Year Salary</a:t>
              </a:r>
            </a:p>
          </p:txBody>
        </p:sp>
        <p:sp>
          <p:nvSpPr>
            <p:cNvPr id="8" name="Oval 7"/>
            <p:cNvSpPr/>
            <p:nvPr/>
          </p:nvSpPr>
          <p:spPr>
            <a:xfrm>
              <a:off x="697186" y="3067687"/>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Oval 8"/>
            <p:cNvSpPr/>
            <p:nvPr/>
          </p:nvSpPr>
          <p:spPr>
            <a:xfrm>
              <a:off x="864821" y="2732418"/>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9"/>
            <p:cNvSpPr/>
            <p:nvPr/>
          </p:nvSpPr>
          <p:spPr>
            <a:xfrm>
              <a:off x="1267145" y="2799472"/>
              <a:ext cx="376323" cy="37632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Oval 10"/>
            <p:cNvSpPr/>
            <p:nvPr/>
          </p:nvSpPr>
          <p:spPr>
            <a:xfrm>
              <a:off x="1602415" y="2430675"/>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Oval 11"/>
            <p:cNvSpPr/>
            <p:nvPr/>
          </p:nvSpPr>
          <p:spPr>
            <a:xfrm>
              <a:off x="2038266" y="2296567"/>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Oval 12"/>
            <p:cNvSpPr/>
            <p:nvPr/>
          </p:nvSpPr>
          <p:spPr>
            <a:xfrm>
              <a:off x="2574698" y="2531256"/>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13"/>
            <p:cNvSpPr/>
            <p:nvPr/>
          </p:nvSpPr>
          <p:spPr>
            <a:xfrm>
              <a:off x="2909968" y="2698891"/>
              <a:ext cx="376323" cy="37632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14"/>
            <p:cNvSpPr/>
            <p:nvPr/>
          </p:nvSpPr>
          <p:spPr>
            <a:xfrm>
              <a:off x="3379346" y="3067687"/>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Oval 15"/>
            <p:cNvSpPr/>
            <p:nvPr/>
          </p:nvSpPr>
          <p:spPr>
            <a:xfrm>
              <a:off x="3580507" y="3436484"/>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Oval 16"/>
            <p:cNvSpPr/>
            <p:nvPr/>
          </p:nvSpPr>
          <p:spPr>
            <a:xfrm>
              <a:off x="1837104" y="2732418"/>
              <a:ext cx="615801" cy="61580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529551" y="4006443"/>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18"/>
            <p:cNvSpPr/>
            <p:nvPr/>
          </p:nvSpPr>
          <p:spPr>
            <a:xfrm>
              <a:off x="730713" y="4308186"/>
              <a:ext cx="376323" cy="37632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1233618" y="4576402"/>
              <a:ext cx="547379" cy="547379"/>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20"/>
            <p:cNvSpPr/>
            <p:nvPr/>
          </p:nvSpPr>
          <p:spPr>
            <a:xfrm>
              <a:off x="1937685" y="5012253"/>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2071793" y="4576402"/>
              <a:ext cx="376323" cy="37632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Oval 22"/>
            <p:cNvSpPr/>
            <p:nvPr/>
          </p:nvSpPr>
          <p:spPr>
            <a:xfrm>
              <a:off x="2407063" y="5045780"/>
              <a:ext cx="239478" cy="23947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Oval 23"/>
            <p:cNvSpPr/>
            <p:nvPr/>
          </p:nvSpPr>
          <p:spPr>
            <a:xfrm>
              <a:off x="2708806" y="4509348"/>
              <a:ext cx="547379" cy="547379"/>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Oval 24"/>
            <p:cNvSpPr/>
            <p:nvPr/>
          </p:nvSpPr>
          <p:spPr>
            <a:xfrm>
              <a:off x="3446399" y="4375240"/>
              <a:ext cx="376323" cy="37632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Chevron 25"/>
            <p:cNvSpPr/>
            <p:nvPr/>
          </p:nvSpPr>
          <p:spPr>
            <a:xfrm>
              <a:off x="3822723" y="2798914"/>
              <a:ext cx="1105208" cy="2109962"/>
            </a:xfrm>
            <a:prstGeom prst="chevron">
              <a:avLst>
                <a:gd name="adj" fmla="val 6231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8" name="Freeform 27"/>
            <p:cNvSpPr/>
            <p:nvPr/>
          </p:nvSpPr>
          <p:spPr>
            <a:xfrm>
              <a:off x="5165483" y="2576035"/>
              <a:ext cx="2562073" cy="2562073"/>
            </a:xfrm>
            <a:custGeom>
              <a:avLst/>
              <a:gdLst>
                <a:gd name="connsiteX0" fmla="*/ 0 w 2562073"/>
                <a:gd name="connsiteY0" fmla="*/ 1281037 h 2562073"/>
                <a:gd name="connsiteX1" fmla="*/ 1281037 w 2562073"/>
                <a:gd name="connsiteY1" fmla="*/ 0 h 2562073"/>
                <a:gd name="connsiteX2" fmla="*/ 2562074 w 2562073"/>
                <a:gd name="connsiteY2" fmla="*/ 1281037 h 2562073"/>
                <a:gd name="connsiteX3" fmla="*/ 1281037 w 2562073"/>
                <a:gd name="connsiteY3" fmla="*/ 2562074 h 2562073"/>
                <a:gd name="connsiteX4" fmla="*/ 0 w 2562073"/>
                <a:gd name="connsiteY4" fmla="*/ 1281037 h 256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073" h="2562073">
                  <a:moveTo>
                    <a:pt x="0" y="1281037"/>
                  </a:moveTo>
                  <a:cubicBezTo>
                    <a:pt x="0" y="573540"/>
                    <a:pt x="573540" y="0"/>
                    <a:pt x="1281037" y="0"/>
                  </a:cubicBezTo>
                  <a:cubicBezTo>
                    <a:pt x="1988534" y="0"/>
                    <a:pt x="2562074" y="573540"/>
                    <a:pt x="2562074" y="1281037"/>
                  </a:cubicBezTo>
                  <a:cubicBezTo>
                    <a:pt x="2562074" y="1988534"/>
                    <a:pt x="1988534" y="2562074"/>
                    <a:pt x="1281037" y="2562074"/>
                  </a:cubicBezTo>
                  <a:cubicBezTo>
                    <a:pt x="573540" y="2562074"/>
                    <a:pt x="0" y="1988534"/>
                    <a:pt x="0" y="1281037"/>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5207" tIns="375207" rIns="375207" bIns="375207" numCol="1" spcCol="1270" anchor="ctr" anchorCtr="0">
              <a:noAutofit/>
            </a:bodyPr>
            <a:lstStyle/>
            <a:p>
              <a:pPr lvl="0" algn="ctr" defTabSz="1600200">
                <a:lnSpc>
                  <a:spcPct val="90000"/>
                </a:lnSpc>
                <a:spcBef>
                  <a:spcPct val="0"/>
                </a:spcBef>
                <a:spcAft>
                  <a:spcPct val="35000"/>
                </a:spcAft>
              </a:pPr>
              <a:r>
                <a:rPr lang="en-US" sz="3600" kern="1200" dirty="0"/>
                <a:t>Total Debt</a:t>
              </a:r>
            </a:p>
          </p:txBody>
        </p:sp>
      </p:grpSp>
    </p:spTree>
    <p:extLst>
      <p:ext uri="{BB962C8B-B14F-4D97-AF65-F5344CB8AC3E}">
        <p14:creationId xmlns:p14="http://schemas.microsoft.com/office/powerpoint/2010/main" val="36190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ROI</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graphicFrame>
        <p:nvGraphicFramePr>
          <p:cNvPr id="4" name="Diagram 3"/>
          <p:cNvGraphicFramePr/>
          <p:nvPr>
            <p:extLst>
              <p:ext uri="{D42A27DB-BD31-4B8C-83A1-F6EECF244321}">
                <p14:modId xmlns:p14="http://schemas.microsoft.com/office/powerpoint/2010/main" val="2889937484"/>
              </p:ext>
            </p:extLst>
          </p:nvPr>
        </p:nvGraphicFramePr>
        <p:xfrm>
          <a:off x="498474" y="1219200"/>
          <a:ext cx="8099426" cy="4759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49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ault.jpg"/>
          <p:cNvPicPr>
            <a:picLocks noGrp="1" noChangeAspect="1"/>
          </p:cNvPicPr>
          <p:nvPr>
            <p:ph idx="1"/>
          </p:nvPr>
        </p:nvPicPr>
        <p:blipFill>
          <a:blip r:embed="rId3">
            <a:extLst>
              <a:ext uri="{28A0092B-C50C-407E-A947-70E740481C1C}">
                <a14:useLocalDpi xmlns:a14="http://schemas.microsoft.com/office/drawing/2010/main" val="0"/>
              </a:ext>
            </a:extLst>
          </a:blip>
          <a:srcRect l="-41087" r="-41087"/>
          <a:stretch>
            <a:fillRect/>
          </a:stretch>
        </p:blipFill>
        <p:spPr>
          <a:xfrm>
            <a:off x="498287" y="965200"/>
            <a:ext cx="7556500" cy="4144963"/>
          </a:xfrm>
        </p:spPr>
      </p:pic>
      <p:sp>
        <p:nvSpPr>
          <p:cNvPr id="2" name="Title 1"/>
          <p:cNvSpPr>
            <a:spLocks noGrp="1"/>
          </p:cNvSpPr>
          <p:nvPr>
            <p:ph type="title"/>
          </p:nvPr>
        </p:nvSpPr>
        <p:spPr/>
        <p:txBody>
          <a:bodyPr/>
          <a:lstStyle/>
          <a:p>
            <a:r>
              <a:rPr lang="en-US" dirty="0"/>
              <a:t>Do you have money stashed away?</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
        <p:nvSpPr>
          <p:cNvPr id="6" name="Title 1"/>
          <p:cNvSpPr txBox="1">
            <a:spLocks/>
          </p:cNvSpPr>
          <p:nvPr/>
        </p:nvSpPr>
        <p:spPr>
          <a:xfrm>
            <a:off x="1524187" y="5111657"/>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r"/>
            <a:r>
              <a:rPr lang="en-US" dirty="0"/>
              <a:t>Are your parents contributing?</a:t>
            </a:r>
          </a:p>
        </p:txBody>
      </p:sp>
    </p:spTree>
    <p:extLst>
      <p:ext uri="{BB962C8B-B14F-4D97-AF65-F5344CB8AC3E}">
        <p14:creationId xmlns:p14="http://schemas.microsoft.com/office/powerpoint/2010/main" val="369645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may have to borrow</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pic>
        <p:nvPicPr>
          <p:cNvPr id="5" name="Content Placeholder 4" descr="debt leverage.png"/>
          <p:cNvPicPr>
            <a:picLocks noGrp="1" noChangeAspect="1"/>
          </p:cNvPicPr>
          <p:nvPr>
            <p:ph idx="1"/>
          </p:nvPr>
        </p:nvPicPr>
        <p:blipFill>
          <a:blip r:embed="rId3">
            <a:extLst>
              <a:ext uri="{28A0092B-C50C-407E-A947-70E740481C1C}">
                <a14:useLocalDpi xmlns:a14="http://schemas.microsoft.com/office/drawing/2010/main" val="0"/>
              </a:ext>
            </a:extLst>
          </a:blip>
          <a:srcRect l="-33600" r="-33600"/>
          <a:stretch>
            <a:fillRect/>
          </a:stretch>
        </p:blipFill>
        <p:spPr>
          <a:xfrm>
            <a:off x="498475" y="1981200"/>
            <a:ext cx="7556500" cy="4144963"/>
          </a:xfrm>
          <a:prstGeom prst="rect">
            <a:avLst/>
          </a:prstGeom>
        </p:spPr>
      </p:pic>
    </p:spTree>
    <p:extLst>
      <p:ext uri="{BB962C8B-B14F-4D97-AF65-F5344CB8AC3E}">
        <p14:creationId xmlns:p14="http://schemas.microsoft.com/office/powerpoint/2010/main" val="5417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plan to choose the right school for you?</a:t>
            </a:r>
          </a:p>
        </p:txBody>
      </p:sp>
      <p:sp>
        <p:nvSpPr>
          <p:cNvPr id="4" name="Footer Placeholder 3"/>
          <p:cNvSpPr>
            <a:spLocks noGrp="1"/>
          </p:cNvSpPr>
          <p:nvPr>
            <p:ph type="ftr" sz="quarter" idx="11"/>
          </p:nvPr>
        </p:nvSpPr>
        <p:spPr/>
        <p:txBody>
          <a:bodyPr/>
          <a:lstStyle/>
          <a:p>
            <a:r>
              <a:rPr lang="en-US" dirty="0"/>
              <a:t>Copyright © 2014 Financial Beginnings, all rights reserved.</a:t>
            </a:r>
          </a:p>
        </p:txBody>
      </p:sp>
      <p:pic>
        <p:nvPicPr>
          <p:cNvPr id="9" name="Content Placeholder 8" descr="iStock_000010775937Small.jpg"/>
          <p:cNvPicPr>
            <a:picLocks noGrp="1" noChangeAspect="1"/>
          </p:cNvPicPr>
          <p:nvPr>
            <p:ph sz="half" idx="17"/>
          </p:nvPr>
        </p:nvPicPr>
        <p:blipFill rotWithShape="1">
          <a:blip r:embed="rId3">
            <a:extLst>
              <a:ext uri="{28A0092B-C50C-407E-A947-70E740481C1C}">
                <a14:useLocalDpi xmlns:a14="http://schemas.microsoft.com/office/drawing/2010/main" val="0"/>
              </a:ext>
            </a:extLst>
          </a:blip>
          <a:srcRect t="7367" b="54727"/>
          <a:stretch/>
        </p:blipFill>
        <p:spPr>
          <a:xfrm>
            <a:off x="503238" y="1985963"/>
            <a:ext cx="3657600" cy="1965325"/>
          </a:xfrm>
        </p:spPr>
      </p:pic>
      <p:pic>
        <p:nvPicPr>
          <p:cNvPr id="11" name="Content Placeholder 10" descr="iStock_000021731053Small.jpg"/>
          <p:cNvPicPr>
            <a:picLocks noGrp="1" noChangeAspect="1"/>
          </p:cNvPicPr>
          <p:nvPr>
            <p:ph sz="half" idx="18"/>
          </p:nvPr>
        </p:nvPicPr>
        <p:blipFill>
          <a:blip r:embed="rId4">
            <a:extLst>
              <a:ext uri="{28A0092B-C50C-407E-A947-70E740481C1C}">
                <a14:useLocalDpi xmlns:a14="http://schemas.microsoft.com/office/drawing/2010/main" val="0"/>
              </a:ext>
            </a:extLst>
          </a:blip>
          <a:srcRect t="9629" b="9629"/>
          <a:stretch>
            <a:fillRect/>
          </a:stretch>
        </p:blipFill>
        <p:spPr/>
      </p:pic>
      <p:pic>
        <p:nvPicPr>
          <p:cNvPr id="3" name="Content Placeholder 2" descr="iStock_000015155286Small.jpg"/>
          <p:cNvPicPr>
            <a:picLocks noGrp="1" noChangeAspect="1"/>
          </p:cNvPicPr>
          <p:nvPr>
            <p:ph sz="half" idx="1"/>
          </p:nvPr>
        </p:nvPicPr>
        <p:blipFill>
          <a:blip r:embed="rId5">
            <a:extLst>
              <a:ext uri="{28A0092B-C50C-407E-A947-70E740481C1C}">
                <a14:useLocalDpi xmlns:a14="http://schemas.microsoft.com/office/drawing/2010/main" val="0"/>
              </a:ext>
            </a:extLst>
          </a:blip>
          <a:srcRect t="2649" b="2649"/>
          <a:stretch>
            <a:fillRect/>
          </a:stretch>
        </p:blipFill>
        <p:spPr/>
      </p:pic>
      <p:pic>
        <p:nvPicPr>
          <p:cNvPr id="10" name="Content Placeholder 9" descr="iStock_000016199891Small.jpg"/>
          <p:cNvPicPr>
            <a:picLocks noGrp="1" noChangeAspect="1"/>
          </p:cNvPicPr>
          <p:nvPr>
            <p:ph sz="half" idx="16"/>
          </p:nvPr>
        </p:nvPicPr>
        <p:blipFill>
          <a:blip r:embed="rId6">
            <a:extLst>
              <a:ext uri="{28A0092B-C50C-407E-A947-70E740481C1C}">
                <a14:useLocalDpi xmlns:a14="http://schemas.microsoft.com/office/drawing/2010/main" val="0"/>
              </a:ext>
            </a:extLst>
          </a:blip>
          <a:srcRect l="-22850" r="-22850"/>
          <a:stretch>
            <a:fillRect/>
          </a:stretch>
        </p:blipFill>
        <p:spPr>
          <a:xfrm>
            <a:off x="4410075" y="4170363"/>
            <a:ext cx="3657600" cy="1965325"/>
          </a:xfrm>
        </p:spPr>
      </p:pic>
    </p:spTree>
    <p:extLst>
      <p:ext uri="{BB962C8B-B14F-4D97-AF65-F5344CB8AC3E}">
        <p14:creationId xmlns:p14="http://schemas.microsoft.com/office/powerpoint/2010/main" val="23838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keep my debt low?</a:t>
            </a:r>
          </a:p>
        </p:txBody>
      </p:sp>
      <p:sp>
        <p:nvSpPr>
          <p:cNvPr id="3" name="Content Placeholder 2"/>
          <p:cNvSpPr>
            <a:spLocks noGrp="1"/>
          </p:cNvSpPr>
          <p:nvPr>
            <p:ph sz="half" idx="1"/>
          </p:nvPr>
        </p:nvSpPr>
        <p:spPr/>
        <p:txBody>
          <a:bodyPr>
            <a:normAutofit/>
          </a:bodyPr>
          <a:lstStyle/>
          <a:p>
            <a:r>
              <a:rPr lang="en-US" dirty="0"/>
              <a:t>Keep living costs down</a:t>
            </a:r>
          </a:p>
          <a:p>
            <a:pPr lvl="1"/>
            <a:r>
              <a:rPr lang="en-US" dirty="0"/>
              <a:t>Live at home</a:t>
            </a:r>
          </a:p>
          <a:p>
            <a:pPr lvl="1"/>
            <a:r>
              <a:rPr lang="en-US" dirty="0"/>
              <a:t>Get a roommate</a:t>
            </a:r>
          </a:p>
          <a:p>
            <a:pPr lvl="1"/>
            <a:r>
              <a:rPr lang="en-US" dirty="0"/>
              <a:t>Become an Resident Assistant</a:t>
            </a:r>
          </a:p>
          <a:p>
            <a:r>
              <a:rPr lang="en-US" dirty="0"/>
              <a:t>Save on books and supplies</a:t>
            </a:r>
          </a:p>
          <a:p>
            <a:pPr lvl="1"/>
            <a:r>
              <a:rPr lang="en-US" dirty="0"/>
              <a:t>Look at used books online</a:t>
            </a:r>
          </a:p>
          <a:p>
            <a:pPr lvl="1"/>
            <a:r>
              <a:rPr lang="en-US" dirty="0"/>
              <a:t>Borrow books from the library</a:t>
            </a:r>
          </a:p>
          <a:p>
            <a:pPr lvl="1"/>
            <a:r>
              <a:rPr lang="en-US" dirty="0"/>
              <a:t>Share books and supplies with friends</a:t>
            </a:r>
          </a:p>
        </p:txBody>
      </p:sp>
      <p:sp>
        <p:nvSpPr>
          <p:cNvPr id="4" name="Content Placeholder 3"/>
          <p:cNvSpPr>
            <a:spLocks noGrp="1"/>
          </p:cNvSpPr>
          <p:nvPr>
            <p:ph sz="half" idx="2"/>
          </p:nvPr>
        </p:nvSpPr>
        <p:spPr>
          <a:xfrm>
            <a:off x="4399878" y="1985962"/>
            <a:ext cx="3657600" cy="4389437"/>
          </a:xfrm>
        </p:spPr>
        <p:txBody>
          <a:bodyPr/>
          <a:lstStyle/>
          <a:p>
            <a:r>
              <a:rPr lang="en-US" dirty="0"/>
              <a:t>Work</a:t>
            </a:r>
          </a:p>
          <a:p>
            <a:pPr lvl="1"/>
            <a:r>
              <a:rPr lang="en-US" dirty="0"/>
              <a:t>During breaks </a:t>
            </a:r>
          </a:p>
          <a:p>
            <a:pPr lvl="1"/>
            <a:r>
              <a:rPr lang="en-US" dirty="0"/>
              <a:t>Part-Time during school</a:t>
            </a:r>
          </a:p>
          <a:p>
            <a:pPr lvl="1"/>
            <a:r>
              <a:rPr lang="en-US" dirty="0"/>
              <a:t>Some employers help with tuition</a:t>
            </a:r>
          </a:p>
          <a:p>
            <a:pPr lvl="1"/>
            <a:r>
              <a:rPr lang="en-US" dirty="0"/>
              <a:t>Start saving now</a:t>
            </a:r>
          </a:p>
          <a:p>
            <a:pPr lvl="1"/>
            <a:r>
              <a:rPr lang="en-US" dirty="0"/>
              <a:t>Paid internships</a:t>
            </a:r>
          </a:p>
          <a:p>
            <a:r>
              <a:rPr lang="en-US" dirty="0"/>
              <a:t>Live like a poor college student</a:t>
            </a:r>
          </a:p>
          <a:p>
            <a:pPr lvl="1"/>
            <a:r>
              <a:rPr lang="en-US" dirty="0"/>
              <a:t>Folgers instead of Starbucks</a:t>
            </a:r>
          </a:p>
          <a:p>
            <a:pPr lvl="1"/>
            <a:r>
              <a:rPr lang="en-US" dirty="0"/>
              <a:t>Ramen instead of food carts</a:t>
            </a:r>
          </a:p>
          <a:p>
            <a:pPr lvl="1"/>
            <a:r>
              <a:rPr lang="en-US" dirty="0"/>
              <a:t>Bike or bus instead of car</a:t>
            </a:r>
          </a:p>
          <a:p>
            <a:endParaRPr lang="en-US" dirty="0"/>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94182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to save</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5" name="Diagram 4"/>
          <p:cNvGraphicFramePr/>
          <p:nvPr>
            <p:extLst>
              <p:ext uri="{D42A27DB-BD31-4B8C-83A1-F6EECF244321}">
                <p14:modId xmlns:p14="http://schemas.microsoft.com/office/powerpoint/2010/main" val="1618410972"/>
              </p:ext>
            </p:extLst>
          </p:nvPr>
        </p:nvGraphicFramePr>
        <p:xfrm>
          <a:off x="589280" y="1325880"/>
          <a:ext cx="73761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03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 math</a:t>
            </a:r>
          </a:p>
        </p:txBody>
      </p:sp>
      <p:sp>
        <p:nvSpPr>
          <p:cNvPr id="4" name="Content Placeholder 2"/>
          <p:cNvSpPr>
            <a:spLocks noGrp="1"/>
          </p:cNvSpPr>
          <p:nvPr>
            <p:ph idx="1"/>
          </p:nvPr>
        </p:nvSpPr>
        <p:spPr/>
        <p:txBody>
          <a:bodyPr/>
          <a:lstStyle/>
          <a:p>
            <a:pPr marL="0" indent="0">
              <a:buNone/>
            </a:pPr>
            <a:r>
              <a:rPr lang="en-US" dirty="0"/>
              <a:t>Amount needed for </a:t>
            </a:r>
            <a:r>
              <a:rPr lang="en-US" dirty="0" err="1"/>
              <a:t>UofO</a:t>
            </a:r>
            <a:r>
              <a:rPr lang="en-US" dirty="0"/>
              <a:t> 	  $56,808</a:t>
            </a:r>
          </a:p>
          <a:p>
            <a:pPr marL="0" indent="0">
              <a:buNone/>
            </a:pPr>
            <a:r>
              <a:rPr lang="en-US" dirty="0"/>
              <a:t>Work during breaks		-$16,000</a:t>
            </a:r>
          </a:p>
          <a:p>
            <a:pPr marL="0" indent="0">
              <a:buNone/>
            </a:pPr>
            <a:r>
              <a:rPr lang="en-US" dirty="0"/>
              <a:t>Be an RA one year		-$10,722</a:t>
            </a:r>
          </a:p>
          <a:p>
            <a:pPr marL="0" indent="0">
              <a:buNone/>
            </a:pPr>
            <a:r>
              <a:rPr lang="en-US" dirty="0"/>
              <a:t>Save on books			</a:t>
            </a:r>
            <a:r>
              <a:rPr lang="en-US" u="sng" dirty="0"/>
              <a:t>-$800</a:t>
            </a:r>
          </a:p>
          <a:p>
            <a:pPr marL="0" indent="0">
              <a:buNone/>
            </a:pPr>
            <a:r>
              <a:rPr lang="en-US" b="1" dirty="0"/>
              <a:t>Total Needed to Borrow	$29,286</a:t>
            </a:r>
          </a:p>
          <a:p>
            <a:pPr marL="0" indent="0" algn="ctr">
              <a:buNone/>
            </a:pPr>
            <a:r>
              <a:rPr lang="en-US" b="1" dirty="0"/>
              <a:t>BINGO!</a:t>
            </a:r>
          </a:p>
          <a:p>
            <a:pPr marL="0" indent="0" algn="ctr">
              <a:buNone/>
            </a:pPr>
            <a:r>
              <a:rPr lang="en-US" dirty="0"/>
              <a:t>Debt is less than 1</a:t>
            </a:r>
            <a:r>
              <a:rPr lang="en-US" baseline="30000" dirty="0"/>
              <a:t>st</a:t>
            </a:r>
            <a:r>
              <a:rPr lang="en-US" dirty="0"/>
              <a:t> year salary!</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19119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your student loan payment</a:t>
            </a:r>
          </a:p>
        </p:txBody>
      </p:sp>
      <p:sp>
        <p:nvSpPr>
          <p:cNvPr id="3" name="Content Placeholder 2"/>
          <p:cNvSpPr>
            <a:spLocks noGrp="1"/>
          </p:cNvSpPr>
          <p:nvPr>
            <p:ph idx="1"/>
          </p:nvPr>
        </p:nvSpPr>
        <p:spPr>
          <a:xfrm>
            <a:off x="498474" y="1981201"/>
            <a:ext cx="7556313" cy="1041400"/>
          </a:xfrm>
        </p:spPr>
        <p:txBody>
          <a:bodyPr/>
          <a:lstStyle/>
          <a:p>
            <a:pPr marL="0" indent="0">
              <a:buNone/>
            </a:pPr>
            <a:r>
              <a:rPr lang="en-US" b="1" dirty="0"/>
              <a:t>Total Needed to Borrow		$29,286</a:t>
            </a:r>
          </a:p>
          <a:p>
            <a:pPr marL="0" lvl="1" indent="0">
              <a:spcBef>
                <a:spcPts val="2000"/>
              </a:spcBef>
              <a:buClr>
                <a:schemeClr val="accent1"/>
              </a:buClr>
              <a:buNone/>
            </a:pPr>
            <a:r>
              <a:rPr lang="en-US" dirty="0">
                <a:hlinkClick r:id="rId3"/>
              </a:rPr>
              <a:t>http://www.finaid.org/calculators/loanpayments.phtml</a:t>
            </a:r>
            <a:endParaRPr lang="en-US" dirty="0"/>
          </a:p>
          <a:p>
            <a:pPr marL="0" indent="0">
              <a:buNone/>
            </a:pPr>
            <a:endParaRPr lang="en-US" b="1" dirty="0"/>
          </a:p>
        </p:txBody>
      </p:sp>
      <p:pic>
        <p:nvPicPr>
          <p:cNvPr id="4" name="Picture 3" descr="Screen Shot 2014-03-13 at 10.59.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4" y="3123919"/>
            <a:ext cx="3679826" cy="3232431"/>
          </a:xfrm>
          <a:prstGeom prst="rect">
            <a:avLst/>
          </a:prstGeom>
        </p:spPr>
      </p:pic>
      <p:pic>
        <p:nvPicPr>
          <p:cNvPr id="5" name="Picture 4" descr="Screen Shot 2014-03-13 at 10.59.5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933" y="2932288"/>
            <a:ext cx="3572934" cy="3424062"/>
          </a:xfrm>
          <a:prstGeom prst="rect">
            <a:avLst/>
          </a:prstGeom>
        </p:spPr>
      </p:pic>
      <p:sp>
        <p:nvSpPr>
          <p:cNvPr id="6" name="Footer Placeholder 5"/>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945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factor into my post college budget?</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Chart 5"/>
          <p:cNvGraphicFramePr/>
          <p:nvPr>
            <p:extLst>
              <p:ext uri="{D42A27DB-BD31-4B8C-83A1-F6EECF244321}">
                <p14:modId xmlns:p14="http://schemas.microsoft.com/office/powerpoint/2010/main" val="2869520252"/>
              </p:ext>
            </p:extLst>
          </p:nvPr>
        </p:nvGraphicFramePr>
        <p:xfrm>
          <a:off x="498473" y="1076960"/>
          <a:ext cx="7812407" cy="5049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6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4247559"/>
              </p:ext>
            </p:extLst>
          </p:nvPr>
        </p:nvGraphicFramePr>
        <p:xfrm>
          <a:off x="498474" y="589280"/>
          <a:ext cx="7556313"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36026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 it?</a:t>
            </a:r>
          </a:p>
        </p:txBody>
      </p:sp>
      <p:sp>
        <p:nvSpPr>
          <p:cNvPr id="3" name="Content Placeholder 2"/>
          <p:cNvSpPr>
            <a:spLocks noGrp="1"/>
          </p:cNvSpPr>
          <p:nvPr>
            <p:ph idx="1"/>
          </p:nvPr>
        </p:nvSpPr>
        <p:spPr/>
        <p:txBody>
          <a:bodyPr/>
          <a:lstStyle/>
          <a:p>
            <a:r>
              <a:rPr lang="en-US" dirty="0"/>
              <a:t>Do you:</a:t>
            </a:r>
          </a:p>
          <a:p>
            <a:pPr lvl="1"/>
            <a:r>
              <a:rPr lang="en-US" dirty="0"/>
              <a:t>Know how to research average salaries based upon your education and specific career aspirations?</a:t>
            </a:r>
          </a:p>
          <a:p>
            <a:pPr lvl="1"/>
            <a:r>
              <a:rPr lang="en-US" dirty="0"/>
              <a:t>Know how to calculate the total cost of school and the difference between the sticker price and the net price?</a:t>
            </a:r>
          </a:p>
          <a:p>
            <a:pPr lvl="1"/>
            <a:r>
              <a:rPr lang="en-US" dirty="0"/>
              <a:t>Understand how to compare total post-secondary expenses versus out-of-school annual salary and calculate the return on investment?</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69969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we doing today?</a:t>
            </a:r>
          </a:p>
        </p:txBody>
      </p:sp>
      <p:sp>
        <p:nvSpPr>
          <p:cNvPr id="6" name="Content Placeholder 5"/>
          <p:cNvSpPr>
            <a:spLocks noGrp="1"/>
          </p:cNvSpPr>
          <p:nvPr>
            <p:ph idx="1"/>
          </p:nvPr>
        </p:nvSpPr>
        <p:spPr/>
        <p:txBody>
          <a:bodyPr/>
          <a:lstStyle/>
          <a:p>
            <a:r>
              <a:rPr lang="en-US" dirty="0"/>
              <a:t>We will:</a:t>
            </a:r>
          </a:p>
          <a:p>
            <a:pPr lvl="1"/>
            <a:r>
              <a:rPr lang="en-US" dirty="0"/>
              <a:t>Research average salaries based on education and specific career aspirations.</a:t>
            </a:r>
          </a:p>
          <a:p>
            <a:pPr lvl="1"/>
            <a:r>
              <a:rPr lang="en-US" dirty="0"/>
              <a:t>Learn the total cost of school and the difference between sticker price and net price.</a:t>
            </a:r>
          </a:p>
          <a:p>
            <a:pPr lvl="1"/>
            <a:r>
              <a:rPr lang="en-US" dirty="0"/>
              <a:t>Compare total post-secondary expenses versus out-of-school annual salary and calculate the return on investment .</a:t>
            </a:r>
          </a:p>
        </p:txBody>
      </p:sp>
      <p:sp>
        <p:nvSpPr>
          <p:cNvPr id="2" name="Footer Placeholder 1"/>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47836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much money will you make annually once you’ve settled into your career?</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pic>
        <p:nvPicPr>
          <p:cNvPr id="7" name="Picture Placeholder 2" descr="fb center logo copy.png"/>
          <p:cNvPicPr>
            <a:picLocks noChangeAspect="1"/>
          </p:cNvPicPr>
          <p:nvPr/>
        </p:nvPicPr>
        <p:blipFill>
          <a:blip r:embed="rId3">
            <a:extLst>
              <a:ext uri="{28A0092B-C50C-407E-A947-70E740481C1C}">
                <a14:useLocalDpi xmlns:a14="http://schemas.microsoft.com/office/drawing/2010/main" val="0"/>
              </a:ext>
            </a:extLst>
          </a:blip>
          <a:srcRect l="-6838" r="-6838"/>
          <a:stretch>
            <a:fillRect/>
          </a:stretch>
        </p:blipFill>
        <p:spPr>
          <a:xfrm>
            <a:off x="6904038" y="2374940"/>
            <a:ext cx="2057400" cy="2342203"/>
          </a:xfrm>
          <a:prstGeom prst="rect">
            <a:avLst/>
          </a:prstGeom>
        </p:spPr>
      </p:pic>
      <p:pic>
        <p:nvPicPr>
          <p:cNvPr id="8" name="Picture Placeholder 1" descr="Pathways Logo icon.jpg"/>
          <p:cNvPicPr>
            <a:picLocks noChangeAspect="1"/>
          </p:cNvPicPr>
          <p:nvPr/>
        </p:nvPicPr>
        <p:blipFill>
          <a:blip r:embed="rId4">
            <a:extLst>
              <a:ext uri="{28A0092B-C50C-407E-A947-70E740481C1C}">
                <a14:useLocalDpi xmlns:a14="http://schemas.microsoft.com/office/drawing/2010/main" val="0"/>
              </a:ext>
            </a:extLst>
          </a:blip>
          <a:srcRect t="463" b="463"/>
          <a:stretch>
            <a:fillRect/>
          </a:stretch>
        </p:blipFill>
        <p:spPr>
          <a:xfrm>
            <a:off x="6904038" y="4561620"/>
            <a:ext cx="2057400" cy="2039112"/>
          </a:xfrm>
          <a:prstGeom prst="rect">
            <a:avLst/>
          </a:prstGeom>
        </p:spPr>
      </p:pic>
    </p:spTree>
    <p:extLst>
      <p:ext uri="{BB962C8B-B14F-4D97-AF65-F5344CB8AC3E}">
        <p14:creationId xmlns:p14="http://schemas.microsoft.com/office/powerpoint/2010/main" val="301906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carlson\Desktop\education and earn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77200" cy="538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Nationally</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96280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your specific career?</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4" y="2387059"/>
            <a:ext cx="5787774" cy="35768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Screen Shot 2014-03-07 at 2.03.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987" y="1257300"/>
            <a:ext cx="5003800" cy="1244600"/>
          </a:xfrm>
          <a:prstGeom prst="rect">
            <a:avLst/>
          </a:prstGeom>
        </p:spPr>
      </p:pic>
      <p:sp>
        <p:nvSpPr>
          <p:cNvPr id="6" name="Rectangle 5"/>
          <p:cNvSpPr/>
          <p:nvPr/>
        </p:nvSpPr>
        <p:spPr>
          <a:xfrm>
            <a:off x="498474" y="6147531"/>
            <a:ext cx="4483407" cy="369332"/>
          </a:xfrm>
          <a:prstGeom prst="rect">
            <a:avLst/>
          </a:prstGeom>
        </p:spPr>
        <p:txBody>
          <a:bodyPr wrap="none">
            <a:spAutoFit/>
          </a:bodyPr>
          <a:lstStyle/>
          <a:p>
            <a:r>
              <a:rPr lang="en-US" dirty="0">
                <a:hlinkClick r:id="rId5"/>
              </a:rPr>
              <a:t>http://www.bls.gov/oes/current/oessrcst.htm</a:t>
            </a:r>
            <a:endParaRPr lang="en-US" dirty="0"/>
          </a:p>
        </p:txBody>
      </p:sp>
      <p:sp>
        <p:nvSpPr>
          <p:cNvPr id="7" name="TextBox 6"/>
          <p:cNvSpPr txBox="1"/>
          <p:nvPr/>
        </p:nvSpPr>
        <p:spPr>
          <a:xfrm>
            <a:off x="6615280" y="3655579"/>
            <a:ext cx="2172868" cy="2308324"/>
          </a:xfrm>
          <a:prstGeom prst="rect">
            <a:avLst/>
          </a:prstGeom>
          <a:noFill/>
        </p:spPr>
        <p:txBody>
          <a:bodyPr wrap="square" rtlCol="0">
            <a:spAutoFit/>
          </a:bodyPr>
          <a:lstStyle/>
          <a:p>
            <a:pPr marL="285750" indent="-285750">
              <a:buFont typeface="Arial"/>
              <a:buChar char="•"/>
            </a:pPr>
            <a:r>
              <a:rPr lang="en-US" sz="1600" dirty="0"/>
              <a:t>Choose the state you plan to live in.</a:t>
            </a:r>
          </a:p>
          <a:p>
            <a:pPr marL="285750" indent="-285750">
              <a:buFont typeface="Arial"/>
              <a:buChar char="•"/>
            </a:pPr>
            <a:r>
              <a:rPr lang="en-US" sz="1600" dirty="0"/>
              <a:t>Choose desired occupation.</a:t>
            </a:r>
          </a:p>
          <a:p>
            <a:pPr marL="285750" indent="-285750">
              <a:buFont typeface="Arial"/>
              <a:buChar char="•"/>
            </a:pPr>
            <a:r>
              <a:rPr lang="en-US" sz="1600" dirty="0"/>
              <a:t>Review salary averages.</a:t>
            </a:r>
          </a:p>
          <a:p>
            <a:pPr marL="285750" indent="-285750">
              <a:buFont typeface="Arial"/>
              <a:buChar char="•"/>
            </a:pPr>
            <a:r>
              <a:rPr lang="en-US" sz="1600" dirty="0"/>
              <a:t>Example range is for a Social Worker.</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64069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latin typeface="+mn-lt"/>
                <a:ea typeface="+mj-ea"/>
              </a:rPr>
              <a:t>Comparison Shopping: College Scorecard</a:t>
            </a:r>
          </a:p>
        </p:txBody>
      </p:sp>
      <p:pic>
        <p:nvPicPr>
          <p:cNvPr id="15364" name="Picture 5" descr="A picture of a cost barometer to attend Northeastern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628775"/>
            <a:ext cx="3965575" cy="1423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15365" name="Picture 6" descr="A picture of the graduation rate for an in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3244850"/>
            <a:ext cx="396557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15366" name="Picture 7" descr="A picture of the loan default rate - are students able to repay their loans after they gradu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19588"/>
            <a:ext cx="3937000" cy="1149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15367" name="Picture 8" descr="A picture of a cost barometer of the medial borrowing cost for undergraduate stud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28775"/>
            <a:ext cx="40005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15368" name="Picture 9" descr="A picture of employment opportunities students have when they gradu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046413"/>
            <a:ext cx="4000500" cy="1443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9" name="TextBox 8"/>
          <p:cNvSpPr txBox="1"/>
          <p:nvPr/>
        </p:nvSpPr>
        <p:spPr>
          <a:xfrm>
            <a:off x="393700" y="5489576"/>
            <a:ext cx="8305800" cy="646112"/>
          </a:xfrm>
          <a:prstGeom prst="rect">
            <a:avLst/>
          </a:prstGeom>
          <a:noFill/>
        </p:spPr>
        <p:txBody>
          <a:bodyPr>
            <a:spAutoFit/>
          </a:bodyPr>
          <a:lstStyle/>
          <a:p>
            <a:pPr>
              <a:defRPr/>
            </a:pPr>
            <a:r>
              <a:rPr lang="en-US" dirty="0">
                <a:solidFill>
                  <a:schemeClr val="tx1">
                    <a:lumMod val="65000"/>
                    <a:lumOff val="35000"/>
                  </a:schemeClr>
                </a:solidFill>
                <a:latin typeface="Calibri" pitchFamily="34" charset="0"/>
                <a:ea typeface="MS PGothic" pitchFamily="34" charset="-128"/>
                <a:cs typeface="+mn-cs"/>
              </a:rPr>
              <a:t>Available at </a:t>
            </a:r>
            <a:r>
              <a:rPr lang="en-US" dirty="0">
                <a:solidFill>
                  <a:schemeClr val="tx1">
                    <a:lumMod val="65000"/>
                    <a:lumOff val="35000"/>
                  </a:schemeClr>
                </a:solidFill>
                <a:latin typeface="Calibri" pitchFamily="34" charset="0"/>
                <a:ea typeface="MS PGothic" pitchFamily="34" charset="-128"/>
                <a:cs typeface="+mn-cs"/>
                <a:hlinkClick r:id="rId8"/>
              </a:rPr>
              <a:t>collegecost.ed.gov</a:t>
            </a:r>
            <a:endParaRPr lang="en-US" dirty="0">
              <a:solidFill>
                <a:schemeClr val="tx1">
                  <a:lumMod val="65000"/>
                  <a:lumOff val="35000"/>
                </a:schemeClr>
              </a:solidFill>
              <a:latin typeface="Calibri" pitchFamily="34" charset="0"/>
              <a:ea typeface="MS PGothic" pitchFamily="34" charset="-128"/>
              <a:cs typeface="+mn-cs"/>
            </a:endParaRPr>
          </a:p>
          <a:p>
            <a:pPr>
              <a:defRPr/>
            </a:pPr>
            <a:endParaRPr lang="en-US" dirty="0">
              <a:latin typeface="Calibri" pitchFamily="34" charset="0"/>
              <a:ea typeface="MS PGothic" pitchFamily="34" charset="-128"/>
              <a:cs typeface="+mn-cs"/>
            </a:endParaRPr>
          </a:p>
        </p:txBody>
      </p:sp>
      <p:sp>
        <p:nvSpPr>
          <p:cNvPr id="3" name="TextBox 2"/>
          <p:cNvSpPr txBox="1"/>
          <p:nvPr/>
        </p:nvSpPr>
        <p:spPr>
          <a:xfrm>
            <a:off x="388937" y="5858689"/>
            <a:ext cx="3708400" cy="276999"/>
          </a:xfrm>
          <a:prstGeom prst="rect">
            <a:avLst/>
          </a:prstGeom>
          <a:noFill/>
        </p:spPr>
        <p:txBody>
          <a:bodyPr wrap="square" rtlCol="0">
            <a:spAutoFit/>
          </a:bodyPr>
          <a:lstStyle/>
          <a:p>
            <a:r>
              <a:rPr lang="en-US" sz="1200" dirty="0"/>
              <a:t>SOURCE: U.S. Department of Education 2013</a:t>
            </a:r>
          </a:p>
        </p:txBody>
      </p:sp>
      <p:sp>
        <p:nvSpPr>
          <p:cNvPr id="10" name="Footer Placeholder 3"/>
          <p:cNvSpPr>
            <a:spLocks noGrp="1"/>
          </p:cNvSpPr>
          <p:nvPr>
            <p:ph type="ftr" sz="quarter" idx="11"/>
          </p:nvPr>
        </p:nvSpPr>
        <p:spPr>
          <a:xfrm>
            <a:off x="498474" y="6343650"/>
            <a:ext cx="6122894"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264791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bwMode="auto">
          <a:xfrm>
            <a:off x="368300" y="484094"/>
            <a:ext cx="7962900" cy="111610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dirty="0">
                <a:latin typeface="Calibri" charset="0"/>
                <a:ea typeface="MS PGothic" charset="0"/>
                <a:cs typeface="Arial" charset="0"/>
              </a:rPr>
              <a:t>Comparison Shopping: College Navigator</a:t>
            </a:r>
          </a:p>
        </p:txBody>
      </p:sp>
      <p:grpSp>
        <p:nvGrpSpPr>
          <p:cNvPr id="11267" name="Group 2" descr="A screenshot of the College Navigator, National Center for Education Statistics."/>
          <p:cNvGrpSpPr>
            <a:grpSpLocks/>
          </p:cNvGrpSpPr>
          <p:nvPr/>
        </p:nvGrpSpPr>
        <p:grpSpPr bwMode="auto">
          <a:xfrm>
            <a:off x="838200" y="1219200"/>
            <a:ext cx="7848600" cy="4724400"/>
            <a:chOff x="838200" y="1219200"/>
            <a:chExt cx="7848600" cy="4724400"/>
          </a:xfrm>
        </p:grpSpPr>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6272213"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cxnSp>
          <p:nvCxnSpPr>
            <p:cNvPr id="6" name="Straight Arrow Connector 5"/>
            <p:cNvCxnSpPr>
              <a:cxnSpLocks noChangeShapeType="1"/>
            </p:cNvCxnSpPr>
            <p:nvPr/>
          </p:nvCxnSpPr>
          <p:spPr bwMode="auto">
            <a:xfrm flipH="1" flipV="1">
              <a:off x="6400800" y="2133600"/>
              <a:ext cx="914400" cy="533400"/>
            </a:xfrm>
            <a:prstGeom prst="straightConnector1">
              <a:avLst/>
            </a:prstGeom>
            <a:noFill/>
            <a:ln w="76200">
              <a:solidFill>
                <a:srgbClr val="C00000"/>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1271" name="TextBox 6"/>
            <p:cNvSpPr txBox="1">
              <a:spLocks noChangeArrowheads="1"/>
            </p:cNvSpPr>
            <p:nvPr/>
          </p:nvSpPr>
          <p:spPr bwMode="auto">
            <a:xfrm>
              <a:off x="7339013" y="2513013"/>
              <a:ext cx="1347787" cy="135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US" sz="1600" b="1"/>
                <a:t>Resources on this website are also available in Spanish.</a:t>
              </a:r>
            </a:p>
          </p:txBody>
        </p:sp>
      </p:grpSp>
      <p:sp>
        <p:nvSpPr>
          <p:cNvPr id="9" name="TextBox 8"/>
          <p:cNvSpPr txBox="1"/>
          <p:nvPr/>
        </p:nvSpPr>
        <p:spPr>
          <a:xfrm>
            <a:off x="661988" y="6096000"/>
            <a:ext cx="7110412" cy="646113"/>
          </a:xfrm>
          <a:prstGeom prst="rect">
            <a:avLst/>
          </a:prstGeom>
          <a:noFill/>
        </p:spPr>
        <p:txBody>
          <a:bodyPr>
            <a:spAutoFit/>
          </a:bodyPr>
          <a:lstStyle/>
          <a:p>
            <a:pPr>
              <a:defRPr/>
            </a:pPr>
            <a:r>
              <a:rPr lang="en-US" dirty="0">
                <a:solidFill>
                  <a:schemeClr val="tx1">
                    <a:lumMod val="65000"/>
                    <a:lumOff val="35000"/>
                  </a:schemeClr>
                </a:solidFill>
                <a:latin typeface="Calibri" pitchFamily="34" charset="0"/>
                <a:ea typeface="MS PGothic" pitchFamily="34" charset="-128"/>
                <a:cs typeface="+mn-cs"/>
              </a:rPr>
              <a:t>Available at </a:t>
            </a:r>
            <a:r>
              <a:rPr lang="en-US" dirty="0">
                <a:solidFill>
                  <a:schemeClr val="tx1">
                    <a:lumMod val="65000"/>
                    <a:lumOff val="35000"/>
                  </a:schemeClr>
                </a:solidFill>
                <a:latin typeface="Calibri" pitchFamily="34" charset="0"/>
                <a:ea typeface="MS PGothic" pitchFamily="34" charset="-128"/>
                <a:cs typeface="+mn-cs"/>
                <a:hlinkClick r:id="rId4"/>
              </a:rPr>
              <a:t>collegenavigator.ed.gov</a:t>
            </a:r>
            <a:endParaRPr lang="en-US" dirty="0">
              <a:latin typeface="Calibri" pitchFamily="34" charset="0"/>
              <a:ea typeface="MS PGothic" pitchFamily="34" charset="-128"/>
              <a:cs typeface="+mn-cs"/>
            </a:endParaRPr>
          </a:p>
          <a:p>
            <a:pPr>
              <a:defRPr/>
            </a:pPr>
            <a:r>
              <a:rPr lang="en-US" dirty="0">
                <a:latin typeface="Calibri" pitchFamily="34" charset="0"/>
                <a:ea typeface="MS PGothic" pitchFamily="34" charset="-128"/>
                <a:cs typeface="+mn-cs"/>
              </a:rPr>
              <a:t>	</a:t>
            </a:r>
          </a:p>
        </p:txBody>
      </p:sp>
      <p:sp>
        <p:nvSpPr>
          <p:cNvPr id="2" name="Rectangle 1"/>
          <p:cNvSpPr/>
          <p:nvPr/>
        </p:nvSpPr>
        <p:spPr>
          <a:xfrm>
            <a:off x="4183857" y="6188929"/>
            <a:ext cx="4833143" cy="276999"/>
          </a:xfrm>
          <a:prstGeom prst="rect">
            <a:avLst/>
          </a:prstGeom>
        </p:spPr>
        <p:txBody>
          <a:bodyPr wrap="square">
            <a:spAutoFit/>
          </a:bodyPr>
          <a:lstStyle/>
          <a:p>
            <a:r>
              <a:rPr lang="en-US" sz="1200" dirty="0"/>
              <a:t>SOURCE: U.S. Department of Education 2013</a:t>
            </a:r>
          </a:p>
        </p:txBody>
      </p:sp>
      <p:sp>
        <p:nvSpPr>
          <p:cNvPr id="10" name="Footer Placeholder 3"/>
          <p:cNvSpPr>
            <a:spLocks noGrp="1"/>
          </p:cNvSpPr>
          <p:nvPr>
            <p:ph type="ftr" sz="quarter" idx="11"/>
          </p:nvPr>
        </p:nvSpPr>
        <p:spPr>
          <a:xfrm>
            <a:off x="201706" y="6423585"/>
            <a:ext cx="6122894"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314722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5100"/>
            <a:ext cx="8328026" cy="1435100"/>
          </a:xfrm>
        </p:spPr>
        <p:txBody>
          <a:bodyPr/>
          <a:lstStyle/>
          <a:p>
            <a:pPr>
              <a:defRPr/>
            </a:pPr>
            <a:r>
              <a:rPr lang="en-US" sz="3200" dirty="0">
                <a:latin typeface="+mj-lt"/>
                <a:ea typeface="+mj-ea"/>
              </a:rPr>
              <a:t>Budgeting and Borrowing: Net Price Calculator</a:t>
            </a:r>
          </a:p>
        </p:txBody>
      </p:sp>
      <p:pic>
        <p:nvPicPr>
          <p:cNvPr id="21508" name="Picture 6" descr="A screenshot of the Net Price Calculato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96900" y="1219200"/>
            <a:ext cx="6789738" cy="453548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3" name="TextBox 2"/>
          <p:cNvSpPr txBox="1"/>
          <p:nvPr/>
        </p:nvSpPr>
        <p:spPr>
          <a:xfrm>
            <a:off x="596901" y="5867400"/>
            <a:ext cx="5100637" cy="369332"/>
          </a:xfrm>
          <a:prstGeom prst="rect">
            <a:avLst/>
          </a:prstGeom>
          <a:noFill/>
        </p:spPr>
        <p:txBody>
          <a:bodyPr wrap="square">
            <a:spAutoFit/>
          </a:bodyPr>
          <a:lstStyle/>
          <a:p>
            <a:pPr>
              <a:defRPr/>
            </a:pPr>
            <a:r>
              <a:rPr lang="en-US" dirty="0">
                <a:solidFill>
                  <a:schemeClr val="tx1">
                    <a:lumMod val="65000"/>
                    <a:lumOff val="35000"/>
                  </a:schemeClr>
                </a:solidFill>
                <a:latin typeface="Calibri" pitchFamily="34" charset="0"/>
                <a:ea typeface="MS PGothic" pitchFamily="34" charset="-128"/>
                <a:cs typeface="+mn-cs"/>
              </a:rPr>
              <a:t>Available at</a:t>
            </a:r>
            <a:r>
              <a:rPr lang="en-US" dirty="0">
                <a:latin typeface="Calibri" pitchFamily="34" charset="0"/>
                <a:ea typeface="MS PGothic" pitchFamily="34" charset="-128"/>
                <a:cs typeface="+mn-cs"/>
              </a:rPr>
              <a:t> </a:t>
            </a:r>
            <a:r>
              <a:rPr lang="en-US" dirty="0">
                <a:latin typeface="Calibri" pitchFamily="34" charset="0"/>
                <a:ea typeface="MS PGothic" pitchFamily="34" charset="-128"/>
                <a:cs typeface="+mn-cs"/>
                <a:hlinkClick r:id="rId4"/>
              </a:rPr>
              <a:t>collegecost.ed.gov/net-price</a:t>
            </a:r>
            <a:endParaRPr lang="en-US" dirty="0">
              <a:latin typeface="Calibri" pitchFamily="34" charset="0"/>
              <a:ea typeface="MS PGothic" pitchFamily="34" charset="-128"/>
              <a:cs typeface="+mn-cs"/>
            </a:endParaRPr>
          </a:p>
        </p:txBody>
      </p:sp>
      <p:sp>
        <p:nvSpPr>
          <p:cNvPr id="4" name="Rectangle 3"/>
          <p:cNvSpPr/>
          <p:nvPr/>
        </p:nvSpPr>
        <p:spPr>
          <a:xfrm>
            <a:off x="5697538" y="5960329"/>
            <a:ext cx="3378200" cy="276999"/>
          </a:xfrm>
          <a:prstGeom prst="rect">
            <a:avLst/>
          </a:prstGeom>
        </p:spPr>
        <p:txBody>
          <a:bodyPr wrap="square">
            <a:spAutoFit/>
          </a:bodyPr>
          <a:lstStyle/>
          <a:p>
            <a:r>
              <a:rPr lang="en-US" sz="1200" dirty="0"/>
              <a:t>SOURCE: U.S. Department of Education 2013</a:t>
            </a:r>
          </a:p>
        </p:txBody>
      </p:sp>
      <p:sp>
        <p:nvSpPr>
          <p:cNvPr id="6" name="Footer Placeholder 3"/>
          <p:cNvSpPr>
            <a:spLocks noGrp="1"/>
          </p:cNvSpPr>
          <p:nvPr>
            <p:ph type="ftr" sz="quarter" idx="11"/>
          </p:nvPr>
        </p:nvSpPr>
        <p:spPr>
          <a:xfrm>
            <a:off x="201706" y="6423585"/>
            <a:ext cx="6122894" cy="365125"/>
          </a:xfrm>
        </p:spPr>
        <p:txBody>
          <a:bodyPr/>
          <a:lstStyle/>
          <a:p>
            <a:r>
              <a:rPr lang="en-US" dirty="0"/>
              <a:t>Copyright © 2014 Financial Beginnings, all rights reserved.</a:t>
            </a:r>
          </a:p>
        </p:txBody>
      </p:sp>
    </p:spTree>
    <p:extLst>
      <p:ext uri="{BB962C8B-B14F-4D97-AF65-F5344CB8AC3E}">
        <p14:creationId xmlns:p14="http://schemas.microsoft.com/office/powerpoint/2010/main" val="1745154267"/>
      </p:ext>
    </p:extLst>
  </p:cSld>
  <p:clrMapOvr>
    <a:masterClrMapping/>
  </p:clrMapOvr>
</p:sld>
</file>

<file path=ppt/theme/theme1.xml><?xml version="1.0" encoding="utf-8"?>
<a:theme xmlns:a="http://schemas.openxmlformats.org/drawingml/2006/main" name="Advantage">
  <a:themeElements>
    <a:clrScheme name="Custom 16">
      <a:dk1>
        <a:sysClr val="windowText" lastClr="000000"/>
      </a:dk1>
      <a:lt1>
        <a:sysClr val="window" lastClr="FFFFFF"/>
      </a:lt1>
      <a:dk2>
        <a:srgbClr val="2F2F26"/>
      </a:dk2>
      <a:lt2>
        <a:srgbClr val="9FA795"/>
      </a:lt2>
      <a:accent1>
        <a:srgbClr val="13094B"/>
      </a:accent1>
      <a:accent2>
        <a:srgbClr val="FFFBFC"/>
      </a:accent2>
      <a:accent3>
        <a:srgbClr val="B9BBBD"/>
      </a:accent3>
      <a:accent4>
        <a:srgbClr val="193989"/>
      </a:accent4>
      <a:accent5>
        <a:srgbClr val="5039C6"/>
      </a:accent5>
      <a:accent6>
        <a:srgbClr val="425920"/>
      </a:accent6>
      <a:hlink>
        <a:srgbClr val="FFC000"/>
      </a:hlink>
      <a:folHlink>
        <a:srgbClr val="C0C00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3027</TotalTime>
  <Words>2422</Words>
  <Application>Microsoft Office PowerPoint</Application>
  <PresentationFormat>On-screen Show (4:3)</PresentationFormat>
  <Paragraphs>255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News Gothic MT</vt:lpstr>
      <vt:lpstr>Rockwell</vt:lpstr>
      <vt:lpstr>Wingdings</vt:lpstr>
      <vt:lpstr>Advantage</vt:lpstr>
      <vt:lpstr>Comparing Schools &amp; Costs</vt:lpstr>
      <vt:lpstr>How do you plan to choose the right school for you?</vt:lpstr>
      <vt:lpstr>What are we doing today?</vt:lpstr>
      <vt:lpstr>How much money will you make annually once you’ve settled into your career?</vt:lpstr>
      <vt:lpstr>Nationally</vt:lpstr>
      <vt:lpstr>What about your specific career?</vt:lpstr>
      <vt:lpstr>Comparison Shopping: College Scorecard</vt:lpstr>
      <vt:lpstr>Comparison Shopping: College Navigator</vt:lpstr>
      <vt:lpstr>Budgeting and Borrowing: Net Price Calculator</vt:lpstr>
      <vt:lpstr>Net Price Calculator</vt:lpstr>
      <vt:lpstr>Sticker Price vs. Net Price</vt:lpstr>
      <vt:lpstr>Net Price Calculator Example</vt:lpstr>
      <vt:lpstr>Net Price Calculator Example</vt:lpstr>
      <vt:lpstr>Sticker Price vs. Net Price</vt:lpstr>
      <vt:lpstr>Calculating the  Return On Investment (ROI)</vt:lpstr>
      <vt:lpstr>ROI Rule of Thumb</vt:lpstr>
      <vt:lpstr>Back to ROI</vt:lpstr>
      <vt:lpstr>Do you have money stashed away?</vt:lpstr>
      <vt:lpstr>You may have to borrow</vt:lpstr>
      <vt:lpstr>How do I keep my debt low?</vt:lpstr>
      <vt:lpstr>Options to save</vt:lpstr>
      <vt:lpstr>Do the math</vt:lpstr>
      <vt:lpstr>Calculate your student loan payment</vt:lpstr>
      <vt:lpstr>How does this factor into my post college budget?</vt:lpstr>
      <vt:lpstr>Review</vt:lpstr>
      <vt:lpstr>Got it?</vt:lpstr>
    </vt:vector>
  </TitlesOfParts>
  <Company>Financial Beginnings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Bell</dc:creator>
  <cp:lastModifiedBy>Erynn Schroeder</cp:lastModifiedBy>
  <cp:revision>65</cp:revision>
  <dcterms:created xsi:type="dcterms:W3CDTF">2014-02-14T00:03:44Z</dcterms:created>
  <dcterms:modified xsi:type="dcterms:W3CDTF">2022-11-07T17:21:00Z</dcterms:modified>
</cp:coreProperties>
</file>