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Lst>
  <p:notesMasterIdLst>
    <p:notesMasterId r:id="rId37"/>
  </p:notesMasterIdLst>
  <p:sldIdLst>
    <p:sldId id="291" r:id="rId3"/>
    <p:sldId id="256" r:id="rId4"/>
    <p:sldId id="257" r:id="rId5"/>
    <p:sldId id="258" r:id="rId6"/>
    <p:sldId id="259" r:id="rId7"/>
    <p:sldId id="279" r:id="rId8"/>
    <p:sldId id="260" r:id="rId9"/>
    <p:sldId id="261" r:id="rId10"/>
    <p:sldId id="262" r:id="rId11"/>
    <p:sldId id="263" r:id="rId12"/>
    <p:sldId id="267" r:id="rId13"/>
    <p:sldId id="280" r:id="rId14"/>
    <p:sldId id="264" r:id="rId15"/>
    <p:sldId id="266" r:id="rId16"/>
    <p:sldId id="268" r:id="rId17"/>
    <p:sldId id="269" r:id="rId18"/>
    <p:sldId id="270" r:id="rId19"/>
    <p:sldId id="281" r:id="rId20"/>
    <p:sldId id="285" r:id="rId21"/>
    <p:sldId id="282" r:id="rId22"/>
    <p:sldId id="283" r:id="rId23"/>
    <p:sldId id="286" r:id="rId24"/>
    <p:sldId id="271" r:id="rId25"/>
    <p:sldId id="284" r:id="rId26"/>
    <p:sldId id="287" r:id="rId27"/>
    <p:sldId id="290" r:id="rId28"/>
    <p:sldId id="272" r:id="rId29"/>
    <p:sldId id="273" r:id="rId30"/>
    <p:sldId id="274" r:id="rId31"/>
    <p:sldId id="276" r:id="rId32"/>
    <p:sldId id="288" r:id="rId33"/>
    <p:sldId id="289" r:id="rId34"/>
    <p:sldId id="278" r:id="rId35"/>
    <p:sldId id="27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snapToGrid="0" snapToObjects="1">
      <p:cViewPr varScale="1">
        <p:scale>
          <a:sx n="62" d="100"/>
          <a:sy n="62" d="100"/>
        </p:scale>
        <p:origin x="1388" y="44"/>
      </p:cViewPr>
      <p:guideLst>
        <p:guide orient="horz" pos="2160"/>
        <p:guide pos="2880"/>
      </p:guideLst>
    </p:cSldViewPr>
  </p:slideViewPr>
  <p:notesTextViewPr>
    <p:cViewPr>
      <p:scale>
        <a:sx n="100" d="100"/>
        <a:sy n="100" d="100"/>
      </p:scale>
      <p:origin x="0" y="0"/>
    </p:cViewPr>
  </p:notesTextViewPr>
  <p:notesViewPr>
    <p:cSldViewPr snapToGrid="0" snapToObjects="1">
      <p:cViewPr>
        <p:scale>
          <a:sx n="100" d="100"/>
          <a:sy n="100" d="100"/>
        </p:scale>
        <p:origin x="-287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elodybell:Library:Containers:com.apple.mail:Data:Library:Mail%20Downloads:59085A1B-D559-4F8D-A81D-0E636BF4B07B:Loan%20Amort%20to%20Auto%20Depreciation%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pieChart>
        <c:varyColors val="1"/>
        <c:ser>
          <c:idx val="0"/>
          <c:order val="0"/>
          <c:tx>
            <c:strRef>
              <c:f>Sheet1!$B$1</c:f>
              <c:strCache>
                <c:ptCount val="1"/>
                <c:pt idx="0">
                  <c:v>Column1</c:v>
                </c:pt>
              </c:strCache>
            </c:strRef>
          </c:tx>
          <c:dLbls>
            <c:spPr>
              <a:noFill/>
              <a:ln>
                <a:noFill/>
              </a:ln>
              <a:effectLst/>
            </c:spPr>
            <c:txPr>
              <a:bodyPr/>
              <a:lstStyle/>
              <a:p>
                <a:pPr>
                  <a:defRPr>
                    <a:latin typeface="Avenir Book"/>
                    <a:cs typeface="Avenir Book"/>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Sheet1!$A$2:$A$6</c:f>
              <c:strCache>
                <c:ptCount val="5"/>
                <c:pt idx="0">
                  <c:v>Balance to limit ratio</c:v>
                </c:pt>
                <c:pt idx="1">
                  <c:v>Mix of credit</c:v>
                </c:pt>
                <c:pt idx="2">
                  <c:v>Payment history</c:v>
                </c:pt>
                <c:pt idx="3">
                  <c:v>Length of history</c:v>
                </c:pt>
                <c:pt idx="4">
                  <c:v>New credit</c:v>
                </c:pt>
              </c:strCache>
            </c:strRef>
          </c:cat>
          <c:val>
            <c:numRef>
              <c:f>Sheet1!$B$2:$B$6</c:f>
              <c:numCache>
                <c:formatCode>General</c:formatCode>
                <c:ptCount val="5"/>
                <c:pt idx="0">
                  <c:v>30</c:v>
                </c:pt>
                <c:pt idx="1">
                  <c:v>10</c:v>
                </c:pt>
                <c:pt idx="2">
                  <c:v>35</c:v>
                </c:pt>
                <c:pt idx="3">
                  <c:v>15</c:v>
                </c:pt>
                <c:pt idx="4">
                  <c:v>10</c:v>
                </c:pt>
              </c:numCache>
            </c:numRef>
          </c:val>
          <c:extLst>
            <c:ext xmlns:c16="http://schemas.microsoft.com/office/drawing/2014/chart" uri="{C3380CC4-5D6E-409C-BE32-E72D297353CC}">
              <c16:uniqueId val="{00000000-D611-4C0E-86CA-F2A1651B9AB4}"/>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0"/>
    <c:plotArea>
      <c:layout/>
      <c:barChart>
        <c:barDir val="col"/>
        <c:grouping val="clustered"/>
        <c:varyColors val="0"/>
        <c:ser>
          <c:idx val="0"/>
          <c:order val="0"/>
          <c:tx>
            <c:strRef>
              <c:f>'[Loan Amort to Auto Depreciation schedule.xlsx]72'!$R$47</c:f>
              <c:strCache>
                <c:ptCount val="1"/>
                <c:pt idx="0">
                  <c:v>Total Interest Paid</c:v>
                </c:pt>
              </c:strCache>
            </c:strRef>
          </c:tx>
          <c:spPr>
            <a:solidFill>
              <a:schemeClr val="accent4">
                <a:lumMod val="60000"/>
                <a:lumOff val="40000"/>
              </a:schemeClr>
            </a:solidFill>
          </c:spPr>
          <c:invertIfNegative val="0"/>
          <c:cat>
            <c:strRef>
              <c:f>'[Loan Amort to Auto Depreciation schedule.xlsx]72'!$P$48:$P$53</c:f>
              <c:strCache>
                <c:ptCount val="6"/>
                <c:pt idx="0">
                  <c:v>Year 1</c:v>
                </c:pt>
                <c:pt idx="1">
                  <c:v>Year 2</c:v>
                </c:pt>
                <c:pt idx="2">
                  <c:v>Year 3</c:v>
                </c:pt>
                <c:pt idx="3">
                  <c:v>Year 4</c:v>
                </c:pt>
                <c:pt idx="4">
                  <c:v>Year 5</c:v>
                </c:pt>
                <c:pt idx="5">
                  <c:v>Year 6</c:v>
                </c:pt>
              </c:strCache>
            </c:strRef>
          </c:cat>
          <c:val>
            <c:numRef>
              <c:f>'[Loan Amort to Auto Depreciation schedule.xlsx]72'!$R$48:$R$53</c:f>
              <c:numCache>
                <c:formatCode>#,##0</c:formatCode>
                <c:ptCount val="6"/>
                <c:pt idx="0">
                  <c:v>1884.708894000973</c:v>
                </c:pt>
                <c:pt idx="1">
                  <c:v>1616.4871914247201</c:v>
                </c:pt>
                <c:pt idx="2">
                  <c:v>1320.1791716173809</c:v>
                </c:pt>
                <c:pt idx="3">
                  <c:v>992.84383014855928</c:v>
                </c:pt>
                <c:pt idx="4">
                  <c:v>631.23220099259242</c:v>
                </c:pt>
                <c:pt idx="5">
                  <c:v>231.75510892525961</c:v>
                </c:pt>
              </c:numCache>
            </c:numRef>
          </c:val>
          <c:extLst>
            <c:ext xmlns:c16="http://schemas.microsoft.com/office/drawing/2014/chart" uri="{C3380CC4-5D6E-409C-BE32-E72D297353CC}">
              <c16:uniqueId val="{00000000-17BF-4F86-AAE0-B1A9E86A4A6E}"/>
            </c:ext>
          </c:extLst>
        </c:ser>
        <c:ser>
          <c:idx val="1"/>
          <c:order val="1"/>
          <c:tx>
            <c:strRef>
              <c:f>'[Loan Amort to Auto Depreciation schedule.xlsx]72'!$S$47</c:f>
              <c:strCache>
                <c:ptCount val="1"/>
                <c:pt idx="0">
                  <c:v>Total Principle</c:v>
                </c:pt>
              </c:strCache>
            </c:strRef>
          </c:tx>
          <c:spPr>
            <a:solidFill>
              <a:schemeClr val="accent4">
                <a:lumMod val="75000"/>
              </a:schemeClr>
            </a:solidFill>
          </c:spPr>
          <c:invertIfNegative val="0"/>
          <c:cat>
            <c:strRef>
              <c:f>'[Loan Amort to Auto Depreciation schedule.xlsx]72'!$P$48:$P$53</c:f>
              <c:strCache>
                <c:ptCount val="6"/>
                <c:pt idx="0">
                  <c:v>Year 1</c:v>
                </c:pt>
                <c:pt idx="1">
                  <c:v>Year 2</c:v>
                </c:pt>
                <c:pt idx="2">
                  <c:v>Year 3</c:v>
                </c:pt>
                <c:pt idx="3">
                  <c:v>Year 4</c:v>
                </c:pt>
                <c:pt idx="4">
                  <c:v>Year 5</c:v>
                </c:pt>
                <c:pt idx="5">
                  <c:v>Year 6</c:v>
                </c:pt>
              </c:strCache>
            </c:strRef>
          </c:cat>
          <c:val>
            <c:numRef>
              <c:f>'[Loan Amort to Auto Depreciation schedule.xlsx]72'!$S$48:$S$53</c:f>
              <c:numCache>
                <c:formatCode>#,##0</c:formatCode>
                <c:ptCount val="6"/>
                <c:pt idx="0">
                  <c:v>2561.4921721839419</c:v>
                </c:pt>
                <c:pt idx="1">
                  <c:v>2829.7138747601939</c:v>
                </c:pt>
                <c:pt idx="2">
                  <c:v>3126.0218945675329</c:v>
                </c:pt>
                <c:pt idx="3">
                  <c:v>3453.3572360363551</c:v>
                </c:pt>
                <c:pt idx="4">
                  <c:v>3814.9688651923052</c:v>
                </c:pt>
                <c:pt idx="5">
                  <c:v>4214.4459572596515</c:v>
                </c:pt>
              </c:numCache>
            </c:numRef>
          </c:val>
          <c:extLst>
            <c:ext xmlns:c16="http://schemas.microsoft.com/office/drawing/2014/chart" uri="{C3380CC4-5D6E-409C-BE32-E72D297353CC}">
              <c16:uniqueId val="{00000001-17BF-4F86-AAE0-B1A9E86A4A6E}"/>
            </c:ext>
          </c:extLst>
        </c:ser>
        <c:dLbls>
          <c:showLegendKey val="0"/>
          <c:showVal val="0"/>
          <c:showCatName val="0"/>
          <c:showSerName val="0"/>
          <c:showPercent val="0"/>
          <c:showBubbleSize val="0"/>
        </c:dLbls>
        <c:gapWidth val="150"/>
        <c:axId val="184400128"/>
        <c:axId val="184762368"/>
      </c:barChart>
      <c:catAx>
        <c:axId val="184400128"/>
        <c:scaling>
          <c:orientation val="minMax"/>
        </c:scaling>
        <c:delete val="0"/>
        <c:axPos val="b"/>
        <c:numFmt formatCode="General" sourceLinked="0"/>
        <c:majorTickMark val="out"/>
        <c:minorTickMark val="none"/>
        <c:tickLblPos val="nextTo"/>
        <c:txPr>
          <a:bodyPr/>
          <a:lstStyle/>
          <a:p>
            <a:pPr>
              <a:defRPr>
                <a:latin typeface="Avenir Medium"/>
                <a:cs typeface="Avenir Medium"/>
              </a:defRPr>
            </a:pPr>
            <a:endParaRPr lang="en-US"/>
          </a:p>
        </c:txPr>
        <c:crossAx val="184762368"/>
        <c:crosses val="autoZero"/>
        <c:auto val="1"/>
        <c:lblAlgn val="ctr"/>
        <c:lblOffset val="100"/>
        <c:noMultiLvlLbl val="0"/>
      </c:catAx>
      <c:valAx>
        <c:axId val="184762368"/>
        <c:scaling>
          <c:orientation val="minMax"/>
        </c:scaling>
        <c:delete val="0"/>
        <c:axPos val="l"/>
        <c:majorGridlines/>
        <c:numFmt formatCode="#,##0" sourceLinked="1"/>
        <c:majorTickMark val="out"/>
        <c:minorTickMark val="none"/>
        <c:tickLblPos val="nextTo"/>
        <c:txPr>
          <a:bodyPr/>
          <a:lstStyle/>
          <a:p>
            <a:pPr>
              <a:defRPr>
                <a:latin typeface="Avenir Medium"/>
                <a:cs typeface="Avenir Medium"/>
              </a:defRPr>
            </a:pPr>
            <a:endParaRPr lang="en-US"/>
          </a:p>
        </c:txPr>
        <c:crossAx val="184400128"/>
        <c:crosses val="autoZero"/>
        <c:crossBetween val="between"/>
      </c:valAx>
    </c:plotArea>
    <c:legend>
      <c:legendPos val="r"/>
      <c:overlay val="0"/>
      <c:txPr>
        <a:bodyPr/>
        <a:lstStyle/>
        <a:p>
          <a:pPr>
            <a:defRPr>
              <a:latin typeface="Avenir Medium"/>
              <a:cs typeface="Avenir Medium"/>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6CC20-34D8-814B-80EB-FE008DB9BA57}" type="doc">
      <dgm:prSet loTypeId="urn:microsoft.com/office/officeart/2008/layout/HalfCircleOrganizationChart" loCatId="" qsTypeId="urn:microsoft.com/office/officeart/2005/8/quickstyle/simple4" qsCatId="simple" csTypeId="urn:microsoft.com/office/officeart/2005/8/colors/colorful3" csCatId="colorful" phldr="1"/>
      <dgm:spPr/>
    </dgm:pt>
    <dgm:pt modelId="{C1622097-12B2-914A-A71D-7514AF2CEE69}">
      <dgm:prSet phldrT="[Text]"/>
      <dgm:spPr/>
      <dgm:t>
        <a:bodyPr/>
        <a:lstStyle/>
        <a:p>
          <a:r>
            <a:rPr lang="en-US" dirty="0"/>
            <a:t>Lender</a:t>
          </a:r>
        </a:p>
      </dgm:t>
    </dgm:pt>
    <dgm:pt modelId="{57D2B6DD-9A41-374C-93BB-052DF91ACC22}" type="parTrans" cxnId="{2175BA89-78A6-1548-A63E-086C0A43D3E9}">
      <dgm:prSet/>
      <dgm:spPr/>
      <dgm:t>
        <a:bodyPr/>
        <a:lstStyle/>
        <a:p>
          <a:endParaRPr lang="en-US"/>
        </a:p>
      </dgm:t>
    </dgm:pt>
    <dgm:pt modelId="{2819B416-3CA9-0946-A9D2-2FAF7066FE6D}" type="sibTrans" cxnId="{2175BA89-78A6-1548-A63E-086C0A43D3E9}">
      <dgm:prSet/>
      <dgm:spPr/>
      <dgm:t>
        <a:bodyPr/>
        <a:lstStyle/>
        <a:p>
          <a:endParaRPr lang="en-US"/>
        </a:p>
      </dgm:t>
    </dgm:pt>
    <dgm:pt modelId="{4E8DFD30-997B-474B-88B2-38B282E118AD}">
      <dgm:prSet phldrT="[Text]"/>
      <dgm:spPr/>
      <dgm:t>
        <a:bodyPr/>
        <a:lstStyle/>
        <a:p>
          <a:r>
            <a:rPr lang="en-US" dirty="0"/>
            <a:t>Borrower 1</a:t>
          </a:r>
        </a:p>
      </dgm:t>
    </dgm:pt>
    <dgm:pt modelId="{CF3F2953-C217-A541-8709-1F74A99F3956}" type="parTrans" cxnId="{61964484-FA88-F141-A802-11FAC0036DE3}">
      <dgm:prSet/>
      <dgm:spPr/>
      <dgm:t>
        <a:bodyPr/>
        <a:lstStyle/>
        <a:p>
          <a:endParaRPr lang="en-US"/>
        </a:p>
      </dgm:t>
    </dgm:pt>
    <dgm:pt modelId="{6AC69E97-FF0E-1140-A7E6-7758D4AF2112}" type="sibTrans" cxnId="{61964484-FA88-F141-A802-11FAC0036DE3}">
      <dgm:prSet/>
      <dgm:spPr/>
      <dgm:t>
        <a:bodyPr/>
        <a:lstStyle/>
        <a:p>
          <a:endParaRPr lang="en-US"/>
        </a:p>
      </dgm:t>
    </dgm:pt>
    <dgm:pt modelId="{851CFE27-AED0-5A45-866E-0928E14A9C47}">
      <dgm:prSet phldrT="[Text]"/>
      <dgm:spPr/>
      <dgm:t>
        <a:bodyPr/>
        <a:lstStyle/>
        <a:p>
          <a:r>
            <a:rPr lang="en-US" dirty="0"/>
            <a:t>Borrower 2</a:t>
          </a:r>
        </a:p>
      </dgm:t>
    </dgm:pt>
    <dgm:pt modelId="{0CD3CC01-E8FD-964C-B98F-3AF51B83D0EE}" type="parTrans" cxnId="{21549AFA-97E3-554A-B10F-E49EF525B04C}">
      <dgm:prSet/>
      <dgm:spPr/>
      <dgm:t>
        <a:bodyPr/>
        <a:lstStyle/>
        <a:p>
          <a:endParaRPr lang="en-US"/>
        </a:p>
      </dgm:t>
    </dgm:pt>
    <dgm:pt modelId="{2E7E16DF-C3D6-4345-A7F6-8B23AFC401DF}" type="sibTrans" cxnId="{21549AFA-97E3-554A-B10F-E49EF525B04C}">
      <dgm:prSet/>
      <dgm:spPr/>
      <dgm:t>
        <a:bodyPr/>
        <a:lstStyle/>
        <a:p>
          <a:endParaRPr lang="en-US"/>
        </a:p>
      </dgm:t>
    </dgm:pt>
    <dgm:pt modelId="{EF7A73E7-FEBB-2E4C-A974-A7229DAE5F5A}" type="pres">
      <dgm:prSet presAssocID="{AB96CC20-34D8-814B-80EB-FE008DB9BA57}" presName="Name0" presStyleCnt="0">
        <dgm:presLayoutVars>
          <dgm:orgChart val="1"/>
          <dgm:chPref val="1"/>
          <dgm:dir/>
          <dgm:animOne val="branch"/>
          <dgm:animLvl val="lvl"/>
          <dgm:resizeHandles/>
        </dgm:presLayoutVars>
      </dgm:prSet>
      <dgm:spPr/>
    </dgm:pt>
    <dgm:pt modelId="{1F8E97F9-18D9-424A-AB3D-927223DE6AFB}" type="pres">
      <dgm:prSet presAssocID="{C1622097-12B2-914A-A71D-7514AF2CEE69}" presName="hierRoot1" presStyleCnt="0">
        <dgm:presLayoutVars>
          <dgm:hierBranch val="init"/>
        </dgm:presLayoutVars>
      </dgm:prSet>
      <dgm:spPr/>
    </dgm:pt>
    <dgm:pt modelId="{81951E09-11D8-524E-BB70-39C16FFD758F}" type="pres">
      <dgm:prSet presAssocID="{C1622097-12B2-914A-A71D-7514AF2CEE69}" presName="rootComposite1" presStyleCnt="0"/>
      <dgm:spPr/>
    </dgm:pt>
    <dgm:pt modelId="{71321A58-1F82-DB4B-906A-F4ECF97876A5}" type="pres">
      <dgm:prSet presAssocID="{C1622097-12B2-914A-A71D-7514AF2CEE69}" presName="rootText1" presStyleLbl="alignAcc1" presStyleIdx="0" presStyleCnt="0">
        <dgm:presLayoutVars>
          <dgm:chPref val="3"/>
        </dgm:presLayoutVars>
      </dgm:prSet>
      <dgm:spPr/>
    </dgm:pt>
    <dgm:pt modelId="{06F4C4D5-FD1D-BD40-98C7-B7E6771E391A}" type="pres">
      <dgm:prSet presAssocID="{C1622097-12B2-914A-A71D-7514AF2CEE69}" presName="topArc1" presStyleLbl="parChTrans1D1" presStyleIdx="0" presStyleCnt="6"/>
      <dgm:spPr/>
    </dgm:pt>
    <dgm:pt modelId="{2481E255-AAD2-E74C-B974-A88BA27CFD17}" type="pres">
      <dgm:prSet presAssocID="{C1622097-12B2-914A-A71D-7514AF2CEE69}" presName="bottomArc1" presStyleLbl="parChTrans1D1" presStyleIdx="1" presStyleCnt="6"/>
      <dgm:spPr/>
    </dgm:pt>
    <dgm:pt modelId="{66F6FD9D-D683-464D-B0CF-53C799FA21AA}" type="pres">
      <dgm:prSet presAssocID="{C1622097-12B2-914A-A71D-7514AF2CEE69}" presName="topConnNode1" presStyleLbl="node1" presStyleIdx="0" presStyleCnt="0"/>
      <dgm:spPr/>
    </dgm:pt>
    <dgm:pt modelId="{EEBC7572-6E65-744E-9383-F9A25346D3CC}" type="pres">
      <dgm:prSet presAssocID="{C1622097-12B2-914A-A71D-7514AF2CEE69}" presName="hierChild2" presStyleCnt="0"/>
      <dgm:spPr/>
    </dgm:pt>
    <dgm:pt modelId="{01D66130-E214-404C-A429-9B03C3A1F13A}" type="pres">
      <dgm:prSet presAssocID="{CF3F2953-C217-A541-8709-1F74A99F3956}" presName="Name28" presStyleLbl="parChTrans1D2" presStyleIdx="0" presStyleCnt="2"/>
      <dgm:spPr/>
    </dgm:pt>
    <dgm:pt modelId="{DAF8FCB2-840A-FF4E-8868-3CC353F74E8F}" type="pres">
      <dgm:prSet presAssocID="{4E8DFD30-997B-474B-88B2-38B282E118AD}" presName="hierRoot2" presStyleCnt="0">
        <dgm:presLayoutVars>
          <dgm:hierBranch val="init"/>
        </dgm:presLayoutVars>
      </dgm:prSet>
      <dgm:spPr/>
    </dgm:pt>
    <dgm:pt modelId="{C3D1469B-C68A-9948-B625-FF77B50BEBC8}" type="pres">
      <dgm:prSet presAssocID="{4E8DFD30-997B-474B-88B2-38B282E118AD}" presName="rootComposite2" presStyleCnt="0"/>
      <dgm:spPr/>
    </dgm:pt>
    <dgm:pt modelId="{417BC4C8-52BB-3247-B88E-598D1E5B5D51}" type="pres">
      <dgm:prSet presAssocID="{4E8DFD30-997B-474B-88B2-38B282E118AD}" presName="rootText2" presStyleLbl="alignAcc1" presStyleIdx="0" presStyleCnt="0">
        <dgm:presLayoutVars>
          <dgm:chPref val="3"/>
        </dgm:presLayoutVars>
      </dgm:prSet>
      <dgm:spPr/>
    </dgm:pt>
    <dgm:pt modelId="{8A8ED187-BAA2-CE4C-98F1-BD7D2B8F8022}" type="pres">
      <dgm:prSet presAssocID="{4E8DFD30-997B-474B-88B2-38B282E118AD}" presName="topArc2" presStyleLbl="parChTrans1D1" presStyleIdx="2" presStyleCnt="6"/>
      <dgm:spPr/>
    </dgm:pt>
    <dgm:pt modelId="{69CF38AB-D861-FD4A-B794-FD4A6AC5A934}" type="pres">
      <dgm:prSet presAssocID="{4E8DFD30-997B-474B-88B2-38B282E118AD}" presName="bottomArc2" presStyleLbl="parChTrans1D1" presStyleIdx="3" presStyleCnt="6"/>
      <dgm:spPr/>
    </dgm:pt>
    <dgm:pt modelId="{33CF8B57-E11F-4C45-BB5E-E136843C7B89}" type="pres">
      <dgm:prSet presAssocID="{4E8DFD30-997B-474B-88B2-38B282E118AD}" presName="topConnNode2" presStyleLbl="node2" presStyleIdx="0" presStyleCnt="0"/>
      <dgm:spPr/>
    </dgm:pt>
    <dgm:pt modelId="{F36A6C3B-4317-2D4C-8003-8480A5E34716}" type="pres">
      <dgm:prSet presAssocID="{4E8DFD30-997B-474B-88B2-38B282E118AD}" presName="hierChild4" presStyleCnt="0"/>
      <dgm:spPr/>
    </dgm:pt>
    <dgm:pt modelId="{274D5117-2F2F-BE4E-9470-AD06BDC50BD0}" type="pres">
      <dgm:prSet presAssocID="{4E8DFD30-997B-474B-88B2-38B282E118AD}" presName="hierChild5" presStyleCnt="0"/>
      <dgm:spPr/>
    </dgm:pt>
    <dgm:pt modelId="{60D5E648-D963-504E-924C-79BA4926206C}" type="pres">
      <dgm:prSet presAssocID="{0CD3CC01-E8FD-964C-B98F-3AF51B83D0EE}" presName="Name28" presStyleLbl="parChTrans1D2" presStyleIdx="1" presStyleCnt="2"/>
      <dgm:spPr/>
    </dgm:pt>
    <dgm:pt modelId="{EBCDF68E-C555-B846-A63E-F4615535DC81}" type="pres">
      <dgm:prSet presAssocID="{851CFE27-AED0-5A45-866E-0928E14A9C47}" presName="hierRoot2" presStyleCnt="0">
        <dgm:presLayoutVars>
          <dgm:hierBranch val="init"/>
        </dgm:presLayoutVars>
      </dgm:prSet>
      <dgm:spPr/>
    </dgm:pt>
    <dgm:pt modelId="{B7FE3ACE-127C-9E49-9FC9-16EFDCAF126C}" type="pres">
      <dgm:prSet presAssocID="{851CFE27-AED0-5A45-866E-0928E14A9C47}" presName="rootComposite2" presStyleCnt="0"/>
      <dgm:spPr/>
    </dgm:pt>
    <dgm:pt modelId="{00541B4D-8CB1-F34F-8019-7BBA5B71422F}" type="pres">
      <dgm:prSet presAssocID="{851CFE27-AED0-5A45-866E-0928E14A9C47}" presName="rootText2" presStyleLbl="alignAcc1" presStyleIdx="0" presStyleCnt="0">
        <dgm:presLayoutVars>
          <dgm:chPref val="3"/>
        </dgm:presLayoutVars>
      </dgm:prSet>
      <dgm:spPr/>
    </dgm:pt>
    <dgm:pt modelId="{4A4D95DD-338E-BE44-8A27-0F97F5130FA4}" type="pres">
      <dgm:prSet presAssocID="{851CFE27-AED0-5A45-866E-0928E14A9C47}" presName="topArc2" presStyleLbl="parChTrans1D1" presStyleIdx="4" presStyleCnt="6"/>
      <dgm:spPr/>
    </dgm:pt>
    <dgm:pt modelId="{F689AA39-E239-A94F-ADAB-2CD31E337BEF}" type="pres">
      <dgm:prSet presAssocID="{851CFE27-AED0-5A45-866E-0928E14A9C47}" presName="bottomArc2" presStyleLbl="parChTrans1D1" presStyleIdx="5" presStyleCnt="6"/>
      <dgm:spPr/>
    </dgm:pt>
    <dgm:pt modelId="{8A9C0BF4-599D-8C44-BD6F-797A37DD0867}" type="pres">
      <dgm:prSet presAssocID="{851CFE27-AED0-5A45-866E-0928E14A9C47}" presName="topConnNode2" presStyleLbl="node2" presStyleIdx="0" presStyleCnt="0"/>
      <dgm:spPr/>
    </dgm:pt>
    <dgm:pt modelId="{F9F81837-2983-7E40-B162-C2FE5BEA9B21}" type="pres">
      <dgm:prSet presAssocID="{851CFE27-AED0-5A45-866E-0928E14A9C47}" presName="hierChild4" presStyleCnt="0"/>
      <dgm:spPr/>
    </dgm:pt>
    <dgm:pt modelId="{366C1346-D722-D543-AAC7-53366DD2F40B}" type="pres">
      <dgm:prSet presAssocID="{851CFE27-AED0-5A45-866E-0928E14A9C47}" presName="hierChild5" presStyleCnt="0"/>
      <dgm:spPr/>
    </dgm:pt>
    <dgm:pt modelId="{80CE8DC4-9EE8-714E-B39E-1E9F9FD2554E}" type="pres">
      <dgm:prSet presAssocID="{C1622097-12B2-914A-A71D-7514AF2CEE69}" presName="hierChild3" presStyleCnt="0"/>
      <dgm:spPr/>
    </dgm:pt>
  </dgm:ptLst>
  <dgm:cxnLst>
    <dgm:cxn modelId="{A62A102C-72F0-0D4D-BDCD-ECF743EE7933}" type="presOf" srcId="{C1622097-12B2-914A-A71D-7514AF2CEE69}" destId="{71321A58-1F82-DB4B-906A-F4ECF97876A5}" srcOrd="0" destOrd="0" presId="urn:microsoft.com/office/officeart/2008/layout/HalfCircleOrganizationChart"/>
    <dgm:cxn modelId="{D5E5B74C-6473-544D-88E2-B1EBE9204E85}" type="presOf" srcId="{AB96CC20-34D8-814B-80EB-FE008DB9BA57}" destId="{EF7A73E7-FEBB-2E4C-A974-A7229DAE5F5A}" srcOrd="0" destOrd="0" presId="urn:microsoft.com/office/officeart/2008/layout/HalfCircleOrganizationChart"/>
    <dgm:cxn modelId="{C46C1C53-C395-7449-8205-115F46A2F823}" type="presOf" srcId="{4E8DFD30-997B-474B-88B2-38B282E118AD}" destId="{33CF8B57-E11F-4C45-BB5E-E136843C7B89}" srcOrd="1" destOrd="0" presId="urn:microsoft.com/office/officeart/2008/layout/HalfCircleOrganizationChart"/>
    <dgm:cxn modelId="{61964484-FA88-F141-A802-11FAC0036DE3}" srcId="{C1622097-12B2-914A-A71D-7514AF2CEE69}" destId="{4E8DFD30-997B-474B-88B2-38B282E118AD}" srcOrd="0" destOrd="0" parTransId="{CF3F2953-C217-A541-8709-1F74A99F3956}" sibTransId="{6AC69E97-FF0E-1140-A7E6-7758D4AF2112}"/>
    <dgm:cxn modelId="{BE3D5B88-0F95-CA4A-971A-4A6DD63B6D45}" type="presOf" srcId="{C1622097-12B2-914A-A71D-7514AF2CEE69}" destId="{66F6FD9D-D683-464D-B0CF-53C799FA21AA}" srcOrd="1" destOrd="0" presId="urn:microsoft.com/office/officeart/2008/layout/HalfCircleOrganizationChart"/>
    <dgm:cxn modelId="{2175BA89-78A6-1548-A63E-086C0A43D3E9}" srcId="{AB96CC20-34D8-814B-80EB-FE008DB9BA57}" destId="{C1622097-12B2-914A-A71D-7514AF2CEE69}" srcOrd="0" destOrd="0" parTransId="{57D2B6DD-9A41-374C-93BB-052DF91ACC22}" sibTransId="{2819B416-3CA9-0946-A9D2-2FAF7066FE6D}"/>
    <dgm:cxn modelId="{51F20595-E4B9-8B40-BA2E-15E3C92333A7}" type="presOf" srcId="{CF3F2953-C217-A541-8709-1F74A99F3956}" destId="{01D66130-E214-404C-A429-9B03C3A1F13A}" srcOrd="0" destOrd="0" presId="urn:microsoft.com/office/officeart/2008/layout/HalfCircleOrganizationChart"/>
    <dgm:cxn modelId="{C2C3FD96-FD4B-4D4D-A9C7-A35319B12BF7}" type="presOf" srcId="{851CFE27-AED0-5A45-866E-0928E14A9C47}" destId="{8A9C0BF4-599D-8C44-BD6F-797A37DD0867}" srcOrd="1" destOrd="0" presId="urn:microsoft.com/office/officeart/2008/layout/HalfCircleOrganizationChart"/>
    <dgm:cxn modelId="{EFBE99BD-A3EF-B341-87A1-5461CB4C5A15}" type="presOf" srcId="{851CFE27-AED0-5A45-866E-0928E14A9C47}" destId="{00541B4D-8CB1-F34F-8019-7BBA5B71422F}" srcOrd="0" destOrd="0" presId="urn:microsoft.com/office/officeart/2008/layout/HalfCircleOrganizationChart"/>
    <dgm:cxn modelId="{3951E9BE-9C22-3E4D-B829-BA0E099432F9}" type="presOf" srcId="{4E8DFD30-997B-474B-88B2-38B282E118AD}" destId="{417BC4C8-52BB-3247-B88E-598D1E5B5D51}" srcOrd="0" destOrd="0" presId="urn:microsoft.com/office/officeart/2008/layout/HalfCircleOrganizationChart"/>
    <dgm:cxn modelId="{412B36D3-B637-784B-ABC3-E53EFC1621E9}" type="presOf" srcId="{0CD3CC01-E8FD-964C-B98F-3AF51B83D0EE}" destId="{60D5E648-D963-504E-924C-79BA4926206C}" srcOrd="0" destOrd="0" presId="urn:microsoft.com/office/officeart/2008/layout/HalfCircleOrganizationChart"/>
    <dgm:cxn modelId="{21549AFA-97E3-554A-B10F-E49EF525B04C}" srcId="{C1622097-12B2-914A-A71D-7514AF2CEE69}" destId="{851CFE27-AED0-5A45-866E-0928E14A9C47}" srcOrd="1" destOrd="0" parTransId="{0CD3CC01-E8FD-964C-B98F-3AF51B83D0EE}" sibTransId="{2E7E16DF-C3D6-4345-A7F6-8B23AFC401DF}"/>
    <dgm:cxn modelId="{44FF4B99-40CC-594B-8441-11066151D742}" type="presParOf" srcId="{EF7A73E7-FEBB-2E4C-A974-A7229DAE5F5A}" destId="{1F8E97F9-18D9-424A-AB3D-927223DE6AFB}" srcOrd="0" destOrd="0" presId="urn:microsoft.com/office/officeart/2008/layout/HalfCircleOrganizationChart"/>
    <dgm:cxn modelId="{2A0E5AB4-359C-F544-B03F-246D87B75782}" type="presParOf" srcId="{1F8E97F9-18D9-424A-AB3D-927223DE6AFB}" destId="{81951E09-11D8-524E-BB70-39C16FFD758F}" srcOrd="0" destOrd="0" presId="urn:microsoft.com/office/officeart/2008/layout/HalfCircleOrganizationChart"/>
    <dgm:cxn modelId="{B905E36D-5B0C-B445-8C1E-5623201B19AF}" type="presParOf" srcId="{81951E09-11D8-524E-BB70-39C16FFD758F}" destId="{71321A58-1F82-DB4B-906A-F4ECF97876A5}" srcOrd="0" destOrd="0" presId="urn:microsoft.com/office/officeart/2008/layout/HalfCircleOrganizationChart"/>
    <dgm:cxn modelId="{1D964FF7-CAA7-9D48-B908-2D665B29C10C}" type="presParOf" srcId="{81951E09-11D8-524E-BB70-39C16FFD758F}" destId="{06F4C4D5-FD1D-BD40-98C7-B7E6771E391A}" srcOrd="1" destOrd="0" presId="urn:microsoft.com/office/officeart/2008/layout/HalfCircleOrganizationChart"/>
    <dgm:cxn modelId="{AA20D52A-C2C3-B641-8CED-1D992D1D32EF}" type="presParOf" srcId="{81951E09-11D8-524E-BB70-39C16FFD758F}" destId="{2481E255-AAD2-E74C-B974-A88BA27CFD17}" srcOrd="2" destOrd="0" presId="urn:microsoft.com/office/officeart/2008/layout/HalfCircleOrganizationChart"/>
    <dgm:cxn modelId="{45775138-8B92-9342-86D8-0C90E151CD1B}" type="presParOf" srcId="{81951E09-11D8-524E-BB70-39C16FFD758F}" destId="{66F6FD9D-D683-464D-B0CF-53C799FA21AA}" srcOrd="3" destOrd="0" presId="urn:microsoft.com/office/officeart/2008/layout/HalfCircleOrganizationChart"/>
    <dgm:cxn modelId="{A17A5EAE-73B9-E646-B2AC-A82521C49D2D}" type="presParOf" srcId="{1F8E97F9-18D9-424A-AB3D-927223DE6AFB}" destId="{EEBC7572-6E65-744E-9383-F9A25346D3CC}" srcOrd="1" destOrd="0" presId="urn:microsoft.com/office/officeart/2008/layout/HalfCircleOrganizationChart"/>
    <dgm:cxn modelId="{00195E21-D5F0-484A-90A7-5FDD641B51C4}" type="presParOf" srcId="{EEBC7572-6E65-744E-9383-F9A25346D3CC}" destId="{01D66130-E214-404C-A429-9B03C3A1F13A}" srcOrd="0" destOrd="0" presId="urn:microsoft.com/office/officeart/2008/layout/HalfCircleOrganizationChart"/>
    <dgm:cxn modelId="{459A6B74-507D-4045-932C-8AB8E314835C}" type="presParOf" srcId="{EEBC7572-6E65-744E-9383-F9A25346D3CC}" destId="{DAF8FCB2-840A-FF4E-8868-3CC353F74E8F}" srcOrd="1" destOrd="0" presId="urn:microsoft.com/office/officeart/2008/layout/HalfCircleOrganizationChart"/>
    <dgm:cxn modelId="{2F73C8D0-1DA5-5545-BC48-C53923BBCCB3}" type="presParOf" srcId="{DAF8FCB2-840A-FF4E-8868-3CC353F74E8F}" destId="{C3D1469B-C68A-9948-B625-FF77B50BEBC8}" srcOrd="0" destOrd="0" presId="urn:microsoft.com/office/officeart/2008/layout/HalfCircleOrganizationChart"/>
    <dgm:cxn modelId="{BD507498-1210-7242-931B-C10D947F5C16}" type="presParOf" srcId="{C3D1469B-C68A-9948-B625-FF77B50BEBC8}" destId="{417BC4C8-52BB-3247-B88E-598D1E5B5D51}" srcOrd="0" destOrd="0" presId="urn:microsoft.com/office/officeart/2008/layout/HalfCircleOrganizationChart"/>
    <dgm:cxn modelId="{6B083861-1647-F140-B442-3BBAACA8CF57}" type="presParOf" srcId="{C3D1469B-C68A-9948-B625-FF77B50BEBC8}" destId="{8A8ED187-BAA2-CE4C-98F1-BD7D2B8F8022}" srcOrd="1" destOrd="0" presId="urn:microsoft.com/office/officeart/2008/layout/HalfCircleOrganizationChart"/>
    <dgm:cxn modelId="{97367A55-5802-4A45-AD7E-FBEAE903CA8D}" type="presParOf" srcId="{C3D1469B-C68A-9948-B625-FF77B50BEBC8}" destId="{69CF38AB-D861-FD4A-B794-FD4A6AC5A934}" srcOrd="2" destOrd="0" presId="urn:microsoft.com/office/officeart/2008/layout/HalfCircleOrganizationChart"/>
    <dgm:cxn modelId="{053A9467-6A36-C94D-B106-77D881352037}" type="presParOf" srcId="{C3D1469B-C68A-9948-B625-FF77B50BEBC8}" destId="{33CF8B57-E11F-4C45-BB5E-E136843C7B89}" srcOrd="3" destOrd="0" presId="urn:microsoft.com/office/officeart/2008/layout/HalfCircleOrganizationChart"/>
    <dgm:cxn modelId="{B1A131A6-9EF6-924F-B07D-6C5978C423A9}" type="presParOf" srcId="{DAF8FCB2-840A-FF4E-8868-3CC353F74E8F}" destId="{F36A6C3B-4317-2D4C-8003-8480A5E34716}" srcOrd="1" destOrd="0" presId="urn:microsoft.com/office/officeart/2008/layout/HalfCircleOrganizationChart"/>
    <dgm:cxn modelId="{45AF20D8-AB23-974E-B961-2B86BB33034B}" type="presParOf" srcId="{DAF8FCB2-840A-FF4E-8868-3CC353F74E8F}" destId="{274D5117-2F2F-BE4E-9470-AD06BDC50BD0}" srcOrd="2" destOrd="0" presId="urn:microsoft.com/office/officeart/2008/layout/HalfCircleOrganizationChart"/>
    <dgm:cxn modelId="{3A07439A-73B9-D74F-BCCA-81ECD6737ED4}" type="presParOf" srcId="{EEBC7572-6E65-744E-9383-F9A25346D3CC}" destId="{60D5E648-D963-504E-924C-79BA4926206C}" srcOrd="2" destOrd="0" presId="urn:microsoft.com/office/officeart/2008/layout/HalfCircleOrganizationChart"/>
    <dgm:cxn modelId="{D6890213-5CBF-E340-B9C9-A65F1201AEFF}" type="presParOf" srcId="{EEBC7572-6E65-744E-9383-F9A25346D3CC}" destId="{EBCDF68E-C555-B846-A63E-F4615535DC81}" srcOrd="3" destOrd="0" presId="urn:microsoft.com/office/officeart/2008/layout/HalfCircleOrganizationChart"/>
    <dgm:cxn modelId="{1FE0EA93-6AF1-CE47-BFB0-DA46654DA079}" type="presParOf" srcId="{EBCDF68E-C555-B846-A63E-F4615535DC81}" destId="{B7FE3ACE-127C-9E49-9FC9-16EFDCAF126C}" srcOrd="0" destOrd="0" presId="urn:microsoft.com/office/officeart/2008/layout/HalfCircleOrganizationChart"/>
    <dgm:cxn modelId="{FE09CB5E-08DA-F44D-A3FD-F80908B185C3}" type="presParOf" srcId="{B7FE3ACE-127C-9E49-9FC9-16EFDCAF126C}" destId="{00541B4D-8CB1-F34F-8019-7BBA5B71422F}" srcOrd="0" destOrd="0" presId="urn:microsoft.com/office/officeart/2008/layout/HalfCircleOrganizationChart"/>
    <dgm:cxn modelId="{88666FEA-DA20-FC47-B4C4-A8E0A644A4E0}" type="presParOf" srcId="{B7FE3ACE-127C-9E49-9FC9-16EFDCAF126C}" destId="{4A4D95DD-338E-BE44-8A27-0F97F5130FA4}" srcOrd="1" destOrd="0" presId="urn:microsoft.com/office/officeart/2008/layout/HalfCircleOrganizationChart"/>
    <dgm:cxn modelId="{DE44F5A0-C5DB-B24A-A223-7C5438EFF304}" type="presParOf" srcId="{B7FE3ACE-127C-9E49-9FC9-16EFDCAF126C}" destId="{F689AA39-E239-A94F-ADAB-2CD31E337BEF}" srcOrd="2" destOrd="0" presId="urn:microsoft.com/office/officeart/2008/layout/HalfCircleOrganizationChart"/>
    <dgm:cxn modelId="{48C8BFC7-9122-FA4F-AE69-C471817F007D}" type="presParOf" srcId="{B7FE3ACE-127C-9E49-9FC9-16EFDCAF126C}" destId="{8A9C0BF4-599D-8C44-BD6F-797A37DD0867}" srcOrd="3" destOrd="0" presId="urn:microsoft.com/office/officeart/2008/layout/HalfCircleOrganizationChart"/>
    <dgm:cxn modelId="{74D03B19-A279-6441-ABE6-281749556208}" type="presParOf" srcId="{EBCDF68E-C555-B846-A63E-F4615535DC81}" destId="{F9F81837-2983-7E40-B162-C2FE5BEA9B21}" srcOrd="1" destOrd="0" presId="urn:microsoft.com/office/officeart/2008/layout/HalfCircleOrganizationChart"/>
    <dgm:cxn modelId="{CA794170-21B0-3D46-BFDE-83E4B7ED2E27}" type="presParOf" srcId="{EBCDF68E-C555-B846-A63E-F4615535DC81}" destId="{366C1346-D722-D543-AAC7-53366DD2F40B}" srcOrd="2" destOrd="0" presId="urn:microsoft.com/office/officeart/2008/layout/HalfCircleOrganizationChart"/>
    <dgm:cxn modelId="{91B5E1DB-EA6E-0449-9C52-D99AC3E7B29F}" type="presParOf" srcId="{1F8E97F9-18D9-424A-AB3D-927223DE6AFB}" destId="{80CE8DC4-9EE8-714E-B39E-1E9F9FD2554E}"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B65B4-0910-CE41-8110-661EE04CF4CC}"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6979E084-7645-2743-8383-B19D77AD19B8}">
      <dgm:prSet phldrT="[Text]"/>
      <dgm:spPr>
        <a:solidFill>
          <a:schemeClr val="accent4">
            <a:lumMod val="75000"/>
          </a:schemeClr>
        </a:solidFill>
      </dgm:spPr>
      <dgm:t>
        <a:bodyPr/>
        <a:lstStyle/>
        <a:p>
          <a:r>
            <a:rPr lang="en-US" dirty="0">
              <a:latin typeface="Avenir Medium"/>
              <a:cs typeface="Avenir Medium"/>
            </a:rPr>
            <a:t>Borrow only what you can repay</a:t>
          </a:r>
        </a:p>
      </dgm:t>
    </dgm:pt>
    <dgm:pt modelId="{90E8A780-7A29-E445-AFF0-1DB3C0FB8444}" type="parTrans" cxnId="{D4503116-3268-4A4F-AF61-2A5DBC1E6E1E}">
      <dgm:prSet/>
      <dgm:spPr/>
      <dgm:t>
        <a:bodyPr/>
        <a:lstStyle/>
        <a:p>
          <a:endParaRPr lang="en-US"/>
        </a:p>
      </dgm:t>
    </dgm:pt>
    <dgm:pt modelId="{414783B5-A8D6-F943-9083-54B45D8202C2}" type="sibTrans" cxnId="{D4503116-3268-4A4F-AF61-2A5DBC1E6E1E}">
      <dgm:prSet/>
      <dgm:spPr/>
      <dgm:t>
        <a:bodyPr/>
        <a:lstStyle/>
        <a:p>
          <a:endParaRPr lang="en-US"/>
        </a:p>
      </dgm:t>
    </dgm:pt>
    <dgm:pt modelId="{F42F2B44-FB36-2143-B4E2-7D52EEE241C7}">
      <dgm:prSet phldrT="[Text]"/>
      <dgm:spPr>
        <a:solidFill>
          <a:schemeClr val="accent4">
            <a:lumMod val="75000"/>
          </a:schemeClr>
        </a:solidFill>
      </dgm:spPr>
      <dgm:t>
        <a:bodyPr/>
        <a:lstStyle/>
        <a:p>
          <a:r>
            <a:rPr lang="en-US" dirty="0">
              <a:latin typeface="Avenir Medium"/>
              <a:cs typeface="Avenir Medium"/>
            </a:rPr>
            <a:t>Read and understand the credit contract</a:t>
          </a:r>
        </a:p>
      </dgm:t>
    </dgm:pt>
    <dgm:pt modelId="{FBE5D8DC-7DD4-9E40-9B27-284B0208B26F}" type="parTrans" cxnId="{090E5188-8973-9940-8BD7-0993B19FEBAC}">
      <dgm:prSet/>
      <dgm:spPr/>
      <dgm:t>
        <a:bodyPr/>
        <a:lstStyle/>
        <a:p>
          <a:endParaRPr lang="en-US"/>
        </a:p>
      </dgm:t>
    </dgm:pt>
    <dgm:pt modelId="{4390487F-21BF-7946-844E-BCF4272B3CC6}" type="sibTrans" cxnId="{090E5188-8973-9940-8BD7-0993B19FEBAC}">
      <dgm:prSet/>
      <dgm:spPr/>
      <dgm:t>
        <a:bodyPr/>
        <a:lstStyle/>
        <a:p>
          <a:endParaRPr lang="en-US"/>
        </a:p>
      </dgm:t>
    </dgm:pt>
    <dgm:pt modelId="{2E90F26F-655C-F149-A972-F41D9E4BB8B0}">
      <dgm:prSet phldrT="[Text]"/>
      <dgm:spPr>
        <a:solidFill>
          <a:schemeClr val="accent4">
            <a:lumMod val="75000"/>
          </a:schemeClr>
        </a:solidFill>
      </dgm:spPr>
      <dgm:t>
        <a:bodyPr/>
        <a:lstStyle/>
        <a:p>
          <a:r>
            <a:rPr lang="en-US" dirty="0">
              <a:latin typeface="Avenir Medium"/>
              <a:cs typeface="Avenir Medium"/>
            </a:rPr>
            <a:t>Pay debts promptly </a:t>
          </a:r>
        </a:p>
      </dgm:t>
    </dgm:pt>
    <dgm:pt modelId="{2947A311-F3E3-8244-B644-99B38551DE77}" type="parTrans" cxnId="{F3E45F5F-AD0F-C341-BB14-847C8AD76F18}">
      <dgm:prSet/>
      <dgm:spPr/>
      <dgm:t>
        <a:bodyPr/>
        <a:lstStyle/>
        <a:p>
          <a:endParaRPr lang="en-US"/>
        </a:p>
      </dgm:t>
    </dgm:pt>
    <dgm:pt modelId="{78933761-076E-9949-988B-AF9F95280B1F}" type="sibTrans" cxnId="{F3E45F5F-AD0F-C341-BB14-847C8AD76F18}">
      <dgm:prSet/>
      <dgm:spPr/>
      <dgm:t>
        <a:bodyPr/>
        <a:lstStyle/>
        <a:p>
          <a:endParaRPr lang="en-US"/>
        </a:p>
      </dgm:t>
    </dgm:pt>
    <dgm:pt modelId="{FB988BB8-AE8A-0D49-A475-17A7195B9F84}">
      <dgm:prSet phldrT="[Text]"/>
      <dgm:spPr>
        <a:solidFill>
          <a:schemeClr val="accent4">
            <a:lumMod val="75000"/>
          </a:schemeClr>
        </a:solidFill>
      </dgm:spPr>
      <dgm:t>
        <a:bodyPr/>
        <a:lstStyle/>
        <a:p>
          <a:r>
            <a:rPr lang="en-US" dirty="0">
              <a:latin typeface="Avenir Medium"/>
              <a:cs typeface="Avenir Medium"/>
            </a:rPr>
            <a:t>Notify creditors if you cannot meet payments</a:t>
          </a:r>
        </a:p>
      </dgm:t>
    </dgm:pt>
    <dgm:pt modelId="{362D5552-5284-7D4D-898F-C4E1F007393D}" type="parTrans" cxnId="{37EAF39B-1E35-5C43-A51C-A04EA9435F56}">
      <dgm:prSet/>
      <dgm:spPr/>
      <dgm:t>
        <a:bodyPr/>
        <a:lstStyle/>
        <a:p>
          <a:endParaRPr lang="en-US"/>
        </a:p>
      </dgm:t>
    </dgm:pt>
    <dgm:pt modelId="{3BFBF9FE-2095-BA49-A6C0-CE686F50CAB9}" type="sibTrans" cxnId="{37EAF39B-1E35-5C43-A51C-A04EA9435F56}">
      <dgm:prSet/>
      <dgm:spPr/>
      <dgm:t>
        <a:bodyPr/>
        <a:lstStyle/>
        <a:p>
          <a:endParaRPr lang="en-US"/>
        </a:p>
      </dgm:t>
    </dgm:pt>
    <dgm:pt modelId="{84A77DA2-0871-7643-89FF-1DBCF438D523}">
      <dgm:prSet phldrT="[Text]"/>
      <dgm:spPr>
        <a:solidFill>
          <a:schemeClr val="accent4">
            <a:lumMod val="75000"/>
          </a:schemeClr>
        </a:solidFill>
      </dgm:spPr>
      <dgm:t>
        <a:bodyPr/>
        <a:lstStyle/>
        <a:p>
          <a:r>
            <a:rPr lang="en-US" dirty="0">
              <a:latin typeface="Avenir Medium"/>
              <a:cs typeface="Avenir Medium"/>
            </a:rPr>
            <a:t>Report lost or stolen credit cards promptly</a:t>
          </a:r>
        </a:p>
      </dgm:t>
    </dgm:pt>
    <dgm:pt modelId="{56EF1D98-550D-E44C-8270-C7BA5FEBA7E1}" type="parTrans" cxnId="{7FD4275F-DEE6-2740-9609-20F5334F6144}">
      <dgm:prSet/>
      <dgm:spPr/>
      <dgm:t>
        <a:bodyPr/>
        <a:lstStyle/>
        <a:p>
          <a:endParaRPr lang="en-US"/>
        </a:p>
      </dgm:t>
    </dgm:pt>
    <dgm:pt modelId="{75AE7576-2F39-0648-8460-84824335F7EA}" type="sibTrans" cxnId="{7FD4275F-DEE6-2740-9609-20F5334F6144}">
      <dgm:prSet/>
      <dgm:spPr/>
      <dgm:t>
        <a:bodyPr/>
        <a:lstStyle/>
        <a:p>
          <a:endParaRPr lang="en-US"/>
        </a:p>
      </dgm:t>
    </dgm:pt>
    <dgm:pt modelId="{5BDCADDA-410D-A449-8BAE-628C605281AC}" type="pres">
      <dgm:prSet presAssocID="{77CB65B4-0910-CE41-8110-661EE04CF4CC}" presName="Name0" presStyleCnt="0">
        <dgm:presLayoutVars>
          <dgm:chMax val="7"/>
          <dgm:chPref val="7"/>
          <dgm:dir/>
        </dgm:presLayoutVars>
      </dgm:prSet>
      <dgm:spPr/>
    </dgm:pt>
    <dgm:pt modelId="{252C6347-4903-B243-8CB5-0804514F9E18}" type="pres">
      <dgm:prSet presAssocID="{77CB65B4-0910-CE41-8110-661EE04CF4CC}" presName="Name1" presStyleCnt="0"/>
      <dgm:spPr/>
    </dgm:pt>
    <dgm:pt modelId="{F6B5E219-AA49-BF42-9845-B76CE24404FE}" type="pres">
      <dgm:prSet presAssocID="{77CB65B4-0910-CE41-8110-661EE04CF4CC}" presName="cycle" presStyleCnt="0"/>
      <dgm:spPr/>
    </dgm:pt>
    <dgm:pt modelId="{156D7E60-EA0F-6D4E-B00A-7674083B7034}" type="pres">
      <dgm:prSet presAssocID="{77CB65B4-0910-CE41-8110-661EE04CF4CC}" presName="srcNode" presStyleLbl="node1" presStyleIdx="0" presStyleCnt="5"/>
      <dgm:spPr/>
    </dgm:pt>
    <dgm:pt modelId="{DD05B1DE-6EFF-4640-B09E-0D5E3A55566E}" type="pres">
      <dgm:prSet presAssocID="{77CB65B4-0910-CE41-8110-661EE04CF4CC}" presName="conn" presStyleLbl="parChTrans1D2" presStyleIdx="0" presStyleCnt="1"/>
      <dgm:spPr/>
    </dgm:pt>
    <dgm:pt modelId="{3CA16C3F-2243-B54D-A6E0-596D00272AE3}" type="pres">
      <dgm:prSet presAssocID="{77CB65B4-0910-CE41-8110-661EE04CF4CC}" presName="extraNode" presStyleLbl="node1" presStyleIdx="0" presStyleCnt="5"/>
      <dgm:spPr/>
    </dgm:pt>
    <dgm:pt modelId="{0FCE879A-A93D-D344-A0A4-DD68C68F00AA}" type="pres">
      <dgm:prSet presAssocID="{77CB65B4-0910-CE41-8110-661EE04CF4CC}" presName="dstNode" presStyleLbl="node1" presStyleIdx="0" presStyleCnt="5"/>
      <dgm:spPr/>
    </dgm:pt>
    <dgm:pt modelId="{BFD7FC87-77BE-ED4F-A118-81E5BF64B573}" type="pres">
      <dgm:prSet presAssocID="{6979E084-7645-2743-8383-B19D77AD19B8}" presName="text_1" presStyleLbl="node1" presStyleIdx="0" presStyleCnt="5" custScaleY="82645">
        <dgm:presLayoutVars>
          <dgm:bulletEnabled val="1"/>
        </dgm:presLayoutVars>
      </dgm:prSet>
      <dgm:spPr/>
    </dgm:pt>
    <dgm:pt modelId="{9A808B1B-EE12-514F-A5FF-3F613B54443B}" type="pres">
      <dgm:prSet presAssocID="{6979E084-7645-2743-8383-B19D77AD19B8}" presName="accent_1" presStyleCnt="0"/>
      <dgm:spPr/>
    </dgm:pt>
    <dgm:pt modelId="{1C7460FA-FE71-F843-B500-4661BAF3FA12}" type="pres">
      <dgm:prSet presAssocID="{6979E084-7645-2743-8383-B19D77AD19B8}" presName="accentRepeatNode" presStyleLbl="solidFgAcc1" presStyleIdx="0" presStyleCnt="5"/>
      <dgm:spPr/>
    </dgm:pt>
    <dgm:pt modelId="{D682A91A-4FE5-654F-8E13-1BDA0DC19C13}" type="pres">
      <dgm:prSet presAssocID="{F42F2B44-FB36-2143-B4E2-7D52EEE241C7}" presName="text_2" presStyleLbl="node1" presStyleIdx="1" presStyleCnt="5">
        <dgm:presLayoutVars>
          <dgm:bulletEnabled val="1"/>
        </dgm:presLayoutVars>
      </dgm:prSet>
      <dgm:spPr/>
    </dgm:pt>
    <dgm:pt modelId="{3F60AE1A-1616-F544-8F9A-B5A963A4320D}" type="pres">
      <dgm:prSet presAssocID="{F42F2B44-FB36-2143-B4E2-7D52EEE241C7}" presName="accent_2" presStyleCnt="0"/>
      <dgm:spPr/>
    </dgm:pt>
    <dgm:pt modelId="{4EDE1A21-1CBC-D247-857E-1BA5B9DD8832}" type="pres">
      <dgm:prSet presAssocID="{F42F2B44-FB36-2143-B4E2-7D52EEE241C7}" presName="accentRepeatNode" presStyleLbl="solidFgAcc1" presStyleIdx="1" presStyleCnt="5"/>
      <dgm:spPr/>
    </dgm:pt>
    <dgm:pt modelId="{EEC1F2E6-9DB5-9D4B-9619-37167EA32FBE}" type="pres">
      <dgm:prSet presAssocID="{2E90F26F-655C-F149-A972-F41D9E4BB8B0}" presName="text_3" presStyleLbl="node1" presStyleIdx="2" presStyleCnt="5">
        <dgm:presLayoutVars>
          <dgm:bulletEnabled val="1"/>
        </dgm:presLayoutVars>
      </dgm:prSet>
      <dgm:spPr/>
    </dgm:pt>
    <dgm:pt modelId="{5D23C6C4-1EA0-7C46-93AD-9B13310DB63F}" type="pres">
      <dgm:prSet presAssocID="{2E90F26F-655C-F149-A972-F41D9E4BB8B0}" presName="accent_3" presStyleCnt="0"/>
      <dgm:spPr/>
    </dgm:pt>
    <dgm:pt modelId="{14840A19-DCCD-2D45-8E2B-3F8DC7CCA135}" type="pres">
      <dgm:prSet presAssocID="{2E90F26F-655C-F149-A972-F41D9E4BB8B0}" presName="accentRepeatNode" presStyleLbl="solidFgAcc1" presStyleIdx="2" presStyleCnt="5"/>
      <dgm:spPr/>
    </dgm:pt>
    <dgm:pt modelId="{10F37ACF-C4AA-A24C-8B6A-F3679945419E}" type="pres">
      <dgm:prSet presAssocID="{FB988BB8-AE8A-0D49-A475-17A7195B9F84}" presName="text_4" presStyleLbl="node1" presStyleIdx="3" presStyleCnt="5">
        <dgm:presLayoutVars>
          <dgm:bulletEnabled val="1"/>
        </dgm:presLayoutVars>
      </dgm:prSet>
      <dgm:spPr/>
    </dgm:pt>
    <dgm:pt modelId="{13EEA045-D692-6F46-8965-AD658A76F93A}" type="pres">
      <dgm:prSet presAssocID="{FB988BB8-AE8A-0D49-A475-17A7195B9F84}" presName="accent_4" presStyleCnt="0"/>
      <dgm:spPr/>
    </dgm:pt>
    <dgm:pt modelId="{78492784-75C7-DC4E-907B-A2A551748EF1}" type="pres">
      <dgm:prSet presAssocID="{FB988BB8-AE8A-0D49-A475-17A7195B9F84}" presName="accentRepeatNode" presStyleLbl="solidFgAcc1" presStyleIdx="3" presStyleCnt="5"/>
      <dgm:spPr/>
    </dgm:pt>
    <dgm:pt modelId="{D4D33107-7683-644A-87A0-E2B1ABEF4E1A}" type="pres">
      <dgm:prSet presAssocID="{84A77DA2-0871-7643-89FF-1DBCF438D523}" presName="text_5" presStyleLbl="node1" presStyleIdx="4" presStyleCnt="5">
        <dgm:presLayoutVars>
          <dgm:bulletEnabled val="1"/>
        </dgm:presLayoutVars>
      </dgm:prSet>
      <dgm:spPr/>
    </dgm:pt>
    <dgm:pt modelId="{9C6097F6-F8CB-B24A-B92A-BB0BEEA47945}" type="pres">
      <dgm:prSet presAssocID="{84A77DA2-0871-7643-89FF-1DBCF438D523}" presName="accent_5" presStyleCnt="0"/>
      <dgm:spPr/>
    </dgm:pt>
    <dgm:pt modelId="{0B93AB65-47CE-854B-B30F-5F51D15F8714}" type="pres">
      <dgm:prSet presAssocID="{84A77DA2-0871-7643-89FF-1DBCF438D523}" presName="accentRepeatNode" presStyleLbl="solidFgAcc1" presStyleIdx="4" presStyleCnt="5"/>
      <dgm:spPr/>
    </dgm:pt>
  </dgm:ptLst>
  <dgm:cxnLst>
    <dgm:cxn modelId="{C6849F00-718A-7446-862A-16CD29DD5BAD}" type="presOf" srcId="{FB988BB8-AE8A-0D49-A475-17A7195B9F84}" destId="{10F37ACF-C4AA-A24C-8B6A-F3679945419E}" srcOrd="0" destOrd="0" presId="urn:microsoft.com/office/officeart/2008/layout/VerticalCurvedList"/>
    <dgm:cxn modelId="{18D9CB0C-0117-BE43-8C65-2082446CBCFD}" type="presOf" srcId="{414783B5-A8D6-F943-9083-54B45D8202C2}" destId="{DD05B1DE-6EFF-4640-B09E-0D5E3A55566E}" srcOrd="0" destOrd="0" presId="urn:microsoft.com/office/officeart/2008/layout/VerticalCurvedList"/>
    <dgm:cxn modelId="{D4503116-3268-4A4F-AF61-2A5DBC1E6E1E}" srcId="{77CB65B4-0910-CE41-8110-661EE04CF4CC}" destId="{6979E084-7645-2743-8383-B19D77AD19B8}" srcOrd="0" destOrd="0" parTransId="{90E8A780-7A29-E445-AFF0-1DB3C0FB8444}" sibTransId="{414783B5-A8D6-F943-9083-54B45D8202C2}"/>
    <dgm:cxn modelId="{1859D02E-2350-9C48-9E48-B4AF947B4970}" type="presOf" srcId="{F42F2B44-FB36-2143-B4E2-7D52EEE241C7}" destId="{D682A91A-4FE5-654F-8E13-1BDA0DC19C13}" srcOrd="0" destOrd="0" presId="urn:microsoft.com/office/officeart/2008/layout/VerticalCurvedList"/>
    <dgm:cxn modelId="{F13E533B-2BE3-2645-8283-E4EEC10C3A7D}" type="presOf" srcId="{77CB65B4-0910-CE41-8110-661EE04CF4CC}" destId="{5BDCADDA-410D-A449-8BAE-628C605281AC}" srcOrd="0" destOrd="0" presId="urn:microsoft.com/office/officeart/2008/layout/VerticalCurvedList"/>
    <dgm:cxn modelId="{BFB5393F-5B02-964B-8866-3CD54D3B040D}" type="presOf" srcId="{84A77DA2-0871-7643-89FF-1DBCF438D523}" destId="{D4D33107-7683-644A-87A0-E2B1ABEF4E1A}" srcOrd="0" destOrd="0" presId="urn:microsoft.com/office/officeart/2008/layout/VerticalCurvedList"/>
    <dgm:cxn modelId="{7FD4275F-DEE6-2740-9609-20F5334F6144}" srcId="{77CB65B4-0910-CE41-8110-661EE04CF4CC}" destId="{84A77DA2-0871-7643-89FF-1DBCF438D523}" srcOrd="4" destOrd="0" parTransId="{56EF1D98-550D-E44C-8270-C7BA5FEBA7E1}" sibTransId="{75AE7576-2F39-0648-8460-84824335F7EA}"/>
    <dgm:cxn modelId="{F3E45F5F-AD0F-C341-BB14-847C8AD76F18}" srcId="{77CB65B4-0910-CE41-8110-661EE04CF4CC}" destId="{2E90F26F-655C-F149-A972-F41D9E4BB8B0}" srcOrd="2" destOrd="0" parTransId="{2947A311-F3E3-8244-B644-99B38551DE77}" sibTransId="{78933761-076E-9949-988B-AF9F95280B1F}"/>
    <dgm:cxn modelId="{7647CA49-D3D2-314E-8FFE-82BE89E1B880}" type="presOf" srcId="{2E90F26F-655C-F149-A972-F41D9E4BB8B0}" destId="{EEC1F2E6-9DB5-9D4B-9619-37167EA32FBE}" srcOrd="0" destOrd="0" presId="urn:microsoft.com/office/officeart/2008/layout/VerticalCurvedList"/>
    <dgm:cxn modelId="{2DA51973-D125-DF4E-9695-6E5D71D23667}" type="presOf" srcId="{6979E084-7645-2743-8383-B19D77AD19B8}" destId="{BFD7FC87-77BE-ED4F-A118-81E5BF64B573}" srcOrd="0" destOrd="0" presId="urn:microsoft.com/office/officeart/2008/layout/VerticalCurvedList"/>
    <dgm:cxn modelId="{090E5188-8973-9940-8BD7-0993B19FEBAC}" srcId="{77CB65B4-0910-CE41-8110-661EE04CF4CC}" destId="{F42F2B44-FB36-2143-B4E2-7D52EEE241C7}" srcOrd="1" destOrd="0" parTransId="{FBE5D8DC-7DD4-9E40-9B27-284B0208B26F}" sibTransId="{4390487F-21BF-7946-844E-BCF4272B3CC6}"/>
    <dgm:cxn modelId="{37EAF39B-1E35-5C43-A51C-A04EA9435F56}" srcId="{77CB65B4-0910-CE41-8110-661EE04CF4CC}" destId="{FB988BB8-AE8A-0D49-A475-17A7195B9F84}" srcOrd="3" destOrd="0" parTransId="{362D5552-5284-7D4D-898F-C4E1F007393D}" sibTransId="{3BFBF9FE-2095-BA49-A6C0-CE686F50CAB9}"/>
    <dgm:cxn modelId="{365F6415-139A-AD46-854A-654C3F22EFCF}" type="presParOf" srcId="{5BDCADDA-410D-A449-8BAE-628C605281AC}" destId="{252C6347-4903-B243-8CB5-0804514F9E18}" srcOrd="0" destOrd="0" presId="urn:microsoft.com/office/officeart/2008/layout/VerticalCurvedList"/>
    <dgm:cxn modelId="{3D5CCE17-FF91-1C43-BA5A-1ED0F1F92D4B}" type="presParOf" srcId="{252C6347-4903-B243-8CB5-0804514F9E18}" destId="{F6B5E219-AA49-BF42-9845-B76CE24404FE}" srcOrd="0" destOrd="0" presId="urn:microsoft.com/office/officeart/2008/layout/VerticalCurvedList"/>
    <dgm:cxn modelId="{8BC179DE-D550-2246-9B2D-0B9FA6FECEBA}" type="presParOf" srcId="{F6B5E219-AA49-BF42-9845-B76CE24404FE}" destId="{156D7E60-EA0F-6D4E-B00A-7674083B7034}" srcOrd="0" destOrd="0" presId="urn:microsoft.com/office/officeart/2008/layout/VerticalCurvedList"/>
    <dgm:cxn modelId="{EF0461EB-FF22-9C41-BC58-9751EFF063BA}" type="presParOf" srcId="{F6B5E219-AA49-BF42-9845-B76CE24404FE}" destId="{DD05B1DE-6EFF-4640-B09E-0D5E3A55566E}" srcOrd="1" destOrd="0" presId="urn:microsoft.com/office/officeart/2008/layout/VerticalCurvedList"/>
    <dgm:cxn modelId="{E523CC85-7DB6-EF46-B568-4370E1367673}" type="presParOf" srcId="{F6B5E219-AA49-BF42-9845-B76CE24404FE}" destId="{3CA16C3F-2243-B54D-A6E0-596D00272AE3}" srcOrd="2" destOrd="0" presId="urn:microsoft.com/office/officeart/2008/layout/VerticalCurvedList"/>
    <dgm:cxn modelId="{6CB9BEDC-2269-0F47-9F27-642359D76796}" type="presParOf" srcId="{F6B5E219-AA49-BF42-9845-B76CE24404FE}" destId="{0FCE879A-A93D-D344-A0A4-DD68C68F00AA}" srcOrd="3" destOrd="0" presId="urn:microsoft.com/office/officeart/2008/layout/VerticalCurvedList"/>
    <dgm:cxn modelId="{E5CF9533-B3F0-6E47-8E2F-D5F306D71BD8}" type="presParOf" srcId="{252C6347-4903-B243-8CB5-0804514F9E18}" destId="{BFD7FC87-77BE-ED4F-A118-81E5BF64B573}" srcOrd="1" destOrd="0" presId="urn:microsoft.com/office/officeart/2008/layout/VerticalCurvedList"/>
    <dgm:cxn modelId="{9C366355-8BFC-5A48-86FD-1BC52B7CBB54}" type="presParOf" srcId="{252C6347-4903-B243-8CB5-0804514F9E18}" destId="{9A808B1B-EE12-514F-A5FF-3F613B54443B}" srcOrd="2" destOrd="0" presId="urn:microsoft.com/office/officeart/2008/layout/VerticalCurvedList"/>
    <dgm:cxn modelId="{94B8D75E-E6D3-C843-B441-53E0AE326548}" type="presParOf" srcId="{9A808B1B-EE12-514F-A5FF-3F613B54443B}" destId="{1C7460FA-FE71-F843-B500-4661BAF3FA12}" srcOrd="0" destOrd="0" presId="urn:microsoft.com/office/officeart/2008/layout/VerticalCurvedList"/>
    <dgm:cxn modelId="{A32E7E29-5BC3-AA4B-920F-9ECC1F5C3412}" type="presParOf" srcId="{252C6347-4903-B243-8CB5-0804514F9E18}" destId="{D682A91A-4FE5-654F-8E13-1BDA0DC19C13}" srcOrd="3" destOrd="0" presId="urn:microsoft.com/office/officeart/2008/layout/VerticalCurvedList"/>
    <dgm:cxn modelId="{B18065AE-3CEC-6B49-883D-F7B07E461399}" type="presParOf" srcId="{252C6347-4903-B243-8CB5-0804514F9E18}" destId="{3F60AE1A-1616-F544-8F9A-B5A963A4320D}" srcOrd="4" destOrd="0" presId="urn:microsoft.com/office/officeart/2008/layout/VerticalCurvedList"/>
    <dgm:cxn modelId="{ACDE709A-C3B4-CC42-BFB0-EF9210980419}" type="presParOf" srcId="{3F60AE1A-1616-F544-8F9A-B5A963A4320D}" destId="{4EDE1A21-1CBC-D247-857E-1BA5B9DD8832}" srcOrd="0" destOrd="0" presId="urn:microsoft.com/office/officeart/2008/layout/VerticalCurvedList"/>
    <dgm:cxn modelId="{B3247869-6226-BC4B-A14F-7FC4AD2D06C3}" type="presParOf" srcId="{252C6347-4903-B243-8CB5-0804514F9E18}" destId="{EEC1F2E6-9DB5-9D4B-9619-37167EA32FBE}" srcOrd="5" destOrd="0" presId="urn:microsoft.com/office/officeart/2008/layout/VerticalCurvedList"/>
    <dgm:cxn modelId="{62F342E4-FF5B-414E-9BDE-EF05E768C168}" type="presParOf" srcId="{252C6347-4903-B243-8CB5-0804514F9E18}" destId="{5D23C6C4-1EA0-7C46-93AD-9B13310DB63F}" srcOrd="6" destOrd="0" presId="urn:microsoft.com/office/officeart/2008/layout/VerticalCurvedList"/>
    <dgm:cxn modelId="{5311627E-6F0F-0A42-82BA-72D925D8DC76}" type="presParOf" srcId="{5D23C6C4-1EA0-7C46-93AD-9B13310DB63F}" destId="{14840A19-DCCD-2D45-8E2B-3F8DC7CCA135}" srcOrd="0" destOrd="0" presId="urn:microsoft.com/office/officeart/2008/layout/VerticalCurvedList"/>
    <dgm:cxn modelId="{DD3BF37E-827A-994B-8D2D-D240CBD827B0}" type="presParOf" srcId="{252C6347-4903-B243-8CB5-0804514F9E18}" destId="{10F37ACF-C4AA-A24C-8B6A-F3679945419E}" srcOrd="7" destOrd="0" presId="urn:microsoft.com/office/officeart/2008/layout/VerticalCurvedList"/>
    <dgm:cxn modelId="{F3E6B500-97D8-7146-841E-C96A7B29F72B}" type="presParOf" srcId="{252C6347-4903-B243-8CB5-0804514F9E18}" destId="{13EEA045-D692-6F46-8965-AD658A76F93A}" srcOrd="8" destOrd="0" presId="urn:microsoft.com/office/officeart/2008/layout/VerticalCurvedList"/>
    <dgm:cxn modelId="{5ACE0B47-430D-A149-B382-4E7BDA114ABC}" type="presParOf" srcId="{13EEA045-D692-6F46-8965-AD658A76F93A}" destId="{78492784-75C7-DC4E-907B-A2A551748EF1}" srcOrd="0" destOrd="0" presId="urn:microsoft.com/office/officeart/2008/layout/VerticalCurvedList"/>
    <dgm:cxn modelId="{2086D0FF-AB77-BA48-8751-9D5780C5E9CB}" type="presParOf" srcId="{252C6347-4903-B243-8CB5-0804514F9E18}" destId="{D4D33107-7683-644A-87A0-E2B1ABEF4E1A}" srcOrd="9" destOrd="0" presId="urn:microsoft.com/office/officeart/2008/layout/VerticalCurvedList"/>
    <dgm:cxn modelId="{107D9FDD-3BA7-9F43-BF99-D2AABFD8C022}" type="presParOf" srcId="{252C6347-4903-B243-8CB5-0804514F9E18}" destId="{9C6097F6-F8CB-B24A-B92A-BB0BEEA47945}" srcOrd="10" destOrd="0" presId="urn:microsoft.com/office/officeart/2008/layout/VerticalCurvedList"/>
    <dgm:cxn modelId="{05DD347B-190F-E740-B150-2053F4401B24}" type="presParOf" srcId="{9C6097F6-F8CB-B24A-B92A-BB0BEEA47945}" destId="{0B93AB65-47CE-854B-B30F-5F51D15F87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DD352D-D619-434C-AD3C-FF2B10C2BC0B}" type="doc">
      <dgm:prSet loTypeId="urn:microsoft.com/office/officeart/2005/8/layout/matrix3" loCatId="" qsTypeId="urn:microsoft.com/office/officeart/2005/8/quickstyle/simple4" qsCatId="simple" csTypeId="urn:microsoft.com/office/officeart/2005/8/colors/accent1_2" csCatId="accent1"/>
      <dgm:spPr/>
      <dgm:t>
        <a:bodyPr/>
        <a:lstStyle/>
        <a:p>
          <a:endParaRPr lang="en-US"/>
        </a:p>
      </dgm:t>
    </dgm:pt>
    <dgm:pt modelId="{DE279909-D85E-E947-96DF-132B58365C28}">
      <dgm:prSet/>
      <dgm:spPr/>
      <dgm:t>
        <a:bodyPr/>
        <a:lstStyle/>
        <a:p>
          <a:pPr rtl="0"/>
          <a:r>
            <a:rPr lang="en-US" dirty="0">
              <a:latin typeface="Avenir Medium"/>
              <a:cs typeface="Avenir Medium"/>
            </a:rPr>
            <a:t>Student loan debt</a:t>
          </a:r>
        </a:p>
      </dgm:t>
    </dgm:pt>
    <dgm:pt modelId="{E6319F98-D035-0C46-886A-C9FAE0751D2B}" type="parTrans" cxnId="{AB47E659-BA4A-D34A-8DD2-01E285992613}">
      <dgm:prSet/>
      <dgm:spPr/>
      <dgm:t>
        <a:bodyPr/>
        <a:lstStyle/>
        <a:p>
          <a:endParaRPr lang="en-US"/>
        </a:p>
      </dgm:t>
    </dgm:pt>
    <dgm:pt modelId="{F9D8B6C8-04AA-0E45-9B87-DEA77E379550}" type="sibTrans" cxnId="{AB47E659-BA4A-D34A-8DD2-01E285992613}">
      <dgm:prSet/>
      <dgm:spPr/>
      <dgm:t>
        <a:bodyPr/>
        <a:lstStyle/>
        <a:p>
          <a:endParaRPr lang="en-US"/>
        </a:p>
      </dgm:t>
    </dgm:pt>
    <dgm:pt modelId="{AAB539CA-D268-DD41-B475-04FB598EE208}">
      <dgm:prSet/>
      <dgm:spPr/>
      <dgm:t>
        <a:bodyPr/>
        <a:lstStyle/>
        <a:p>
          <a:pPr rtl="0"/>
          <a:r>
            <a:rPr lang="en-US">
              <a:latin typeface="Avenir Medium"/>
              <a:cs typeface="Avenir Medium"/>
            </a:rPr>
            <a:t>Taxes</a:t>
          </a:r>
        </a:p>
      </dgm:t>
    </dgm:pt>
    <dgm:pt modelId="{DE2A9F78-B8C1-684E-98C9-F5E65422BEC2}" type="parTrans" cxnId="{7E783027-959E-F14E-9A6F-B1E43BBDE54C}">
      <dgm:prSet/>
      <dgm:spPr/>
      <dgm:t>
        <a:bodyPr/>
        <a:lstStyle/>
        <a:p>
          <a:endParaRPr lang="en-US"/>
        </a:p>
      </dgm:t>
    </dgm:pt>
    <dgm:pt modelId="{137F8FE4-8DB1-964B-9E98-25F2387232EA}" type="sibTrans" cxnId="{7E783027-959E-F14E-9A6F-B1E43BBDE54C}">
      <dgm:prSet/>
      <dgm:spPr/>
      <dgm:t>
        <a:bodyPr/>
        <a:lstStyle/>
        <a:p>
          <a:endParaRPr lang="en-US"/>
        </a:p>
      </dgm:t>
    </dgm:pt>
    <dgm:pt modelId="{F0298C8E-6413-9047-A3E6-5493A3AA6C1E}">
      <dgm:prSet/>
      <dgm:spPr/>
      <dgm:t>
        <a:bodyPr/>
        <a:lstStyle/>
        <a:p>
          <a:pPr rtl="0"/>
          <a:r>
            <a:rPr lang="en-US">
              <a:latin typeface="Avenir Medium"/>
              <a:cs typeface="Avenir Medium"/>
            </a:rPr>
            <a:t>Child support</a:t>
          </a:r>
        </a:p>
      </dgm:t>
    </dgm:pt>
    <dgm:pt modelId="{6D9364F4-BC01-BE4D-A9D1-54662B5B4D24}" type="parTrans" cxnId="{50F6E7D5-9940-D04D-946C-79C49EE6210B}">
      <dgm:prSet/>
      <dgm:spPr/>
      <dgm:t>
        <a:bodyPr/>
        <a:lstStyle/>
        <a:p>
          <a:endParaRPr lang="en-US"/>
        </a:p>
      </dgm:t>
    </dgm:pt>
    <dgm:pt modelId="{1EDD3782-B1AF-AC48-B60D-968CCBCE699A}" type="sibTrans" cxnId="{50F6E7D5-9940-D04D-946C-79C49EE6210B}">
      <dgm:prSet/>
      <dgm:spPr/>
      <dgm:t>
        <a:bodyPr/>
        <a:lstStyle/>
        <a:p>
          <a:endParaRPr lang="en-US"/>
        </a:p>
      </dgm:t>
    </dgm:pt>
    <dgm:pt modelId="{747483AB-A9B9-3D41-B256-58D53410F83F}">
      <dgm:prSet/>
      <dgm:spPr/>
      <dgm:t>
        <a:bodyPr/>
        <a:lstStyle/>
        <a:p>
          <a:pPr rtl="0"/>
          <a:r>
            <a:rPr lang="en-US">
              <a:latin typeface="Avenir Medium"/>
              <a:cs typeface="Avenir Medium"/>
            </a:rPr>
            <a:t>Alimony</a:t>
          </a:r>
        </a:p>
      </dgm:t>
    </dgm:pt>
    <dgm:pt modelId="{6A3F9410-EC5A-AC41-920A-15E8AE0D8C55}" type="parTrans" cxnId="{FF1250BF-294E-B64F-A085-FB5E0B322E65}">
      <dgm:prSet/>
      <dgm:spPr/>
      <dgm:t>
        <a:bodyPr/>
        <a:lstStyle/>
        <a:p>
          <a:endParaRPr lang="en-US"/>
        </a:p>
      </dgm:t>
    </dgm:pt>
    <dgm:pt modelId="{6AC7184C-D695-C74E-A923-5888F022036E}" type="sibTrans" cxnId="{FF1250BF-294E-B64F-A085-FB5E0B322E65}">
      <dgm:prSet/>
      <dgm:spPr/>
      <dgm:t>
        <a:bodyPr/>
        <a:lstStyle/>
        <a:p>
          <a:endParaRPr lang="en-US"/>
        </a:p>
      </dgm:t>
    </dgm:pt>
    <dgm:pt modelId="{0F7F7B3F-5EDF-264C-BFE5-944FFEB5A3DE}" type="pres">
      <dgm:prSet presAssocID="{B0DD352D-D619-434C-AD3C-FF2B10C2BC0B}" presName="matrix" presStyleCnt="0">
        <dgm:presLayoutVars>
          <dgm:chMax val="1"/>
          <dgm:dir/>
          <dgm:resizeHandles val="exact"/>
        </dgm:presLayoutVars>
      </dgm:prSet>
      <dgm:spPr/>
    </dgm:pt>
    <dgm:pt modelId="{D17C53AD-28A1-9C4C-BBE0-07B8A27A714A}" type="pres">
      <dgm:prSet presAssocID="{B0DD352D-D619-434C-AD3C-FF2B10C2BC0B}" presName="diamond" presStyleLbl="bgShp" presStyleIdx="0" presStyleCnt="1"/>
      <dgm:spPr/>
    </dgm:pt>
    <dgm:pt modelId="{1A7630B4-DC97-C74A-85CF-E5CAE7E03285}" type="pres">
      <dgm:prSet presAssocID="{B0DD352D-D619-434C-AD3C-FF2B10C2BC0B}" presName="quad1" presStyleLbl="node1" presStyleIdx="0" presStyleCnt="4">
        <dgm:presLayoutVars>
          <dgm:chMax val="0"/>
          <dgm:chPref val="0"/>
          <dgm:bulletEnabled val="1"/>
        </dgm:presLayoutVars>
      </dgm:prSet>
      <dgm:spPr/>
    </dgm:pt>
    <dgm:pt modelId="{B8184F65-AE18-0B4C-8A26-1DE2D80D94B9}" type="pres">
      <dgm:prSet presAssocID="{B0DD352D-D619-434C-AD3C-FF2B10C2BC0B}" presName="quad2" presStyleLbl="node1" presStyleIdx="1" presStyleCnt="4">
        <dgm:presLayoutVars>
          <dgm:chMax val="0"/>
          <dgm:chPref val="0"/>
          <dgm:bulletEnabled val="1"/>
        </dgm:presLayoutVars>
      </dgm:prSet>
      <dgm:spPr/>
    </dgm:pt>
    <dgm:pt modelId="{4D36348B-A577-FB4D-A778-D8DB31059055}" type="pres">
      <dgm:prSet presAssocID="{B0DD352D-D619-434C-AD3C-FF2B10C2BC0B}" presName="quad3" presStyleLbl="node1" presStyleIdx="2" presStyleCnt="4">
        <dgm:presLayoutVars>
          <dgm:chMax val="0"/>
          <dgm:chPref val="0"/>
          <dgm:bulletEnabled val="1"/>
        </dgm:presLayoutVars>
      </dgm:prSet>
      <dgm:spPr/>
    </dgm:pt>
    <dgm:pt modelId="{998D93B0-A773-BA45-BE75-BC9585352162}" type="pres">
      <dgm:prSet presAssocID="{B0DD352D-D619-434C-AD3C-FF2B10C2BC0B}" presName="quad4" presStyleLbl="node1" presStyleIdx="3" presStyleCnt="4">
        <dgm:presLayoutVars>
          <dgm:chMax val="0"/>
          <dgm:chPref val="0"/>
          <dgm:bulletEnabled val="1"/>
        </dgm:presLayoutVars>
      </dgm:prSet>
      <dgm:spPr/>
    </dgm:pt>
  </dgm:ptLst>
  <dgm:cxnLst>
    <dgm:cxn modelId="{20050A06-0D7B-734C-BFC1-2F1660B42B27}" type="presOf" srcId="{AAB539CA-D268-DD41-B475-04FB598EE208}" destId="{B8184F65-AE18-0B4C-8A26-1DE2D80D94B9}" srcOrd="0" destOrd="0" presId="urn:microsoft.com/office/officeart/2005/8/layout/matrix3"/>
    <dgm:cxn modelId="{7E783027-959E-F14E-9A6F-B1E43BBDE54C}" srcId="{B0DD352D-D619-434C-AD3C-FF2B10C2BC0B}" destId="{AAB539CA-D268-DD41-B475-04FB598EE208}" srcOrd="1" destOrd="0" parTransId="{DE2A9F78-B8C1-684E-98C9-F5E65422BEC2}" sibTransId="{137F8FE4-8DB1-964B-9E98-25F2387232EA}"/>
    <dgm:cxn modelId="{AB47E659-BA4A-D34A-8DD2-01E285992613}" srcId="{B0DD352D-D619-434C-AD3C-FF2B10C2BC0B}" destId="{DE279909-D85E-E947-96DF-132B58365C28}" srcOrd="0" destOrd="0" parTransId="{E6319F98-D035-0C46-886A-C9FAE0751D2B}" sibTransId="{F9D8B6C8-04AA-0E45-9B87-DEA77E379550}"/>
    <dgm:cxn modelId="{D54EFA59-7055-CB49-8B1B-289574754714}" type="presOf" srcId="{F0298C8E-6413-9047-A3E6-5493A3AA6C1E}" destId="{4D36348B-A577-FB4D-A778-D8DB31059055}" srcOrd="0" destOrd="0" presId="urn:microsoft.com/office/officeart/2005/8/layout/matrix3"/>
    <dgm:cxn modelId="{7791DB83-0F8B-174D-AFB5-4873086B9C8A}" type="presOf" srcId="{B0DD352D-D619-434C-AD3C-FF2B10C2BC0B}" destId="{0F7F7B3F-5EDF-264C-BFE5-944FFEB5A3DE}" srcOrd="0" destOrd="0" presId="urn:microsoft.com/office/officeart/2005/8/layout/matrix3"/>
    <dgm:cxn modelId="{FF1250BF-294E-B64F-A085-FB5E0B322E65}" srcId="{B0DD352D-D619-434C-AD3C-FF2B10C2BC0B}" destId="{747483AB-A9B9-3D41-B256-58D53410F83F}" srcOrd="3" destOrd="0" parTransId="{6A3F9410-EC5A-AC41-920A-15E8AE0D8C55}" sibTransId="{6AC7184C-D695-C74E-A923-5888F022036E}"/>
    <dgm:cxn modelId="{A2E00BC0-1BC8-7C4A-A5AF-5231CDE26D72}" type="presOf" srcId="{747483AB-A9B9-3D41-B256-58D53410F83F}" destId="{998D93B0-A773-BA45-BE75-BC9585352162}" srcOrd="0" destOrd="0" presId="urn:microsoft.com/office/officeart/2005/8/layout/matrix3"/>
    <dgm:cxn modelId="{50F6E7D5-9940-D04D-946C-79C49EE6210B}" srcId="{B0DD352D-D619-434C-AD3C-FF2B10C2BC0B}" destId="{F0298C8E-6413-9047-A3E6-5493A3AA6C1E}" srcOrd="2" destOrd="0" parTransId="{6D9364F4-BC01-BE4D-A9D1-54662B5B4D24}" sibTransId="{1EDD3782-B1AF-AC48-B60D-968CCBCE699A}"/>
    <dgm:cxn modelId="{779F81DB-D520-5547-88CD-53BA98053772}" type="presOf" srcId="{DE279909-D85E-E947-96DF-132B58365C28}" destId="{1A7630B4-DC97-C74A-85CF-E5CAE7E03285}" srcOrd="0" destOrd="0" presId="urn:microsoft.com/office/officeart/2005/8/layout/matrix3"/>
    <dgm:cxn modelId="{858D8D29-B0B2-1E47-8CC0-31E2540A9AF5}" type="presParOf" srcId="{0F7F7B3F-5EDF-264C-BFE5-944FFEB5A3DE}" destId="{D17C53AD-28A1-9C4C-BBE0-07B8A27A714A}" srcOrd="0" destOrd="0" presId="urn:microsoft.com/office/officeart/2005/8/layout/matrix3"/>
    <dgm:cxn modelId="{7EC02E83-1E23-314E-A442-33778E05F395}" type="presParOf" srcId="{0F7F7B3F-5EDF-264C-BFE5-944FFEB5A3DE}" destId="{1A7630B4-DC97-C74A-85CF-E5CAE7E03285}" srcOrd="1" destOrd="0" presId="urn:microsoft.com/office/officeart/2005/8/layout/matrix3"/>
    <dgm:cxn modelId="{AA318071-67B2-B14B-A600-706406B28B9F}" type="presParOf" srcId="{0F7F7B3F-5EDF-264C-BFE5-944FFEB5A3DE}" destId="{B8184F65-AE18-0B4C-8A26-1DE2D80D94B9}" srcOrd="2" destOrd="0" presId="urn:microsoft.com/office/officeart/2005/8/layout/matrix3"/>
    <dgm:cxn modelId="{DD5DEB44-DD78-464A-A650-066D8743ED46}" type="presParOf" srcId="{0F7F7B3F-5EDF-264C-BFE5-944FFEB5A3DE}" destId="{4D36348B-A577-FB4D-A778-D8DB31059055}" srcOrd="3" destOrd="0" presId="urn:microsoft.com/office/officeart/2005/8/layout/matrix3"/>
    <dgm:cxn modelId="{9834F8AC-7AAA-C540-9351-81799D2A2FFB}" type="presParOf" srcId="{0F7F7B3F-5EDF-264C-BFE5-944FFEB5A3DE}" destId="{998D93B0-A773-BA45-BE75-BC958535216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EA7E79-C6F7-4246-A676-F1FD5275E516}" type="doc">
      <dgm:prSet loTypeId="urn:microsoft.com/office/officeart/2005/8/layout/hProcess3" loCatId="" qsTypeId="urn:microsoft.com/office/officeart/2005/8/quickstyle/simple4" qsCatId="simple" csTypeId="urn:microsoft.com/office/officeart/2005/8/colors/accent3_4" csCatId="accent3" phldr="1"/>
      <dgm:spPr/>
      <dgm:t>
        <a:bodyPr/>
        <a:lstStyle/>
        <a:p>
          <a:endParaRPr lang="en-US"/>
        </a:p>
      </dgm:t>
    </dgm:pt>
    <dgm:pt modelId="{5F4FECA2-1A03-1945-AEA5-11BE1B205F26}">
      <dgm:prSet phldrT="[Text]"/>
      <dgm:spPr/>
      <dgm:t>
        <a:bodyPr/>
        <a:lstStyle/>
        <a:p>
          <a:r>
            <a:rPr lang="en-US" dirty="0">
              <a:latin typeface="Avenir Medium"/>
              <a:cs typeface="Avenir Medium"/>
            </a:rPr>
            <a:t>850</a:t>
          </a:r>
        </a:p>
      </dgm:t>
    </dgm:pt>
    <dgm:pt modelId="{D53B9626-65DC-864B-9299-C55A6F0C60D9}" type="parTrans" cxnId="{E6695B3B-8290-5B44-A030-878680752511}">
      <dgm:prSet/>
      <dgm:spPr/>
      <dgm:t>
        <a:bodyPr/>
        <a:lstStyle/>
        <a:p>
          <a:endParaRPr lang="en-US"/>
        </a:p>
      </dgm:t>
    </dgm:pt>
    <dgm:pt modelId="{301FACBA-7C82-3640-A13C-5CD33FA7D275}" type="sibTrans" cxnId="{E6695B3B-8290-5B44-A030-878680752511}">
      <dgm:prSet/>
      <dgm:spPr/>
      <dgm:t>
        <a:bodyPr/>
        <a:lstStyle/>
        <a:p>
          <a:endParaRPr lang="en-US"/>
        </a:p>
      </dgm:t>
    </dgm:pt>
    <dgm:pt modelId="{D71F828C-D36B-6948-8E57-03B6CD285F31}">
      <dgm:prSet phldrT="[Text]"/>
      <dgm:spPr/>
      <dgm:t>
        <a:bodyPr/>
        <a:lstStyle/>
        <a:p>
          <a:r>
            <a:rPr lang="en-US" dirty="0">
              <a:latin typeface="Avenir Medium"/>
              <a:cs typeface="Avenir Medium"/>
            </a:rPr>
            <a:t>Excellent</a:t>
          </a:r>
        </a:p>
      </dgm:t>
    </dgm:pt>
    <dgm:pt modelId="{DC84DE7C-71FA-114C-B57E-E5CE38F5EBF5}" type="parTrans" cxnId="{B11196AE-74A2-E84D-BFF0-AE41814C3DB3}">
      <dgm:prSet/>
      <dgm:spPr/>
      <dgm:t>
        <a:bodyPr/>
        <a:lstStyle/>
        <a:p>
          <a:endParaRPr lang="en-US"/>
        </a:p>
      </dgm:t>
    </dgm:pt>
    <dgm:pt modelId="{13B2B44A-3839-5240-AEDB-E87DAF3738F4}" type="sibTrans" cxnId="{B11196AE-74A2-E84D-BFF0-AE41814C3DB3}">
      <dgm:prSet/>
      <dgm:spPr/>
      <dgm:t>
        <a:bodyPr/>
        <a:lstStyle/>
        <a:p>
          <a:endParaRPr lang="en-US"/>
        </a:p>
      </dgm:t>
    </dgm:pt>
    <dgm:pt modelId="{6ED7CCCE-DF01-A643-AA77-9E6D58F7F688}">
      <dgm:prSet phldrT="[Text]"/>
      <dgm:spPr/>
      <dgm:t>
        <a:bodyPr/>
        <a:lstStyle/>
        <a:p>
          <a:r>
            <a:rPr lang="en-US" dirty="0">
              <a:latin typeface="Avenir Medium"/>
              <a:cs typeface="Avenir Medium"/>
            </a:rPr>
            <a:t>Very Good</a:t>
          </a:r>
        </a:p>
      </dgm:t>
    </dgm:pt>
    <dgm:pt modelId="{CC34412D-920E-D34D-9EBF-2D8F82F46735}" type="parTrans" cxnId="{4B97950A-4F4A-8E4C-AB21-61426331F8A4}">
      <dgm:prSet/>
      <dgm:spPr/>
      <dgm:t>
        <a:bodyPr/>
        <a:lstStyle/>
        <a:p>
          <a:endParaRPr lang="en-US"/>
        </a:p>
      </dgm:t>
    </dgm:pt>
    <dgm:pt modelId="{BE62E2C2-D3FE-5942-8329-0DCEFC356B8B}" type="sibTrans" cxnId="{4B97950A-4F4A-8E4C-AB21-61426331F8A4}">
      <dgm:prSet/>
      <dgm:spPr/>
      <dgm:t>
        <a:bodyPr/>
        <a:lstStyle/>
        <a:p>
          <a:endParaRPr lang="en-US"/>
        </a:p>
      </dgm:t>
    </dgm:pt>
    <dgm:pt modelId="{B8012E01-563D-334E-AF7C-033165325369}">
      <dgm:prSet phldrT="[Text]"/>
      <dgm:spPr/>
      <dgm:t>
        <a:bodyPr/>
        <a:lstStyle/>
        <a:p>
          <a:r>
            <a:rPr lang="en-US" dirty="0">
              <a:latin typeface="Avenir Medium"/>
              <a:cs typeface="Avenir Medium"/>
            </a:rPr>
            <a:t>700</a:t>
          </a:r>
        </a:p>
      </dgm:t>
    </dgm:pt>
    <dgm:pt modelId="{53FEFDFD-9399-624B-BDAB-5D9AC38D4E92}" type="parTrans" cxnId="{79A6C7B6-5EA4-7F4E-8373-EFF056716F80}">
      <dgm:prSet/>
      <dgm:spPr/>
      <dgm:t>
        <a:bodyPr/>
        <a:lstStyle/>
        <a:p>
          <a:endParaRPr lang="en-US"/>
        </a:p>
      </dgm:t>
    </dgm:pt>
    <dgm:pt modelId="{41D014B2-7F9A-244C-A7A5-315A45B38859}" type="sibTrans" cxnId="{79A6C7B6-5EA4-7F4E-8373-EFF056716F80}">
      <dgm:prSet/>
      <dgm:spPr/>
      <dgm:t>
        <a:bodyPr/>
        <a:lstStyle/>
        <a:p>
          <a:endParaRPr lang="en-US"/>
        </a:p>
      </dgm:t>
    </dgm:pt>
    <dgm:pt modelId="{DE6FEE84-A522-6E4A-887F-D81A1471E16C}">
      <dgm:prSet phldrT="[Text]"/>
      <dgm:spPr/>
      <dgm:t>
        <a:bodyPr/>
        <a:lstStyle/>
        <a:p>
          <a:r>
            <a:rPr lang="en-US" dirty="0">
              <a:latin typeface="Avenir Medium"/>
              <a:cs typeface="Avenir Medium"/>
            </a:rPr>
            <a:t>Good</a:t>
          </a:r>
        </a:p>
      </dgm:t>
    </dgm:pt>
    <dgm:pt modelId="{D28C2AB8-D66E-834D-9235-1277A2083056}" type="parTrans" cxnId="{1EC742BA-6FC3-A340-84C2-11448DA51A95}">
      <dgm:prSet/>
      <dgm:spPr/>
      <dgm:t>
        <a:bodyPr/>
        <a:lstStyle/>
        <a:p>
          <a:endParaRPr lang="en-US"/>
        </a:p>
      </dgm:t>
    </dgm:pt>
    <dgm:pt modelId="{D928CA6A-9E87-8246-988C-A48B107F6694}" type="sibTrans" cxnId="{1EC742BA-6FC3-A340-84C2-11448DA51A95}">
      <dgm:prSet/>
      <dgm:spPr/>
      <dgm:t>
        <a:bodyPr/>
        <a:lstStyle/>
        <a:p>
          <a:endParaRPr lang="en-US"/>
        </a:p>
      </dgm:t>
    </dgm:pt>
    <dgm:pt modelId="{A918574B-6A4C-F54E-8F02-B87FC24C13CE}">
      <dgm:prSet phldrT="[Text]"/>
      <dgm:spPr/>
      <dgm:t>
        <a:bodyPr/>
        <a:lstStyle/>
        <a:p>
          <a:r>
            <a:rPr lang="en-US" dirty="0">
              <a:latin typeface="Avenir Medium"/>
              <a:cs typeface="Avenir Medium"/>
            </a:rPr>
            <a:t>660</a:t>
          </a:r>
        </a:p>
      </dgm:t>
    </dgm:pt>
    <dgm:pt modelId="{A6BF2C8D-29C9-4543-B738-562557606527}" type="parTrans" cxnId="{0242F5CA-0BB8-F04A-9B42-22C787A901F8}">
      <dgm:prSet/>
      <dgm:spPr/>
      <dgm:t>
        <a:bodyPr/>
        <a:lstStyle/>
        <a:p>
          <a:endParaRPr lang="en-US"/>
        </a:p>
      </dgm:t>
    </dgm:pt>
    <dgm:pt modelId="{91484FB0-D04D-0143-900A-9289D750054E}" type="sibTrans" cxnId="{0242F5CA-0BB8-F04A-9B42-22C787A901F8}">
      <dgm:prSet/>
      <dgm:spPr/>
      <dgm:t>
        <a:bodyPr/>
        <a:lstStyle/>
        <a:p>
          <a:endParaRPr lang="en-US"/>
        </a:p>
      </dgm:t>
    </dgm:pt>
    <dgm:pt modelId="{CC64547A-0733-3743-A36A-2D6B2A2A3E41}">
      <dgm:prSet phldrT="[Text]"/>
      <dgm:spPr/>
      <dgm:t>
        <a:bodyPr/>
        <a:lstStyle/>
        <a:p>
          <a:r>
            <a:rPr lang="en-US" dirty="0">
              <a:latin typeface="Avenir Medium"/>
              <a:cs typeface="Avenir Medium"/>
            </a:rPr>
            <a:t>Not Good</a:t>
          </a:r>
        </a:p>
      </dgm:t>
    </dgm:pt>
    <dgm:pt modelId="{91885B9C-57C2-9D4A-B30D-0107FF5BC2E5}" type="parTrans" cxnId="{95D3A29E-A5E9-C743-ADB1-BAF1C0DADC3B}">
      <dgm:prSet/>
      <dgm:spPr/>
      <dgm:t>
        <a:bodyPr/>
        <a:lstStyle/>
        <a:p>
          <a:endParaRPr lang="en-US"/>
        </a:p>
      </dgm:t>
    </dgm:pt>
    <dgm:pt modelId="{82F8199D-251C-E14C-821B-0874ABC75285}" type="sibTrans" cxnId="{95D3A29E-A5E9-C743-ADB1-BAF1C0DADC3B}">
      <dgm:prSet/>
      <dgm:spPr/>
      <dgm:t>
        <a:bodyPr/>
        <a:lstStyle/>
        <a:p>
          <a:endParaRPr lang="en-US"/>
        </a:p>
      </dgm:t>
    </dgm:pt>
    <dgm:pt modelId="{34D4A27A-8C33-D841-B595-5DD73C13A491}">
      <dgm:prSet phldrT="[Text]"/>
      <dgm:spPr/>
      <dgm:t>
        <a:bodyPr/>
        <a:lstStyle/>
        <a:p>
          <a:r>
            <a:rPr lang="en-US" dirty="0">
              <a:latin typeface="Avenir Medium"/>
              <a:cs typeface="Avenir Medium"/>
            </a:rPr>
            <a:t>620</a:t>
          </a:r>
        </a:p>
      </dgm:t>
    </dgm:pt>
    <dgm:pt modelId="{F0C2BFCE-90D7-7D41-A3CC-88C6FACA17F7}" type="parTrans" cxnId="{A92F1FB3-E56A-8C40-81B4-057B166223BA}">
      <dgm:prSet/>
      <dgm:spPr/>
      <dgm:t>
        <a:bodyPr/>
        <a:lstStyle/>
        <a:p>
          <a:endParaRPr lang="en-US"/>
        </a:p>
      </dgm:t>
    </dgm:pt>
    <dgm:pt modelId="{25FAF2BE-EF58-D04C-AEEC-FCE98383D44D}" type="sibTrans" cxnId="{A92F1FB3-E56A-8C40-81B4-057B166223BA}">
      <dgm:prSet/>
      <dgm:spPr/>
      <dgm:t>
        <a:bodyPr/>
        <a:lstStyle/>
        <a:p>
          <a:endParaRPr lang="en-US"/>
        </a:p>
      </dgm:t>
    </dgm:pt>
    <dgm:pt modelId="{5395C3B3-0D92-3246-BA46-4F28D5431549}">
      <dgm:prSet phldrT="[Text]"/>
      <dgm:spPr/>
      <dgm:t>
        <a:bodyPr/>
        <a:lstStyle/>
        <a:p>
          <a:r>
            <a:rPr lang="en-US" dirty="0">
              <a:latin typeface="Avenir Medium"/>
              <a:cs typeface="Avenir Medium"/>
            </a:rPr>
            <a:t>Poor</a:t>
          </a:r>
        </a:p>
      </dgm:t>
    </dgm:pt>
    <dgm:pt modelId="{97FCE775-5B2D-5B41-87C8-4E5450E51CB5}" type="parTrans" cxnId="{174175DF-A739-1A42-9B4F-104DD7457580}">
      <dgm:prSet/>
      <dgm:spPr/>
      <dgm:t>
        <a:bodyPr/>
        <a:lstStyle/>
        <a:p>
          <a:endParaRPr lang="en-US"/>
        </a:p>
      </dgm:t>
    </dgm:pt>
    <dgm:pt modelId="{9149E012-5CC8-DD46-BEFD-991C72C4FBEB}" type="sibTrans" cxnId="{174175DF-A739-1A42-9B4F-104DD7457580}">
      <dgm:prSet/>
      <dgm:spPr/>
      <dgm:t>
        <a:bodyPr/>
        <a:lstStyle/>
        <a:p>
          <a:endParaRPr lang="en-US"/>
        </a:p>
      </dgm:t>
    </dgm:pt>
    <dgm:pt modelId="{E0BB7E82-6FAE-BE45-94E3-1B49B79A34EB}">
      <dgm:prSet phldrT="[Text]"/>
      <dgm:spPr/>
      <dgm:t>
        <a:bodyPr/>
        <a:lstStyle/>
        <a:p>
          <a:r>
            <a:rPr lang="en-US" dirty="0">
              <a:latin typeface="Avenir Medium"/>
              <a:cs typeface="Avenir Medium"/>
            </a:rPr>
            <a:t>300 </a:t>
          </a:r>
        </a:p>
      </dgm:t>
    </dgm:pt>
    <dgm:pt modelId="{0D22596D-EF12-7F4A-8BD5-7203249BD49C}" type="parTrans" cxnId="{9D773C8D-24B1-6F4B-9733-77E287160A12}">
      <dgm:prSet/>
      <dgm:spPr/>
      <dgm:t>
        <a:bodyPr/>
        <a:lstStyle/>
        <a:p>
          <a:endParaRPr lang="en-US"/>
        </a:p>
      </dgm:t>
    </dgm:pt>
    <dgm:pt modelId="{ADACCF8B-3352-0C48-B2C4-C3CC44420147}" type="sibTrans" cxnId="{9D773C8D-24B1-6F4B-9733-77E287160A12}">
      <dgm:prSet/>
      <dgm:spPr/>
      <dgm:t>
        <a:bodyPr/>
        <a:lstStyle/>
        <a:p>
          <a:endParaRPr lang="en-US"/>
        </a:p>
      </dgm:t>
    </dgm:pt>
    <dgm:pt modelId="{C4E9C23F-EE43-2D43-A72B-1D69E444A2CC}">
      <dgm:prSet phldrT="[Text]"/>
      <dgm:spPr/>
      <dgm:t>
        <a:bodyPr/>
        <a:lstStyle/>
        <a:p>
          <a:r>
            <a:rPr lang="en-US" dirty="0">
              <a:latin typeface="Avenir Medium"/>
              <a:cs typeface="Avenir Medium"/>
            </a:rPr>
            <a:t>Worst</a:t>
          </a:r>
        </a:p>
      </dgm:t>
    </dgm:pt>
    <dgm:pt modelId="{34DB5E40-62E4-564F-A43C-054D90BD52AC}" type="parTrans" cxnId="{DF28E07C-9E82-8445-B2B9-00A209121B2F}">
      <dgm:prSet/>
      <dgm:spPr/>
      <dgm:t>
        <a:bodyPr/>
        <a:lstStyle/>
        <a:p>
          <a:endParaRPr lang="en-US"/>
        </a:p>
      </dgm:t>
    </dgm:pt>
    <dgm:pt modelId="{E94C5A96-C714-644E-AC40-28F12BF6360D}" type="sibTrans" cxnId="{DF28E07C-9E82-8445-B2B9-00A209121B2F}">
      <dgm:prSet/>
      <dgm:spPr/>
      <dgm:t>
        <a:bodyPr/>
        <a:lstStyle/>
        <a:p>
          <a:endParaRPr lang="en-US"/>
        </a:p>
      </dgm:t>
    </dgm:pt>
    <dgm:pt modelId="{22446B9C-9005-1348-96AE-833898C7217F}">
      <dgm:prSet phldrT="[Text]"/>
      <dgm:spPr/>
      <dgm:t>
        <a:bodyPr/>
        <a:lstStyle/>
        <a:p>
          <a:r>
            <a:rPr lang="en-US" dirty="0">
              <a:latin typeface="Avenir Medium"/>
              <a:cs typeface="Avenir Medium"/>
            </a:rPr>
            <a:t>750</a:t>
          </a:r>
        </a:p>
      </dgm:t>
    </dgm:pt>
    <dgm:pt modelId="{D1DF5C89-CAD9-C94B-B163-6ADC76B09749}" type="parTrans" cxnId="{11BE2489-99FF-7F49-8204-47F4956B3AE0}">
      <dgm:prSet/>
      <dgm:spPr/>
      <dgm:t>
        <a:bodyPr/>
        <a:lstStyle/>
        <a:p>
          <a:endParaRPr lang="en-US"/>
        </a:p>
      </dgm:t>
    </dgm:pt>
    <dgm:pt modelId="{6DDFD4FC-5E5D-274A-B8E6-BBD700F34FDA}" type="sibTrans" cxnId="{11BE2489-99FF-7F49-8204-47F4956B3AE0}">
      <dgm:prSet/>
      <dgm:spPr/>
      <dgm:t>
        <a:bodyPr/>
        <a:lstStyle/>
        <a:p>
          <a:endParaRPr lang="en-US"/>
        </a:p>
      </dgm:t>
    </dgm:pt>
    <dgm:pt modelId="{0EF9D4C2-E5E7-BC44-B3D1-6B6DCAED7FA2}" type="pres">
      <dgm:prSet presAssocID="{A7EA7E79-C6F7-4246-A676-F1FD5275E516}" presName="Name0" presStyleCnt="0">
        <dgm:presLayoutVars>
          <dgm:dir/>
          <dgm:animLvl val="lvl"/>
          <dgm:resizeHandles val="exact"/>
        </dgm:presLayoutVars>
      </dgm:prSet>
      <dgm:spPr/>
    </dgm:pt>
    <dgm:pt modelId="{8C5236A6-98CB-5E47-A4DE-D10AD96CC427}" type="pres">
      <dgm:prSet presAssocID="{A7EA7E79-C6F7-4246-A676-F1FD5275E516}" presName="dummy" presStyleCnt="0"/>
      <dgm:spPr/>
    </dgm:pt>
    <dgm:pt modelId="{857226E6-B63B-B240-8F58-B0EF6841EFB6}" type="pres">
      <dgm:prSet presAssocID="{A7EA7E79-C6F7-4246-A676-F1FD5275E516}" presName="linH" presStyleCnt="0"/>
      <dgm:spPr/>
    </dgm:pt>
    <dgm:pt modelId="{597CC52A-1C28-7944-934F-05CC60D17726}" type="pres">
      <dgm:prSet presAssocID="{A7EA7E79-C6F7-4246-A676-F1FD5275E516}" presName="padding1" presStyleCnt="0"/>
      <dgm:spPr/>
    </dgm:pt>
    <dgm:pt modelId="{4F95606B-086C-634B-B6D6-2CF1DBA1C38E}" type="pres">
      <dgm:prSet presAssocID="{5F4FECA2-1A03-1945-AEA5-11BE1B205F26}" presName="linV" presStyleCnt="0"/>
      <dgm:spPr/>
    </dgm:pt>
    <dgm:pt modelId="{2ED27544-2AD9-6D44-81CE-ECBCDBA20174}" type="pres">
      <dgm:prSet presAssocID="{5F4FECA2-1A03-1945-AEA5-11BE1B205F26}" presName="spVertical1" presStyleCnt="0"/>
      <dgm:spPr/>
    </dgm:pt>
    <dgm:pt modelId="{05C6C5BD-4AF6-4F47-8EFA-2D22EC2E1324}" type="pres">
      <dgm:prSet presAssocID="{5F4FECA2-1A03-1945-AEA5-11BE1B205F26}" presName="parTx" presStyleLbl="revTx" presStyleIdx="0" presStyleCnt="12">
        <dgm:presLayoutVars>
          <dgm:chMax val="0"/>
          <dgm:chPref val="0"/>
          <dgm:bulletEnabled val="1"/>
        </dgm:presLayoutVars>
      </dgm:prSet>
      <dgm:spPr/>
    </dgm:pt>
    <dgm:pt modelId="{FBDDA082-50D5-E54B-9C8A-EAB0D4D2B2BF}" type="pres">
      <dgm:prSet presAssocID="{5F4FECA2-1A03-1945-AEA5-11BE1B205F26}" presName="spVertical2" presStyleCnt="0"/>
      <dgm:spPr/>
    </dgm:pt>
    <dgm:pt modelId="{D5F414C3-50FF-4840-9DD7-8BEE1DE1B4B0}" type="pres">
      <dgm:prSet presAssocID="{5F4FECA2-1A03-1945-AEA5-11BE1B205F26}" presName="spVertical3" presStyleCnt="0"/>
      <dgm:spPr/>
    </dgm:pt>
    <dgm:pt modelId="{06A06C85-829C-EC41-977F-700917BAA006}" type="pres">
      <dgm:prSet presAssocID="{5F4FECA2-1A03-1945-AEA5-11BE1B205F26}" presName="desTx" presStyleLbl="revTx" presStyleIdx="1" presStyleCnt="12">
        <dgm:presLayoutVars>
          <dgm:bulletEnabled val="1"/>
        </dgm:presLayoutVars>
      </dgm:prSet>
      <dgm:spPr/>
    </dgm:pt>
    <dgm:pt modelId="{0782C4F4-1E6E-EB49-892F-42E7F26F18EB}" type="pres">
      <dgm:prSet presAssocID="{301FACBA-7C82-3640-A13C-5CD33FA7D275}" presName="space" presStyleCnt="0"/>
      <dgm:spPr/>
    </dgm:pt>
    <dgm:pt modelId="{204C0418-FC48-E54D-BDA4-4BBBCA704C20}" type="pres">
      <dgm:prSet presAssocID="{22446B9C-9005-1348-96AE-833898C7217F}" presName="linV" presStyleCnt="0"/>
      <dgm:spPr/>
    </dgm:pt>
    <dgm:pt modelId="{5E68D6B2-E66A-2A48-B029-8EB9C8B31BB3}" type="pres">
      <dgm:prSet presAssocID="{22446B9C-9005-1348-96AE-833898C7217F}" presName="spVertical1" presStyleCnt="0"/>
      <dgm:spPr/>
    </dgm:pt>
    <dgm:pt modelId="{D6EAAF6C-250A-2E4E-8E0E-6BDBD2372C6D}" type="pres">
      <dgm:prSet presAssocID="{22446B9C-9005-1348-96AE-833898C7217F}" presName="parTx" presStyleLbl="revTx" presStyleIdx="2" presStyleCnt="12">
        <dgm:presLayoutVars>
          <dgm:chMax val="0"/>
          <dgm:chPref val="0"/>
          <dgm:bulletEnabled val="1"/>
        </dgm:presLayoutVars>
      </dgm:prSet>
      <dgm:spPr/>
    </dgm:pt>
    <dgm:pt modelId="{E23FE3C7-AC32-0D4C-8FE6-CBDD9F9270B6}" type="pres">
      <dgm:prSet presAssocID="{22446B9C-9005-1348-96AE-833898C7217F}" presName="spVertical2" presStyleCnt="0"/>
      <dgm:spPr/>
    </dgm:pt>
    <dgm:pt modelId="{FFCB1D00-4368-1B4A-8744-E1A32A013F4E}" type="pres">
      <dgm:prSet presAssocID="{22446B9C-9005-1348-96AE-833898C7217F}" presName="spVertical3" presStyleCnt="0"/>
      <dgm:spPr/>
    </dgm:pt>
    <dgm:pt modelId="{690CEC2E-AA84-B144-A0E8-E82007AA5EFD}" type="pres">
      <dgm:prSet presAssocID="{22446B9C-9005-1348-96AE-833898C7217F}" presName="desTx" presStyleLbl="revTx" presStyleIdx="3" presStyleCnt="12">
        <dgm:presLayoutVars>
          <dgm:bulletEnabled val="1"/>
        </dgm:presLayoutVars>
      </dgm:prSet>
      <dgm:spPr/>
    </dgm:pt>
    <dgm:pt modelId="{75AF7D1E-3BE6-B145-B916-8CA48B8D3DE0}" type="pres">
      <dgm:prSet presAssocID="{6DDFD4FC-5E5D-274A-B8E6-BBD700F34FDA}" presName="space" presStyleCnt="0"/>
      <dgm:spPr/>
    </dgm:pt>
    <dgm:pt modelId="{0CCED44D-9D20-C448-A69E-CBF1471F1FB0}" type="pres">
      <dgm:prSet presAssocID="{B8012E01-563D-334E-AF7C-033165325369}" presName="linV" presStyleCnt="0"/>
      <dgm:spPr/>
    </dgm:pt>
    <dgm:pt modelId="{E831A258-29C7-3540-9686-6114EDB8CEA4}" type="pres">
      <dgm:prSet presAssocID="{B8012E01-563D-334E-AF7C-033165325369}" presName="spVertical1" presStyleCnt="0"/>
      <dgm:spPr/>
    </dgm:pt>
    <dgm:pt modelId="{25E4743B-2866-BB47-8546-8279E7839CDC}" type="pres">
      <dgm:prSet presAssocID="{B8012E01-563D-334E-AF7C-033165325369}" presName="parTx" presStyleLbl="revTx" presStyleIdx="4" presStyleCnt="12">
        <dgm:presLayoutVars>
          <dgm:chMax val="0"/>
          <dgm:chPref val="0"/>
          <dgm:bulletEnabled val="1"/>
        </dgm:presLayoutVars>
      </dgm:prSet>
      <dgm:spPr/>
    </dgm:pt>
    <dgm:pt modelId="{12A75D16-6F6A-1B4C-A4E8-0A7EA843F7CD}" type="pres">
      <dgm:prSet presAssocID="{B8012E01-563D-334E-AF7C-033165325369}" presName="spVertical2" presStyleCnt="0"/>
      <dgm:spPr/>
    </dgm:pt>
    <dgm:pt modelId="{AE71838D-8BD1-544F-8CB0-8B32E314E0DE}" type="pres">
      <dgm:prSet presAssocID="{B8012E01-563D-334E-AF7C-033165325369}" presName="spVertical3" presStyleCnt="0"/>
      <dgm:spPr/>
    </dgm:pt>
    <dgm:pt modelId="{45F07E12-F1A8-2540-AE48-46C0907C2617}" type="pres">
      <dgm:prSet presAssocID="{B8012E01-563D-334E-AF7C-033165325369}" presName="desTx" presStyleLbl="revTx" presStyleIdx="5" presStyleCnt="12">
        <dgm:presLayoutVars>
          <dgm:bulletEnabled val="1"/>
        </dgm:presLayoutVars>
      </dgm:prSet>
      <dgm:spPr/>
    </dgm:pt>
    <dgm:pt modelId="{900B01E2-17DF-4941-88D2-12EDC9AAAFE8}" type="pres">
      <dgm:prSet presAssocID="{41D014B2-7F9A-244C-A7A5-315A45B38859}" presName="space" presStyleCnt="0"/>
      <dgm:spPr/>
    </dgm:pt>
    <dgm:pt modelId="{D8F56E31-C111-FF43-BA75-8BCEBFE259FA}" type="pres">
      <dgm:prSet presAssocID="{A918574B-6A4C-F54E-8F02-B87FC24C13CE}" presName="linV" presStyleCnt="0"/>
      <dgm:spPr/>
    </dgm:pt>
    <dgm:pt modelId="{6528B224-1EAD-5F43-9466-3CE8AA859380}" type="pres">
      <dgm:prSet presAssocID="{A918574B-6A4C-F54E-8F02-B87FC24C13CE}" presName="spVertical1" presStyleCnt="0"/>
      <dgm:spPr/>
    </dgm:pt>
    <dgm:pt modelId="{39E74AC5-B323-2B42-A019-DC081BEC7F09}" type="pres">
      <dgm:prSet presAssocID="{A918574B-6A4C-F54E-8F02-B87FC24C13CE}" presName="parTx" presStyleLbl="revTx" presStyleIdx="6" presStyleCnt="12">
        <dgm:presLayoutVars>
          <dgm:chMax val="0"/>
          <dgm:chPref val="0"/>
          <dgm:bulletEnabled val="1"/>
        </dgm:presLayoutVars>
      </dgm:prSet>
      <dgm:spPr/>
    </dgm:pt>
    <dgm:pt modelId="{BBEF8F4A-73DD-4D4E-A753-4BF4CB2FA2DE}" type="pres">
      <dgm:prSet presAssocID="{A918574B-6A4C-F54E-8F02-B87FC24C13CE}" presName="spVertical2" presStyleCnt="0"/>
      <dgm:spPr/>
    </dgm:pt>
    <dgm:pt modelId="{31219112-8436-944B-A8CA-CCE507C7CCB5}" type="pres">
      <dgm:prSet presAssocID="{A918574B-6A4C-F54E-8F02-B87FC24C13CE}" presName="spVertical3" presStyleCnt="0"/>
      <dgm:spPr/>
    </dgm:pt>
    <dgm:pt modelId="{097F2D96-DEF7-AD48-BF9D-9056673696F3}" type="pres">
      <dgm:prSet presAssocID="{A918574B-6A4C-F54E-8F02-B87FC24C13CE}" presName="desTx" presStyleLbl="revTx" presStyleIdx="7" presStyleCnt="12">
        <dgm:presLayoutVars>
          <dgm:bulletEnabled val="1"/>
        </dgm:presLayoutVars>
      </dgm:prSet>
      <dgm:spPr/>
    </dgm:pt>
    <dgm:pt modelId="{396D0C1E-1545-454E-9AE5-F6A5B35D65A7}" type="pres">
      <dgm:prSet presAssocID="{91484FB0-D04D-0143-900A-9289D750054E}" presName="space" presStyleCnt="0"/>
      <dgm:spPr/>
    </dgm:pt>
    <dgm:pt modelId="{33FAE144-EA2C-FF4E-9688-3A412D12C217}" type="pres">
      <dgm:prSet presAssocID="{34D4A27A-8C33-D841-B595-5DD73C13A491}" presName="linV" presStyleCnt="0"/>
      <dgm:spPr/>
    </dgm:pt>
    <dgm:pt modelId="{BB2596AC-6301-5244-98E0-142747BE2273}" type="pres">
      <dgm:prSet presAssocID="{34D4A27A-8C33-D841-B595-5DD73C13A491}" presName="spVertical1" presStyleCnt="0"/>
      <dgm:spPr/>
    </dgm:pt>
    <dgm:pt modelId="{B8C02DA1-723F-814D-ABDF-A40B34757F68}" type="pres">
      <dgm:prSet presAssocID="{34D4A27A-8C33-D841-B595-5DD73C13A491}" presName="parTx" presStyleLbl="revTx" presStyleIdx="8" presStyleCnt="12">
        <dgm:presLayoutVars>
          <dgm:chMax val="0"/>
          <dgm:chPref val="0"/>
          <dgm:bulletEnabled val="1"/>
        </dgm:presLayoutVars>
      </dgm:prSet>
      <dgm:spPr/>
    </dgm:pt>
    <dgm:pt modelId="{0060F1C2-29D0-1D41-BA41-0C31C93FB623}" type="pres">
      <dgm:prSet presAssocID="{34D4A27A-8C33-D841-B595-5DD73C13A491}" presName="spVertical2" presStyleCnt="0"/>
      <dgm:spPr/>
    </dgm:pt>
    <dgm:pt modelId="{7D248166-A764-F844-8C88-7AA9E31B2B11}" type="pres">
      <dgm:prSet presAssocID="{34D4A27A-8C33-D841-B595-5DD73C13A491}" presName="spVertical3" presStyleCnt="0"/>
      <dgm:spPr/>
    </dgm:pt>
    <dgm:pt modelId="{07FCB6A8-F6F7-8442-B064-C4A6D7C65BFB}" type="pres">
      <dgm:prSet presAssocID="{34D4A27A-8C33-D841-B595-5DD73C13A491}" presName="desTx" presStyleLbl="revTx" presStyleIdx="9" presStyleCnt="12">
        <dgm:presLayoutVars>
          <dgm:bulletEnabled val="1"/>
        </dgm:presLayoutVars>
      </dgm:prSet>
      <dgm:spPr/>
    </dgm:pt>
    <dgm:pt modelId="{8105FB04-3321-2B4B-B4F9-B6C66B063237}" type="pres">
      <dgm:prSet presAssocID="{25FAF2BE-EF58-D04C-AEEC-FCE98383D44D}" presName="space" presStyleCnt="0"/>
      <dgm:spPr/>
    </dgm:pt>
    <dgm:pt modelId="{A6AD42EA-9DC7-C34A-9E3F-63AEC219266E}" type="pres">
      <dgm:prSet presAssocID="{E0BB7E82-6FAE-BE45-94E3-1B49B79A34EB}" presName="linV" presStyleCnt="0"/>
      <dgm:spPr/>
    </dgm:pt>
    <dgm:pt modelId="{57A10D2D-38BE-AF49-BE56-BC543364511B}" type="pres">
      <dgm:prSet presAssocID="{E0BB7E82-6FAE-BE45-94E3-1B49B79A34EB}" presName="spVertical1" presStyleCnt="0"/>
      <dgm:spPr/>
    </dgm:pt>
    <dgm:pt modelId="{9E0AEBB4-5DB5-AD42-B10A-2AA33CBA4536}" type="pres">
      <dgm:prSet presAssocID="{E0BB7E82-6FAE-BE45-94E3-1B49B79A34EB}" presName="parTx" presStyleLbl="revTx" presStyleIdx="10" presStyleCnt="12">
        <dgm:presLayoutVars>
          <dgm:chMax val="0"/>
          <dgm:chPref val="0"/>
          <dgm:bulletEnabled val="1"/>
        </dgm:presLayoutVars>
      </dgm:prSet>
      <dgm:spPr/>
    </dgm:pt>
    <dgm:pt modelId="{898CCE0C-B179-234D-966A-14403B5FE17E}" type="pres">
      <dgm:prSet presAssocID="{E0BB7E82-6FAE-BE45-94E3-1B49B79A34EB}" presName="spVertical2" presStyleCnt="0"/>
      <dgm:spPr/>
    </dgm:pt>
    <dgm:pt modelId="{077BD435-1301-3243-BEC0-42373DFF8409}" type="pres">
      <dgm:prSet presAssocID="{E0BB7E82-6FAE-BE45-94E3-1B49B79A34EB}" presName="spVertical3" presStyleCnt="0"/>
      <dgm:spPr/>
    </dgm:pt>
    <dgm:pt modelId="{42541126-1A6A-6E45-B1ED-8E4221D4F0B7}" type="pres">
      <dgm:prSet presAssocID="{E0BB7E82-6FAE-BE45-94E3-1B49B79A34EB}" presName="desTx" presStyleLbl="revTx" presStyleIdx="11" presStyleCnt="12">
        <dgm:presLayoutVars>
          <dgm:bulletEnabled val="1"/>
        </dgm:presLayoutVars>
      </dgm:prSet>
      <dgm:spPr/>
    </dgm:pt>
    <dgm:pt modelId="{76729DBD-34D3-C045-9990-8965F0585A41}" type="pres">
      <dgm:prSet presAssocID="{A7EA7E79-C6F7-4246-A676-F1FD5275E516}" presName="padding2" presStyleCnt="0"/>
      <dgm:spPr/>
    </dgm:pt>
    <dgm:pt modelId="{9010C63C-7251-3B4B-919C-7706613D2797}" type="pres">
      <dgm:prSet presAssocID="{A7EA7E79-C6F7-4246-A676-F1FD5275E516}" presName="negArrow" presStyleCnt="0"/>
      <dgm:spPr/>
    </dgm:pt>
    <dgm:pt modelId="{4651F8EB-5085-5A40-B513-EA062901296C}" type="pres">
      <dgm:prSet presAssocID="{A7EA7E79-C6F7-4246-A676-F1FD5275E516}" presName="backgroundArrow" presStyleLbl="node1" presStyleIdx="0" presStyleCnt="1"/>
      <dgm:spPr>
        <a:solidFill>
          <a:schemeClr val="accent3">
            <a:lumMod val="50000"/>
          </a:schemeClr>
        </a:solidFill>
      </dgm:spPr>
    </dgm:pt>
  </dgm:ptLst>
  <dgm:cxnLst>
    <dgm:cxn modelId="{7BD8330A-F0EA-BF4F-8EF2-8B9EAD9FF982}" type="presOf" srcId="{C4E9C23F-EE43-2D43-A72B-1D69E444A2CC}" destId="{42541126-1A6A-6E45-B1ED-8E4221D4F0B7}" srcOrd="0" destOrd="0" presId="urn:microsoft.com/office/officeart/2005/8/layout/hProcess3"/>
    <dgm:cxn modelId="{4B97950A-4F4A-8E4C-AB21-61426331F8A4}" srcId="{22446B9C-9005-1348-96AE-833898C7217F}" destId="{6ED7CCCE-DF01-A643-AA77-9E6D58F7F688}" srcOrd="0" destOrd="0" parTransId="{CC34412D-920E-D34D-9EBF-2D8F82F46735}" sibTransId="{BE62E2C2-D3FE-5942-8329-0DCEFC356B8B}"/>
    <dgm:cxn modelId="{6056C30C-E7EB-4242-8C39-062E19872061}" type="presOf" srcId="{5F4FECA2-1A03-1945-AEA5-11BE1B205F26}" destId="{05C6C5BD-4AF6-4F47-8EFA-2D22EC2E1324}" srcOrd="0" destOrd="0" presId="urn:microsoft.com/office/officeart/2005/8/layout/hProcess3"/>
    <dgm:cxn modelId="{A2795F0D-F19A-EC47-9922-7F30CBB9214E}" type="presOf" srcId="{34D4A27A-8C33-D841-B595-5DD73C13A491}" destId="{B8C02DA1-723F-814D-ABDF-A40B34757F68}" srcOrd="0" destOrd="0" presId="urn:microsoft.com/office/officeart/2005/8/layout/hProcess3"/>
    <dgm:cxn modelId="{052F6A19-77E7-CE4A-BB4B-A52F0C9EB67E}" type="presOf" srcId="{5395C3B3-0D92-3246-BA46-4F28D5431549}" destId="{07FCB6A8-F6F7-8442-B064-C4A6D7C65BFB}" srcOrd="0" destOrd="0" presId="urn:microsoft.com/office/officeart/2005/8/layout/hProcess3"/>
    <dgm:cxn modelId="{1AE83725-F90F-0049-BB97-BCD45D3002D1}" type="presOf" srcId="{CC64547A-0733-3743-A36A-2D6B2A2A3E41}" destId="{097F2D96-DEF7-AD48-BF9D-9056673696F3}" srcOrd="0" destOrd="0" presId="urn:microsoft.com/office/officeart/2005/8/layout/hProcess3"/>
    <dgm:cxn modelId="{E6695B3B-8290-5B44-A030-878680752511}" srcId="{A7EA7E79-C6F7-4246-A676-F1FD5275E516}" destId="{5F4FECA2-1A03-1945-AEA5-11BE1B205F26}" srcOrd="0" destOrd="0" parTransId="{D53B9626-65DC-864B-9299-C55A6F0C60D9}" sibTransId="{301FACBA-7C82-3640-A13C-5CD33FA7D275}"/>
    <dgm:cxn modelId="{E06F3862-8258-2948-9D80-88925770E3C3}" type="presOf" srcId="{B8012E01-563D-334E-AF7C-033165325369}" destId="{25E4743B-2866-BB47-8546-8279E7839CDC}" srcOrd="0" destOrd="0" presId="urn:microsoft.com/office/officeart/2005/8/layout/hProcess3"/>
    <dgm:cxn modelId="{DEA8F345-34EF-0148-998C-18B37904E57D}" type="presOf" srcId="{22446B9C-9005-1348-96AE-833898C7217F}" destId="{D6EAAF6C-250A-2E4E-8E0E-6BDBD2372C6D}" srcOrd="0" destOrd="0" presId="urn:microsoft.com/office/officeart/2005/8/layout/hProcess3"/>
    <dgm:cxn modelId="{ABD28E7B-E041-5C42-A40B-013E2BEF7BA9}" type="presOf" srcId="{A918574B-6A4C-F54E-8F02-B87FC24C13CE}" destId="{39E74AC5-B323-2B42-A019-DC081BEC7F09}" srcOrd="0" destOrd="0" presId="urn:microsoft.com/office/officeart/2005/8/layout/hProcess3"/>
    <dgm:cxn modelId="{DF28E07C-9E82-8445-B2B9-00A209121B2F}" srcId="{E0BB7E82-6FAE-BE45-94E3-1B49B79A34EB}" destId="{C4E9C23F-EE43-2D43-A72B-1D69E444A2CC}" srcOrd="0" destOrd="0" parTransId="{34DB5E40-62E4-564F-A43C-054D90BD52AC}" sibTransId="{E94C5A96-C714-644E-AC40-28F12BF6360D}"/>
    <dgm:cxn modelId="{FD992282-D495-2A41-861E-A427C08D45B8}" type="presOf" srcId="{DE6FEE84-A522-6E4A-887F-D81A1471E16C}" destId="{45F07E12-F1A8-2540-AE48-46C0907C2617}" srcOrd="0" destOrd="0" presId="urn:microsoft.com/office/officeart/2005/8/layout/hProcess3"/>
    <dgm:cxn modelId="{BA8EDC84-813A-5349-830B-EFA4331425E7}" type="presOf" srcId="{A7EA7E79-C6F7-4246-A676-F1FD5275E516}" destId="{0EF9D4C2-E5E7-BC44-B3D1-6B6DCAED7FA2}" srcOrd="0" destOrd="0" presId="urn:microsoft.com/office/officeart/2005/8/layout/hProcess3"/>
    <dgm:cxn modelId="{11BE2489-99FF-7F49-8204-47F4956B3AE0}" srcId="{A7EA7E79-C6F7-4246-A676-F1FD5275E516}" destId="{22446B9C-9005-1348-96AE-833898C7217F}" srcOrd="1" destOrd="0" parTransId="{D1DF5C89-CAD9-C94B-B163-6ADC76B09749}" sibTransId="{6DDFD4FC-5E5D-274A-B8E6-BBD700F34FDA}"/>
    <dgm:cxn modelId="{9D773C8D-24B1-6F4B-9733-77E287160A12}" srcId="{A7EA7E79-C6F7-4246-A676-F1FD5275E516}" destId="{E0BB7E82-6FAE-BE45-94E3-1B49B79A34EB}" srcOrd="5" destOrd="0" parTransId="{0D22596D-EF12-7F4A-8BD5-7203249BD49C}" sibTransId="{ADACCF8B-3352-0C48-B2C4-C3CC44420147}"/>
    <dgm:cxn modelId="{EBA9789B-F4C2-6541-A59C-7DED74FB4195}" type="presOf" srcId="{E0BB7E82-6FAE-BE45-94E3-1B49B79A34EB}" destId="{9E0AEBB4-5DB5-AD42-B10A-2AA33CBA4536}" srcOrd="0" destOrd="0" presId="urn:microsoft.com/office/officeart/2005/8/layout/hProcess3"/>
    <dgm:cxn modelId="{95D3A29E-A5E9-C743-ADB1-BAF1C0DADC3B}" srcId="{A918574B-6A4C-F54E-8F02-B87FC24C13CE}" destId="{CC64547A-0733-3743-A36A-2D6B2A2A3E41}" srcOrd="0" destOrd="0" parTransId="{91885B9C-57C2-9D4A-B30D-0107FF5BC2E5}" sibTransId="{82F8199D-251C-E14C-821B-0874ABC75285}"/>
    <dgm:cxn modelId="{B11196AE-74A2-E84D-BFF0-AE41814C3DB3}" srcId="{5F4FECA2-1A03-1945-AEA5-11BE1B205F26}" destId="{D71F828C-D36B-6948-8E57-03B6CD285F31}" srcOrd="0" destOrd="0" parTransId="{DC84DE7C-71FA-114C-B57E-E5CE38F5EBF5}" sibTransId="{13B2B44A-3839-5240-AEDB-E87DAF3738F4}"/>
    <dgm:cxn modelId="{A92F1FB3-E56A-8C40-81B4-057B166223BA}" srcId="{A7EA7E79-C6F7-4246-A676-F1FD5275E516}" destId="{34D4A27A-8C33-D841-B595-5DD73C13A491}" srcOrd="4" destOrd="0" parTransId="{F0C2BFCE-90D7-7D41-A3CC-88C6FACA17F7}" sibTransId="{25FAF2BE-EF58-D04C-AEEC-FCE98383D44D}"/>
    <dgm:cxn modelId="{79A6C7B6-5EA4-7F4E-8373-EFF056716F80}" srcId="{A7EA7E79-C6F7-4246-A676-F1FD5275E516}" destId="{B8012E01-563D-334E-AF7C-033165325369}" srcOrd="2" destOrd="0" parTransId="{53FEFDFD-9399-624B-BDAB-5D9AC38D4E92}" sibTransId="{41D014B2-7F9A-244C-A7A5-315A45B38859}"/>
    <dgm:cxn modelId="{1EC742BA-6FC3-A340-84C2-11448DA51A95}" srcId="{B8012E01-563D-334E-AF7C-033165325369}" destId="{DE6FEE84-A522-6E4A-887F-D81A1471E16C}" srcOrd="0" destOrd="0" parTransId="{D28C2AB8-D66E-834D-9235-1277A2083056}" sibTransId="{D928CA6A-9E87-8246-988C-A48B107F6694}"/>
    <dgm:cxn modelId="{9348F8BF-D3BA-2749-B251-7BAA0AF434EE}" type="presOf" srcId="{D71F828C-D36B-6948-8E57-03B6CD285F31}" destId="{06A06C85-829C-EC41-977F-700917BAA006}" srcOrd="0" destOrd="0" presId="urn:microsoft.com/office/officeart/2005/8/layout/hProcess3"/>
    <dgm:cxn modelId="{0242F5CA-0BB8-F04A-9B42-22C787A901F8}" srcId="{A7EA7E79-C6F7-4246-A676-F1FD5275E516}" destId="{A918574B-6A4C-F54E-8F02-B87FC24C13CE}" srcOrd="3" destOrd="0" parTransId="{A6BF2C8D-29C9-4543-B738-562557606527}" sibTransId="{91484FB0-D04D-0143-900A-9289D750054E}"/>
    <dgm:cxn modelId="{864340CB-4F8B-D447-8DC1-0172B00FC37A}" type="presOf" srcId="{6ED7CCCE-DF01-A643-AA77-9E6D58F7F688}" destId="{690CEC2E-AA84-B144-A0E8-E82007AA5EFD}" srcOrd="0" destOrd="0" presId="urn:microsoft.com/office/officeart/2005/8/layout/hProcess3"/>
    <dgm:cxn modelId="{174175DF-A739-1A42-9B4F-104DD7457580}" srcId="{34D4A27A-8C33-D841-B595-5DD73C13A491}" destId="{5395C3B3-0D92-3246-BA46-4F28D5431549}" srcOrd="0" destOrd="0" parTransId="{97FCE775-5B2D-5B41-87C8-4E5450E51CB5}" sibTransId="{9149E012-5CC8-DD46-BEFD-991C72C4FBEB}"/>
    <dgm:cxn modelId="{D82BF46E-718E-4849-9EEF-04786F254FEE}" type="presParOf" srcId="{0EF9D4C2-E5E7-BC44-B3D1-6B6DCAED7FA2}" destId="{8C5236A6-98CB-5E47-A4DE-D10AD96CC427}" srcOrd="0" destOrd="0" presId="urn:microsoft.com/office/officeart/2005/8/layout/hProcess3"/>
    <dgm:cxn modelId="{C98FBB7C-5A23-4E48-AAF5-AA7168FDE55D}" type="presParOf" srcId="{0EF9D4C2-E5E7-BC44-B3D1-6B6DCAED7FA2}" destId="{857226E6-B63B-B240-8F58-B0EF6841EFB6}" srcOrd="1" destOrd="0" presId="urn:microsoft.com/office/officeart/2005/8/layout/hProcess3"/>
    <dgm:cxn modelId="{A38F33F5-633F-974B-B3AE-7C664C80065A}" type="presParOf" srcId="{857226E6-B63B-B240-8F58-B0EF6841EFB6}" destId="{597CC52A-1C28-7944-934F-05CC60D17726}" srcOrd="0" destOrd="0" presId="urn:microsoft.com/office/officeart/2005/8/layout/hProcess3"/>
    <dgm:cxn modelId="{038D7150-E87D-FA4B-95EA-98BA7EC3E177}" type="presParOf" srcId="{857226E6-B63B-B240-8F58-B0EF6841EFB6}" destId="{4F95606B-086C-634B-B6D6-2CF1DBA1C38E}" srcOrd="1" destOrd="0" presId="urn:microsoft.com/office/officeart/2005/8/layout/hProcess3"/>
    <dgm:cxn modelId="{DEF042EE-3D80-7642-88D6-CA630E8FCA04}" type="presParOf" srcId="{4F95606B-086C-634B-B6D6-2CF1DBA1C38E}" destId="{2ED27544-2AD9-6D44-81CE-ECBCDBA20174}" srcOrd="0" destOrd="0" presId="urn:microsoft.com/office/officeart/2005/8/layout/hProcess3"/>
    <dgm:cxn modelId="{8682D06A-5016-604B-870A-EE3A6FBEBC0F}" type="presParOf" srcId="{4F95606B-086C-634B-B6D6-2CF1DBA1C38E}" destId="{05C6C5BD-4AF6-4F47-8EFA-2D22EC2E1324}" srcOrd="1" destOrd="0" presId="urn:microsoft.com/office/officeart/2005/8/layout/hProcess3"/>
    <dgm:cxn modelId="{1A6A9209-7B07-8C47-89C5-2684F7942D24}" type="presParOf" srcId="{4F95606B-086C-634B-B6D6-2CF1DBA1C38E}" destId="{FBDDA082-50D5-E54B-9C8A-EAB0D4D2B2BF}" srcOrd="2" destOrd="0" presId="urn:microsoft.com/office/officeart/2005/8/layout/hProcess3"/>
    <dgm:cxn modelId="{ED98EA91-8AD5-BB44-BD0D-AF666B66BA8E}" type="presParOf" srcId="{4F95606B-086C-634B-B6D6-2CF1DBA1C38E}" destId="{D5F414C3-50FF-4840-9DD7-8BEE1DE1B4B0}" srcOrd="3" destOrd="0" presId="urn:microsoft.com/office/officeart/2005/8/layout/hProcess3"/>
    <dgm:cxn modelId="{E5F67302-391C-7A4E-94F1-4C1A018F4D22}" type="presParOf" srcId="{4F95606B-086C-634B-B6D6-2CF1DBA1C38E}" destId="{06A06C85-829C-EC41-977F-700917BAA006}" srcOrd="4" destOrd="0" presId="urn:microsoft.com/office/officeart/2005/8/layout/hProcess3"/>
    <dgm:cxn modelId="{E360958C-2EC5-AD41-8C0F-5BB7BBB934CA}" type="presParOf" srcId="{857226E6-B63B-B240-8F58-B0EF6841EFB6}" destId="{0782C4F4-1E6E-EB49-892F-42E7F26F18EB}" srcOrd="2" destOrd="0" presId="urn:microsoft.com/office/officeart/2005/8/layout/hProcess3"/>
    <dgm:cxn modelId="{76749233-CD5B-384C-9AA0-81516C241DD1}" type="presParOf" srcId="{857226E6-B63B-B240-8F58-B0EF6841EFB6}" destId="{204C0418-FC48-E54D-BDA4-4BBBCA704C20}" srcOrd="3" destOrd="0" presId="urn:microsoft.com/office/officeart/2005/8/layout/hProcess3"/>
    <dgm:cxn modelId="{E3BF2C6F-5061-AC41-9C2F-AB405D44937E}" type="presParOf" srcId="{204C0418-FC48-E54D-BDA4-4BBBCA704C20}" destId="{5E68D6B2-E66A-2A48-B029-8EB9C8B31BB3}" srcOrd="0" destOrd="0" presId="urn:microsoft.com/office/officeart/2005/8/layout/hProcess3"/>
    <dgm:cxn modelId="{066946BC-69A1-BB4D-92F2-78ACA8333B0F}" type="presParOf" srcId="{204C0418-FC48-E54D-BDA4-4BBBCA704C20}" destId="{D6EAAF6C-250A-2E4E-8E0E-6BDBD2372C6D}" srcOrd="1" destOrd="0" presId="urn:microsoft.com/office/officeart/2005/8/layout/hProcess3"/>
    <dgm:cxn modelId="{3010885D-A7BD-1148-84DB-A1192D96854A}" type="presParOf" srcId="{204C0418-FC48-E54D-BDA4-4BBBCA704C20}" destId="{E23FE3C7-AC32-0D4C-8FE6-CBDD9F9270B6}" srcOrd="2" destOrd="0" presId="urn:microsoft.com/office/officeart/2005/8/layout/hProcess3"/>
    <dgm:cxn modelId="{7EF88450-65C3-9A43-9861-1C20740E4DED}" type="presParOf" srcId="{204C0418-FC48-E54D-BDA4-4BBBCA704C20}" destId="{FFCB1D00-4368-1B4A-8744-E1A32A013F4E}" srcOrd="3" destOrd="0" presId="urn:microsoft.com/office/officeart/2005/8/layout/hProcess3"/>
    <dgm:cxn modelId="{5868D57F-04E1-F342-85FA-CF4B6DE2F6F3}" type="presParOf" srcId="{204C0418-FC48-E54D-BDA4-4BBBCA704C20}" destId="{690CEC2E-AA84-B144-A0E8-E82007AA5EFD}" srcOrd="4" destOrd="0" presId="urn:microsoft.com/office/officeart/2005/8/layout/hProcess3"/>
    <dgm:cxn modelId="{4EE8E22B-4520-554F-B4A2-A91604FAA7AE}" type="presParOf" srcId="{857226E6-B63B-B240-8F58-B0EF6841EFB6}" destId="{75AF7D1E-3BE6-B145-B916-8CA48B8D3DE0}" srcOrd="4" destOrd="0" presId="urn:microsoft.com/office/officeart/2005/8/layout/hProcess3"/>
    <dgm:cxn modelId="{82009940-BED7-3244-827C-BA20F3B926EE}" type="presParOf" srcId="{857226E6-B63B-B240-8F58-B0EF6841EFB6}" destId="{0CCED44D-9D20-C448-A69E-CBF1471F1FB0}" srcOrd="5" destOrd="0" presId="urn:microsoft.com/office/officeart/2005/8/layout/hProcess3"/>
    <dgm:cxn modelId="{B4415978-BD94-CC43-8224-4544C074E0B6}" type="presParOf" srcId="{0CCED44D-9D20-C448-A69E-CBF1471F1FB0}" destId="{E831A258-29C7-3540-9686-6114EDB8CEA4}" srcOrd="0" destOrd="0" presId="urn:microsoft.com/office/officeart/2005/8/layout/hProcess3"/>
    <dgm:cxn modelId="{4331B398-F7C6-0C47-8B1A-B1FD9F243DE5}" type="presParOf" srcId="{0CCED44D-9D20-C448-A69E-CBF1471F1FB0}" destId="{25E4743B-2866-BB47-8546-8279E7839CDC}" srcOrd="1" destOrd="0" presId="urn:microsoft.com/office/officeart/2005/8/layout/hProcess3"/>
    <dgm:cxn modelId="{FBF336FC-D068-4F4E-8D42-630B75C03DA6}" type="presParOf" srcId="{0CCED44D-9D20-C448-A69E-CBF1471F1FB0}" destId="{12A75D16-6F6A-1B4C-A4E8-0A7EA843F7CD}" srcOrd="2" destOrd="0" presId="urn:microsoft.com/office/officeart/2005/8/layout/hProcess3"/>
    <dgm:cxn modelId="{7D863BE3-E201-FA48-9835-7DE1E57D24A0}" type="presParOf" srcId="{0CCED44D-9D20-C448-A69E-CBF1471F1FB0}" destId="{AE71838D-8BD1-544F-8CB0-8B32E314E0DE}" srcOrd="3" destOrd="0" presId="urn:microsoft.com/office/officeart/2005/8/layout/hProcess3"/>
    <dgm:cxn modelId="{A04F318F-69FF-3F42-B692-2EA0EAF6BB9E}" type="presParOf" srcId="{0CCED44D-9D20-C448-A69E-CBF1471F1FB0}" destId="{45F07E12-F1A8-2540-AE48-46C0907C2617}" srcOrd="4" destOrd="0" presId="urn:microsoft.com/office/officeart/2005/8/layout/hProcess3"/>
    <dgm:cxn modelId="{EAD1B08C-85F8-3042-A8A1-5FF2250E5D57}" type="presParOf" srcId="{857226E6-B63B-B240-8F58-B0EF6841EFB6}" destId="{900B01E2-17DF-4941-88D2-12EDC9AAAFE8}" srcOrd="6" destOrd="0" presId="urn:microsoft.com/office/officeart/2005/8/layout/hProcess3"/>
    <dgm:cxn modelId="{B68DE1C6-2E54-2A42-B5B7-8A56D035EC29}" type="presParOf" srcId="{857226E6-B63B-B240-8F58-B0EF6841EFB6}" destId="{D8F56E31-C111-FF43-BA75-8BCEBFE259FA}" srcOrd="7" destOrd="0" presId="urn:microsoft.com/office/officeart/2005/8/layout/hProcess3"/>
    <dgm:cxn modelId="{BF597B7C-E0DD-6749-A7DC-7B06EE592ED5}" type="presParOf" srcId="{D8F56E31-C111-FF43-BA75-8BCEBFE259FA}" destId="{6528B224-1EAD-5F43-9466-3CE8AA859380}" srcOrd="0" destOrd="0" presId="urn:microsoft.com/office/officeart/2005/8/layout/hProcess3"/>
    <dgm:cxn modelId="{42763DDC-5BAD-8943-8ADC-E2AA53323F80}" type="presParOf" srcId="{D8F56E31-C111-FF43-BA75-8BCEBFE259FA}" destId="{39E74AC5-B323-2B42-A019-DC081BEC7F09}" srcOrd="1" destOrd="0" presId="urn:microsoft.com/office/officeart/2005/8/layout/hProcess3"/>
    <dgm:cxn modelId="{46C9D12F-90DC-044C-B87D-104F260D5EF7}" type="presParOf" srcId="{D8F56E31-C111-FF43-BA75-8BCEBFE259FA}" destId="{BBEF8F4A-73DD-4D4E-A753-4BF4CB2FA2DE}" srcOrd="2" destOrd="0" presId="urn:microsoft.com/office/officeart/2005/8/layout/hProcess3"/>
    <dgm:cxn modelId="{6304D6A0-3788-2348-ACED-77388D7D3538}" type="presParOf" srcId="{D8F56E31-C111-FF43-BA75-8BCEBFE259FA}" destId="{31219112-8436-944B-A8CA-CCE507C7CCB5}" srcOrd="3" destOrd="0" presId="urn:microsoft.com/office/officeart/2005/8/layout/hProcess3"/>
    <dgm:cxn modelId="{321B60BF-0BD4-AE49-A661-10931B38A6E0}" type="presParOf" srcId="{D8F56E31-C111-FF43-BA75-8BCEBFE259FA}" destId="{097F2D96-DEF7-AD48-BF9D-9056673696F3}" srcOrd="4" destOrd="0" presId="urn:microsoft.com/office/officeart/2005/8/layout/hProcess3"/>
    <dgm:cxn modelId="{3DEE6FF2-3723-C045-9089-33B58B5AA599}" type="presParOf" srcId="{857226E6-B63B-B240-8F58-B0EF6841EFB6}" destId="{396D0C1E-1545-454E-9AE5-F6A5B35D65A7}" srcOrd="8" destOrd="0" presId="urn:microsoft.com/office/officeart/2005/8/layout/hProcess3"/>
    <dgm:cxn modelId="{C3902C29-0C19-3E4D-ADCA-0C50DDE54704}" type="presParOf" srcId="{857226E6-B63B-B240-8F58-B0EF6841EFB6}" destId="{33FAE144-EA2C-FF4E-9688-3A412D12C217}" srcOrd="9" destOrd="0" presId="urn:microsoft.com/office/officeart/2005/8/layout/hProcess3"/>
    <dgm:cxn modelId="{1A9C5C26-76B4-FA4A-80AE-91610CCF7617}" type="presParOf" srcId="{33FAE144-EA2C-FF4E-9688-3A412D12C217}" destId="{BB2596AC-6301-5244-98E0-142747BE2273}" srcOrd="0" destOrd="0" presId="urn:microsoft.com/office/officeart/2005/8/layout/hProcess3"/>
    <dgm:cxn modelId="{7A7461C9-7531-224F-A8E7-EBE7A1AF29FE}" type="presParOf" srcId="{33FAE144-EA2C-FF4E-9688-3A412D12C217}" destId="{B8C02DA1-723F-814D-ABDF-A40B34757F68}" srcOrd="1" destOrd="0" presId="urn:microsoft.com/office/officeart/2005/8/layout/hProcess3"/>
    <dgm:cxn modelId="{CA2DFECC-4C8B-F042-BD6B-FBEE51038514}" type="presParOf" srcId="{33FAE144-EA2C-FF4E-9688-3A412D12C217}" destId="{0060F1C2-29D0-1D41-BA41-0C31C93FB623}" srcOrd="2" destOrd="0" presId="urn:microsoft.com/office/officeart/2005/8/layout/hProcess3"/>
    <dgm:cxn modelId="{1D4812C6-4F09-8249-B0EF-B36E14AB977B}" type="presParOf" srcId="{33FAE144-EA2C-FF4E-9688-3A412D12C217}" destId="{7D248166-A764-F844-8C88-7AA9E31B2B11}" srcOrd="3" destOrd="0" presId="urn:microsoft.com/office/officeart/2005/8/layout/hProcess3"/>
    <dgm:cxn modelId="{C10478A8-B435-FC44-AE92-D3BDF4DF0274}" type="presParOf" srcId="{33FAE144-EA2C-FF4E-9688-3A412D12C217}" destId="{07FCB6A8-F6F7-8442-B064-C4A6D7C65BFB}" srcOrd="4" destOrd="0" presId="urn:microsoft.com/office/officeart/2005/8/layout/hProcess3"/>
    <dgm:cxn modelId="{CEF5489C-2F44-A147-984C-BD3C7B038519}" type="presParOf" srcId="{857226E6-B63B-B240-8F58-B0EF6841EFB6}" destId="{8105FB04-3321-2B4B-B4F9-B6C66B063237}" srcOrd="10" destOrd="0" presId="urn:microsoft.com/office/officeart/2005/8/layout/hProcess3"/>
    <dgm:cxn modelId="{12BBE7C2-FBF4-314F-9E57-9C2F9425B015}" type="presParOf" srcId="{857226E6-B63B-B240-8F58-B0EF6841EFB6}" destId="{A6AD42EA-9DC7-C34A-9E3F-63AEC219266E}" srcOrd="11" destOrd="0" presId="urn:microsoft.com/office/officeart/2005/8/layout/hProcess3"/>
    <dgm:cxn modelId="{E8386A69-DB0C-B542-AAEC-C786577C5B4F}" type="presParOf" srcId="{A6AD42EA-9DC7-C34A-9E3F-63AEC219266E}" destId="{57A10D2D-38BE-AF49-BE56-BC543364511B}" srcOrd="0" destOrd="0" presId="urn:microsoft.com/office/officeart/2005/8/layout/hProcess3"/>
    <dgm:cxn modelId="{29C15727-7BFF-384B-ACAD-1CCFFEBAED6F}" type="presParOf" srcId="{A6AD42EA-9DC7-C34A-9E3F-63AEC219266E}" destId="{9E0AEBB4-5DB5-AD42-B10A-2AA33CBA4536}" srcOrd="1" destOrd="0" presId="urn:microsoft.com/office/officeart/2005/8/layout/hProcess3"/>
    <dgm:cxn modelId="{455FE5FC-750B-A34D-A4B9-80E0E8AE0941}" type="presParOf" srcId="{A6AD42EA-9DC7-C34A-9E3F-63AEC219266E}" destId="{898CCE0C-B179-234D-966A-14403B5FE17E}" srcOrd="2" destOrd="0" presId="urn:microsoft.com/office/officeart/2005/8/layout/hProcess3"/>
    <dgm:cxn modelId="{EAC94705-A9D5-2D47-BAC4-697F5944B50C}" type="presParOf" srcId="{A6AD42EA-9DC7-C34A-9E3F-63AEC219266E}" destId="{077BD435-1301-3243-BEC0-42373DFF8409}" srcOrd="3" destOrd="0" presId="urn:microsoft.com/office/officeart/2005/8/layout/hProcess3"/>
    <dgm:cxn modelId="{430B26CA-3DAD-D740-9E1C-8A1E6517B765}" type="presParOf" srcId="{A6AD42EA-9DC7-C34A-9E3F-63AEC219266E}" destId="{42541126-1A6A-6E45-B1ED-8E4221D4F0B7}" srcOrd="4" destOrd="0" presId="urn:microsoft.com/office/officeart/2005/8/layout/hProcess3"/>
    <dgm:cxn modelId="{4E840285-43B1-764F-9DD3-4304A2621253}" type="presParOf" srcId="{857226E6-B63B-B240-8F58-B0EF6841EFB6}" destId="{76729DBD-34D3-C045-9990-8965F0585A41}" srcOrd="12" destOrd="0" presId="urn:microsoft.com/office/officeart/2005/8/layout/hProcess3"/>
    <dgm:cxn modelId="{A074E42D-4694-4547-9723-438A5167E227}" type="presParOf" srcId="{857226E6-B63B-B240-8F58-B0EF6841EFB6}" destId="{9010C63C-7251-3B4B-919C-7706613D2797}" srcOrd="13" destOrd="0" presId="urn:microsoft.com/office/officeart/2005/8/layout/hProcess3"/>
    <dgm:cxn modelId="{D1053036-ECA0-934D-8228-284023C06C50}" type="presParOf" srcId="{857226E6-B63B-B240-8F58-B0EF6841EFB6}" destId="{4651F8EB-5085-5A40-B513-EA062901296C}" srcOrd="1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D49614-C551-8941-A6B5-09D446762536}"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398982EB-CF84-E943-88B3-000446DCFE4E}">
      <dgm:prSet phldrT="[Text]"/>
      <dgm:spPr/>
      <dgm:t>
        <a:bodyPr/>
        <a:lstStyle/>
        <a:p>
          <a:r>
            <a:rPr lang="en-US" dirty="0">
              <a:latin typeface="Avenir Medium"/>
              <a:cs typeface="Avenir Medium"/>
            </a:rPr>
            <a:t>Revolving</a:t>
          </a:r>
        </a:p>
      </dgm:t>
    </dgm:pt>
    <dgm:pt modelId="{CFEE2C53-0936-FC4F-BE8A-0589BFA8DAF3}" type="parTrans" cxnId="{40BF9021-9DF0-DE48-A355-CF01F7D895DB}">
      <dgm:prSet/>
      <dgm:spPr/>
      <dgm:t>
        <a:bodyPr/>
        <a:lstStyle/>
        <a:p>
          <a:endParaRPr lang="en-US"/>
        </a:p>
      </dgm:t>
    </dgm:pt>
    <dgm:pt modelId="{F15EC11B-65A6-F04C-9196-E88F1C55E07C}" type="sibTrans" cxnId="{40BF9021-9DF0-DE48-A355-CF01F7D895DB}">
      <dgm:prSet/>
      <dgm:spPr/>
      <dgm:t>
        <a:bodyPr/>
        <a:lstStyle/>
        <a:p>
          <a:endParaRPr lang="en-US"/>
        </a:p>
      </dgm:t>
    </dgm:pt>
    <dgm:pt modelId="{208E23B8-617D-6D45-9711-73289C068067}">
      <dgm:prSet phldrT="[Text]"/>
      <dgm:spPr/>
      <dgm:t>
        <a:bodyPr/>
        <a:lstStyle/>
        <a:p>
          <a:r>
            <a:rPr lang="en-US" dirty="0">
              <a:latin typeface="Avenir Medium"/>
              <a:cs typeface="Avenir Medium"/>
            </a:rPr>
            <a:t>Installment</a:t>
          </a:r>
        </a:p>
      </dgm:t>
    </dgm:pt>
    <dgm:pt modelId="{D742EA02-B1AC-0949-BCEE-C4751A7529D5}" type="parTrans" cxnId="{465A4FA6-FFA7-814D-8763-F984557DDA0C}">
      <dgm:prSet/>
      <dgm:spPr/>
      <dgm:t>
        <a:bodyPr/>
        <a:lstStyle/>
        <a:p>
          <a:endParaRPr lang="en-US"/>
        </a:p>
      </dgm:t>
    </dgm:pt>
    <dgm:pt modelId="{CE124ED6-A05C-9F4D-AD29-3D4CA21CDDD3}" type="sibTrans" cxnId="{465A4FA6-FFA7-814D-8763-F984557DDA0C}">
      <dgm:prSet/>
      <dgm:spPr/>
      <dgm:t>
        <a:bodyPr/>
        <a:lstStyle/>
        <a:p>
          <a:endParaRPr lang="en-US"/>
        </a:p>
      </dgm:t>
    </dgm:pt>
    <dgm:pt modelId="{147A6463-8DF5-6947-931C-B190E5F84256}">
      <dgm:prSet phldrT="[Text]"/>
      <dgm:spPr/>
      <dgm:t>
        <a:bodyPr/>
        <a:lstStyle/>
        <a:p>
          <a:r>
            <a:rPr lang="en-US" dirty="0">
              <a:latin typeface="Avenir Medium"/>
              <a:cs typeface="Avenir Medium"/>
            </a:rPr>
            <a:t>Secured</a:t>
          </a:r>
        </a:p>
      </dgm:t>
    </dgm:pt>
    <dgm:pt modelId="{AE6EE6FE-D2CE-2849-8752-2DEF1A21AA99}" type="parTrans" cxnId="{1505269D-169F-9D43-9F5E-707BE1F20904}">
      <dgm:prSet/>
      <dgm:spPr/>
      <dgm:t>
        <a:bodyPr/>
        <a:lstStyle/>
        <a:p>
          <a:endParaRPr lang="en-US"/>
        </a:p>
      </dgm:t>
    </dgm:pt>
    <dgm:pt modelId="{3058FD86-3258-8847-82AB-65B1F54B0F25}" type="sibTrans" cxnId="{1505269D-169F-9D43-9F5E-707BE1F20904}">
      <dgm:prSet/>
      <dgm:spPr/>
      <dgm:t>
        <a:bodyPr/>
        <a:lstStyle/>
        <a:p>
          <a:endParaRPr lang="en-US"/>
        </a:p>
      </dgm:t>
    </dgm:pt>
    <dgm:pt modelId="{F1065835-7F80-0C48-A3A4-097B76A3BC86}">
      <dgm:prSet phldrT="[Text]"/>
      <dgm:spPr/>
      <dgm:t>
        <a:bodyPr/>
        <a:lstStyle/>
        <a:p>
          <a:r>
            <a:rPr lang="en-US" dirty="0">
              <a:latin typeface="Avenir Medium"/>
              <a:cs typeface="Avenir Medium"/>
            </a:rPr>
            <a:t>Unsecured</a:t>
          </a:r>
        </a:p>
      </dgm:t>
    </dgm:pt>
    <dgm:pt modelId="{6B0F9BBA-71A3-604B-A191-18A9A5FB55DE}" type="parTrans" cxnId="{492D728B-0797-BB4C-9D1C-12262069691E}">
      <dgm:prSet/>
      <dgm:spPr/>
      <dgm:t>
        <a:bodyPr/>
        <a:lstStyle/>
        <a:p>
          <a:endParaRPr lang="en-US"/>
        </a:p>
      </dgm:t>
    </dgm:pt>
    <dgm:pt modelId="{B3F5AB67-6D6A-E647-9CC5-E518F26B94AB}" type="sibTrans" cxnId="{492D728B-0797-BB4C-9D1C-12262069691E}">
      <dgm:prSet/>
      <dgm:spPr/>
      <dgm:t>
        <a:bodyPr/>
        <a:lstStyle/>
        <a:p>
          <a:endParaRPr lang="en-US"/>
        </a:p>
      </dgm:t>
    </dgm:pt>
    <dgm:pt modelId="{7F9E831E-AB9E-3740-9A00-FF3C4CEE8F5E}">
      <dgm:prSet phldrT="[Text]"/>
      <dgm:spPr/>
      <dgm:t>
        <a:bodyPr/>
        <a:lstStyle/>
        <a:p>
          <a:r>
            <a:rPr lang="en-US" dirty="0">
              <a:latin typeface="Avenir Medium"/>
              <a:cs typeface="Avenir Medium"/>
            </a:rPr>
            <a:t>Credit card</a:t>
          </a:r>
        </a:p>
      </dgm:t>
    </dgm:pt>
    <dgm:pt modelId="{49075EEB-3BE9-F54B-AA77-35FA15618A1C}" type="parTrans" cxnId="{9A955D44-DC7C-694F-9D9F-619D31C30B82}">
      <dgm:prSet/>
      <dgm:spPr/>
      <dgm:t>
        <a:bodyPr/>
        <a:lstStyle/>
        <a:p>
          <a:endParaRPr lang="en-US"/>
        </a:p>
      </dgm:t>
    </dgm:pt>
    <dgm:pt modelId="{0A36994E-F2BE-7141-89F8-F2A0E81DDDFA}" type="sibTrans" cxnId="{9A955D44-DC7C-694F-9D9F-619D31C30B82}">
      <dgm:prSet/>
      <dgm:spPr/>
      <dgm:t>
        <a:bodyPr/>
        <a:lstStyle/>
        <a:p>
          <a:endParaRPr lang="en-US"/>
        </a:p>
      </dgm:t>
    </dgm:pt>
    <dgm:pt modelId="{9DC64B8B-0088-D748-ACB5-664B659E03E3}">
      <dgm:prSet phldrT="[Text]"/>
      <dgm:spPr/>
      <dgm:t>
        <a:bodyPr/>
        <a:lstStyle/>
        <a:p>
          <a:r>
            <a:rPr lang="en-US" dirty="0">
              <a:latin typeface="Avenir Medium"/>
              <a:cs typeface="Avenir Medium"/>
            </a:rPr>
            <a:t>Line of credit</a:t>
          </a:r>
        </a:p>
      </dgm:t>
    </dgm:pt>
    <dgm:pt modelId="{F8256C32-A1D0-7A47-AC9B-E06D7AD83B03}" type="parTrans" cxnId="{ED711F6A-9F23-F448-BF9C-16E38AF0B6A7}">
      <dgm:prSet/>
      <dgm:spPr/>
      <dgm:t>
        <a:bodyPr/>
        <a:lstStyle/>
        <a:p>
          <a:endParaRPr lang="en-US"/>
        </a:p>
      </dgm:t>
    </dgm:pt>
    <dgm:pt modelId="{4187C3D3-4777-7C4C-8ECF-77696BC619D0}" type="sibTrans" cxnId="{ED711F6A-9F23-F448-BF9C-16E38AF0B6A7}">
      <dgm:prSet/>
      <dgm:spPr/>
      <dgm:t>
        <a:bodyPr/>
        <a:lstStyle/>
        <a:p>
          <a:endParaRPr lang="en-US"/>
        </a:p>
      </dgm:t>
    </dgm:pt>
    <dgm:pt modelId="{793E28CB-7CFA-754C-B144-D3CDEC907309}">
      <dgm:prSet phldrT="[Text]"/>
      <dgm:spPr/>
      <dgm:t>
        <a:bodyPr/>
        <a:lstStyle/>
        <a:p>
          <a:r>
            <a:rPr lang="en-US" dirty="0">
              <a:latin typeface="Avenir Medium"/>
              <a:cs typeface="Avenir Medium"/>
            </a:rPr>
            <a:t>Department store card</a:t>
          </a:r>
        </a:p>
      </dgm:t>
    </dgm:pt>
    <dgm:pt modelId="{465A9D9A-0481-D44A-9CE9-73CDE821AE5F}" type="parTrans" cxnId="{195CA29E-E3ED-2347-B28A-8CEFE429B0F5}">
      <dgm:prSet/>
      <dgm:spPr/>
      <dgm:t>
        <a:bodyPr/>
        <a:lstStyle/>
        <a:p>
          <a:endParaRPr lang="en-US"/>
        </a:p>
      </dgm:t>
    </dgm:pt>
    <dgm:pt modelId="{A7DE00C6-33A6-2C48-85CF-16E5D3B0F97E}" type="sibTrans" cxnId="{195CA29E-E3ED-2347-B28A-8CEFE429B0F5}">
      <dgm:prSet/>
      <dgm:spPr/>
      <dgm:t>
        <a:bodyPr/>
        <a:lstStyle/>
        <a:p>
          <a:endParaRPr lang="en-US"/>
        </a:p>
      </dgm:t>
    </dgm:pt>
    <dgm:pt modelId="{C3C8BAB3-FD56-E34E-BA77-09EB0938F617}">
      <dgm:prSet phldrT="[Text]"/>
      <dgm:spPr/>
      <dgm:t>
        <a:bodyPr/>
        <a:lstStyle/>
        <a:p>
          <a:r>
            <a:rPr lang="en-US" dirty="0">
              <a:latin typeface="Avenir Medium"/>
              <a:cs typeface="Avenir Medium"/>
            </a:rPr>
            <a:t>Car</a:t>
          </a:r>
        </a:p>
      </dgm:t>
    </dgm:pt>
    <dgm:pt modelId="{3BD18D48-4BEC-CC4B-A865-5DD5C1B5B390}" type="parTrans" cxnId="{195FEB4E-A6AF-4C4C-A1D3-64ED8247B3FB}">
      <dgm:prSet/>
      <dgm:spPr/>
      <dgm:t>
        <a:bodyPr/>
        <a:lstStyle/>
        <a:p>
          <a:endParaRPr lang="en-US"/>
        </a:p>
      </dgm:t>
    </dgm:pt>
    <dgm:pt modelId="{80CAD1AF-A2C8-6F4E-AB30-D33535BA2CF3}" type="sibTrans" cxnId="{195FEB4E-A6AF-4C4C-A1D3-64ED8247B3FB}">
      <dgm:prSet/>
      <dgm:spPr/>
      <dgm:t>
        <a:bodyPr/>
        <a:lstStyle/>
        <a:p>
          <a:endParaRPr lang="en-US"/>
        </a:p>
      </dgm:t>
    </dgm:pt>
    <dgm:pt modelId="{6DEF7211-D18D-C742-B778-6F7FC56EF79E}">
      <dgm:prSet phldrT="[Text]"/>
      <dgm:spPr/>
      <dgm:t>
        <a:bodyPr/>
        <a:lstStyle/>
        <a:p>
          <a:r>
            <a:rPr lang="en-US" dirty="0">
              <a:latin typeface="Avenir Medium"/>
              <a:cs typeface="Avenir Medium"/>
            </a:rPr>
            <a:t>Home</a:t>
          </a:r>
        </a:p>
      </dgm:t>
    </dgm:pt>
    <dgm:pt modelId="{D263C7D6-7196-7645-8948-32F7A4BE0A00}" type="parTrans" cxnId="{A955720B-2346-0A4D-8083-33B1024EDBC7}">
      <dgm:prSet/>
      <dgm:spPr/>
      <dgm:t>
        <a:bodyPr/>
        <a:lstStyle/>
        <a:p>
          <a:endParaRPr lang="en-US"/>
        </a:p>
      </dgm:t>
    </dgm:pt>
    <dgm:pt modelId="{97661A76-48A8-3D4E-A9EB-B0F911C0CD42}" type="sibTrans" cxnId="{A955720B-2346-0A4D-8083-33B1024EDBC7}">
      <dgm:prSet/>
      <dgm:spPr/>
      <dgm:t>
        <a:bodyPr/>
        <a:lstStyle/>
        <a:p>
          <a:endParaRPr lang="en-US"/>
        </a:p>
      </dgm:t>
    </dgm:pt>
    <dgm:pt modelId="{F169DD4D-BF32-1648-BD29-95086814BF22}">
      <dgm:prSet phldrT="[Text]"/>
      <dgm:spPr/>
      <dgm:t>
        <a:bodyPr/>
        <a:lstStyle/>
        <a:p>
          <a:r>
            <a:rPr lang="en-US" dirty="0">
              <a:latin typeface="Avenir Medium"/>
              <a:cs typeface="Avenir Medium"/>
            </a:rPr>
            <a:t>Car</a:t>
          </a:r>
        </a:p>
      </dgm:t>
    </dgm:pt>
    <dgm:pt modelId="{4510F31B-37DC-D147-8725-DF45A0331739}" type="parTrans" cxnId="{8C278989-68BC-054A-8A1D-28E2D9A2F78A}">
      <dgm:prSet/>
      <dgm:spPr/>
      <dgm:t>
        <a:bodyPr/>
        <a:lstStyle/>
        <a:p>
          <a:endParaRPr lang="en-US"/>
        </a:p>
      </dgm:t>
    </dgm:pt>
    <dgm:pt modelId="{80A8D711-36D5-A147-A840-521DFC19BDD3}" type="sibTrans" cxnId="{8C278989-68BC-054A-8A1D-28E2D9A2F78A}">
      <dgm:prSet/>
      <dgm:spPr/>
      <dgm:t>
        <a:bodyPr/>
        <a:lstStyle/>
        <a:p>
          <a:endParaRPr lang="en-US"/>
        </a:p>
      </dgm:t>
    </dgm:pt>
    <dgm:pt modelId="{5473AE35-337F-8B41-8C12-EB45E9166B77}">
      <dgm:prSet phldrT="[Text]"/>
      <dgm:spPr/>
      <dgm:t>
        <a:bodyPr/>
        <a:lstStyle/>
        <a:p>
          <a:r>
            <a:rPr lang="en-US" dirty="0">
              <a:latin typeface="Avenir Medium"/>
              <a:cs typeface="Avenir Medium"/>
            </a:rPr>
            <a:t>Home</a:t>
          </a:r>
        </a:p>
      </dgm:t>
    </dgm:pt>
    <dgm:pt modelId="{3310FA70-1B70-1D47-A0FD-1A895CA56321}" type="parTrans" cxnId="{A6319CD1-9FBB-B44F-B003-3EC87F1E260A}">
      <dgm:prSet/>
      <dgm:spPr/>
      <dgm:t>
        <a:bodyPr/>
        <a:lstStyle/>
        <a:p>
          <a:endParaRPr lang="en-US"/>
        </a:p>
      </dgm:t>
    </dgm:pt>
    <dgm:pt modelId="{D14E4F12-2257-9641-BCDC-772366F7B435}" type="sibTrans" cxnId="{A6319CD1-9FBB-B44F-B003-3EC87F1E260A}">
      <dgm:prSet/>
      <dgm:spPr/>
      <dgm:t>
        <a:bodyPr/>
        <a:lstStyle/>
        <a:p>
          <a:endParaRPr lang="en-US"/>
        </a:p>
      </dgm:t>
    </dgm:pt>
    <dgm:pt modelId="{CD38558E-5B57-C441-A3F1-FD7051F0A2D5}">
      <dgm:prSet phldrT="[Text]"/>
      <dgm:spPr/>
      <dgm:t>
        <a:bodyPr/>
        <a:lstStyle/>
        <a:p>
          <a:r>
            <a:rPr lang="en-US" dirty="0">
              <a:latin typeface="Avenir Medium"/>
              <a:cs typeface="Avenir Medium"/>
            </a:rPr>
            <a:t>Credit card</a:t>
          </a:r>
        </a:p>
      </dgm:t>
    </dgm:pt>
    <dgm:pt modelId="{419AF94D-CEF1-BA4F-A2FB-F72C5D4BE2D0}" type="parTrans" cxnId="{8CC288BF-2F75-074A-A162-AB205C22F9FB}">
      <dgm:prSet/>
      <dgm:spPr/>
      <dgm:t>
        <a:bodyPr/>
        <a:lstStyle/>
        <a:p>
          <a:endParaRPr lang="en-US"/>
        </a:p>
      </dgm:t>
    </dgm:pt>
    <dgm:pt modelId="{6994BF05-906A-614C-9354-2EE1047D7D6C}" type="sibTrans" cxnId="{8CC288BF-2F75-074A-A162-AB205C22F9FB}">
      <dgm:prSet/>
      <dgm:spPr/>
      <dgm:t>
        <a:bodyPr/>
        <a:lstStyle/>
        <a:p>
          <a:endParaRPr lang="en-US"/>
        </a:p>
      </dgm:t>
    </dgm:pt>
    <dgm:pt modelId="{186B9C37-AC88-9646-B15A-391A50AC6891}">
      <dgm:prSet phldrT="[Text]"/>
      <dgm:spPr/>
      <dgm:t>
        <a:bodyPr/>
        <a:lstStyle/>
        <a:p>
          <a:r>
            <a:rPr lang="en-US" dirty="0">
              <a:latin typeface="Avenir Medium"/>
              <a:cs typeface="Avenir Medium"/>
            </a:rPr>
            <a:t>Personal line of credit/loan</a:t>
          </a:r>
        </a:p>
      </dgm:t>
    </dgm:pt>
    <dgm:pt modelId="{CAFD6536-7795-3040-AE1C-2C2C1537E41D}" type="parTrans" cxnId="{931BD994-2106-1449-9A1A-014E19F1FA2B}">
      <dgm:prSet/>
      <dgm:spPr/>
      <dgm:t>
        <a:bodyPr/>
        <a:lstStyle/>
        <a:p>
          <a:endParaRPr lang="en-US"/>
        </a:p>
      </dgm:t>
    </dgm:pt>
    <dgm:pt modelId="{29BB9B17-CF17-3648-845C-66BF87CF49D9}" type="sibTrans" cxnId="{931BD994-2106-1449-9A1A-014E19F1FA2B}">
      <dgm:prSet/>
      <dgm:spPr/>
      <dgm:t>
        <a:bodyPr/>
        <a:lstStyle/>
        <a:p>
          <a:endParaRPr lang="en-US"/>
        </a:p>
      </dgm:t>
    </dgm:pt>
    <dgm:pt modelId="{EE0BDE74-9B48-6842-A4BC-F88A49FE97B7}" type="pres">
      <dgm:prSet presAssocID="{D5D49614-C551-8941-A6B5-09D446762536}" presName="Name0" presStyleCnt="0">
        <dgm:presLayoutVars>
          <dgm:dir/>
          <dgm:animLvl val="lvl"/>
          <dgm:resizeHandles val="exact"/>
        </dgm:presLayoutVars>
      </dgm:prSet>
      <dgm:spPr/>
    </dgm:pt>
    <dgm:pt modelId="{354FDE5C-E604-3D42-AE21-AD26403824D6}" type="pres">
      <dgm:prSet presAssocID="{398982EB-CF84-E943-88B3-000446DCFE4E}" presName="composite" presStyleCnt="0"/>
      <dgm:spPr/>
    </dgm:pt>
    <dgm:pt modelId="{E43FCD26-AD74-704E-9C83-0FE2375A33AB}" type="pres">
      <dgm:prSet presAssocID="{398982EB-CF84-E943-88B3-000446DCFE4E}" presName="parTx" presStyleLbl="alignNode1" presStyleIdx="0" presStyleCnt="4">
        <dgm:presLayoutVars>
          <dgm:chMax val="0"/>
          <dgm:chPref val="0"/>
          <dgm:bulletEnabled val="1"/>
        </dgm:presLayoutVars>
      </dgm:prSet>
      <dgm:spPr/>
    </dgm:pt>
    <dgm:pt modelId="{5D5D40AB-35B3-1A40-82FD-658E815E5D3C}" type="pres">
      <dgm:prSet presAssocID="{398982EB-CF84-E943-88B3-000446DCFE4E}" presName="desTx" presStyleLbl="alignAccFollowNode1" presStyleIdx="0" presStyleCnt="4">
        <dgm:presLayoutVars>
          <dgm:bulletEnabled val="1"/>
        </dgm:presLayoutVars>
      </dgm:prSet>
      <dgm:spPr/>
    </dgm:pt>
    <dgm:pt modelId="{422B1614-8393-7B4C-BD36-B4CB9D2B4DCD}" type="pres">
      <dgm:prSet presAssocID="{F15EC11B-65A6-F04C-9196-E88F1C55E07C}" presName="space" presStyleCnt="0"/>
      <dgm:spPr/>
    </dgm:pt>
    <dgm:pt modelId="{253FA600-059D-D240-B8BA-80C59397FDAC}" type="pres">
      <dgm:prSet presAssocID="{208E23B8-617D-6D45-9711-73289C068067}" presName="composite" presStyleCnt="0"/>
      <dgm:spPr/>
    </dgm:pt>
    <dgm:pt modelId="{DED43AED-B7CD-A54B-9B7B-041787CB4C3E}" type="pres">
      <dgm:prSet presAssocID="{208E23B8-617D-6D45-9711-73289C068067}" presName="parTx" presStyleLbl="alignNode1" presStyleIdx="1" presStyleCnt="4">
        <dgm:presLayoutVars>
          <dgm:chMax val="0"/>
          <dgm:chPref val="0"/>
          <dgm:bulletEnabled val="1"/>
        </dgm:presLayoutVars>
      </dgm:prSet>
      <dgm:spPr/>
    </dgm:pt>
    <dgm:pt modelId="{CB98AC96-82F0-7046-9ADB-184B44F00A10}" type="pres">
      <dgm:prSet presAssocID="{208E23B8-617D-6D45-9711-73289C068067}" presName="desTx" presStyleLbl="alignAccFollowNode1" presStyleIdx="1" presStyleCnt="4">
        <dgm:presLayoutVars>
          <dgm:bulletEnabled val="1"/>
        </dgm:presLayoutVars>
      </dgm:prSet>
      <dgm:spPr/>
    </dgm:pt>
    <dgm:pt modelId="{D0283E44-A1BC-DB42-96F4-7DBBD2000B2F}" type="pres">
      <dgm:prSet presAssocID="{CE124ED6-A05C-9F4D-AD29-3D4CA21CDDD3}" presName="space" presStyleCnt="0"/>
      <dgm:spPr/>
    </dgm:pt>
    <dgm:pt modelId="{A989E418-9C54-154B-B176-DEECB7DBB930}" type="pres">
      <dgm:prSet presAssocID="{147A6463-8DF5-6947-931C-B190E5F84256}" presName="composite" presStyleCnt="0"/>
      <dgm:spPr/>
    </dgm:pt>
    <dgm:pt modelId="{4EFDE58E-59F0-4B46-A309-C71187FBD976}" type="pres">
      <dgm:prSet presAssocID="{147A6463-8DF5-6947-931C-B190E5F84256}" presName="parTx" presStyleLbl="alignNode1" presStyleIdx="2" presStyleCnt="4">
        <dgm:presLayoutVars>
          <dgm:chMax val="0"/>
          <dgm:chPref val="0"/>
          <dgm:bulletEnabled val="1"/>
        </dgm:presLayoutVars>
      </dgm:prSet>
      <dgm:spPr/>
    </dgm:pt>
    <dgm:pt modelId="{CC602074-19DE-F744-A388-90FD02416834}" type="pres">
      <dgm:prSet presAssocID="{147A6463-8DF5-6947-931C-B190E5F84256}" presName="desTx" presStyleLbl="alignAccFollowNode1" presStyleIdx="2" presStyleCnt="4">
        <dgm:presLayoutVars>
          <dgm:bulletEnabled val="1"/>
        </dgm:presLayoutVars>
      </dgm:prSet>
      <dgm:spPr/>
    </dgm:pt>
    <dgm:pt modelId="{609186A0-821C-774E-A18B-1A17D6995401}" type="pres">
      <dgm:prSet presAssocID="{3058FD86-3258-8847-82AB-65B1F54B0F25}" presName="space" presStyleCnt="0"/>
      <dgm:spPr/>
    </dgm:pt>
    <dgm:pt modelId="{AEECD038-1DBE-5B41-816D-55872D704704}" type="pres">
      <dgm:prSet presAssocID="{F1065835-7F80-0C48-A3A4-097B76A3BC86}" presName="composite" presStyleCnt="0"/>
      <dgm:spPr/>
    </dgm:pt>
    <dgm:pt modelId="{DC804A41-5A55-2143-AAFC-72BBFEF00397}" type="pres">
      <dgm:prSet presAssocID="{F1065835-7F80-0C48-A3A4-097B76A3BC86}" presName="parTx" presStyleLbl="alignNode1" presStyleIdx="3" presStyleCnt="4">
        <dgm:presLayoutVars>
          <dgm:chMax val="0"/>
          <dgm:chPref val="0"/>
          <dgm:bulletEnabled val="1"/>
        </dgm:presLayoutVars>
      </dgm:prSet>
      <dgm:spPr/>
    </dgm:pt>
    <dgm:pt modelId="{8D03BF67-D0EC-D24F-B204-84E9F4CFA80F}" type="pres">
      <dgm:prSet presAssocID="{F1065835-7F80-0C48-A3A4-097B76A3BC86}" presName="desTx" presStyleLbl="alignAccFollowNode1" presStyleIdx="3" presStyleCnt="4">
        <dgm:presLayoutVars>
          <dgm:bulletEnabled val="1"/>
        </dgm:presLayoutVars>
      </dgm:prSet>
      <dgm:spPr/>
    </dgm:pt>
  </dgm:ptLst>
  <dgm:cxnLst>
    <dgm:cxn modelId="{AC351E08-1367-2F42-9862-FA66E88B4188}" type="presOf" srcId="{398982EB-CF84-E943-88B3-000446DCFE4E}" destId="{E43FCD26-AD74-704E-9C83-0FE2375A33AB}" srcOrd="0" destOrd="0" presId="urn:microsoft.com/office/officeart/2005/8/layout/hList1"/>
    <dgm:cxn modelId="{A955720B-2346-0A4D-8083-33B1024EDBC7}" srcId="{208E23B8-617D-6D45-9711-73289C068067}" destId="{6DEF7211-D18D-C742-B778-6F7FC56EF79E}" srcOrd="1" destOrd="0" parTransId="{D263C7D6-7196-7645-8948-32F7A4BE0A00}" sibTransId="{97661A76-48A8-3D4E-A9EB-B0F911C0CD42}"/>
    <dgm:cxn modelId="{907B881C-842A-0043-947D-6EC9309A75DC}" type="presOf" srcId="{793E28CB-7CFA-754C-B144-D3CDEC907309}" destId="{5D5D40AB-35B3-1A40-82FD-658E815E5D3C}" srcOrd="0" destOrd="2" presId="urn:microsoft.com/office/officeart/2005/8/layout/hList1"/>
    <dgm:cxn modelId="{40BF9021-9DF0-DE48-A355-CF01F7D895DB}" srcId="{D5D49614-C551-8941-A6B5-09D446762536}" destId="{398982EB-CF84-E943-88B3-000446DCFE4E}" srcOrd="0" destOrd="0" parTransId="{CFEE2C53-0936-FC4F-BE8A-0589BFA8DAF3}" sibTransId="{F15EC11B-65A6-F04C-9196-E88F1C55E07C}"/>
    <dgm:cxn modelId="{02C06D2B-AF87-6B45-95D4-DA6E259F441B}" type="presOf" srcId="{F169DD4D-BF32-1648-BD29-95086814BF22}" destId="{CC602074-19DE-F744-A388-90FD02416834}" srcOrd="0" destOrd="0" presId="urn:microsoft.com/office/officeart/2005/8/layout/hList1"/>
    <dgm:cxn modelId="{C520BF5F-FF9F-6342-BD31-65E7D3149C69}" type="presOf" srcId="{208E23B8-617D-6D45-9711-73289C068067}" destId="{DED43AED-B7CD-A54B-9B7B-041787CB4C3E}" srcOrd="0" destOrd="0" presId="urn:microsoft.com/office/officeart/2005/8/layout/hList1"/>
    <dgm:cxn modelId="{E7FEB460-3EF1-4C43-A264-3C758F378FC5}" type="presOf" srcId="{186B9C37-AC88-9646-B15A-391A50AC6891}" destId="{8D03BF67-D0EC-D24F-B204-84E9F4CFA80F}" srcOrd="0" destOrd="1" presId="urn:microsoft.com/office/officeart/2005/8/layout/hList1"/>
    <dgm:cxn modelId="{53B8FF61-815F-2548-A98C-165D862AB50C}" type="presOf" srcId="{F1065835-7F80-0C48-A3A4-097B76A3BC86}" destId="{DC804A41-5A55-2143-AAFC-72BBFEF00397}" srcOrd="0" destOrd="0" presId="urn:microsoft.com/office/officeart/2005/8/layout/hList1"/>
    <dgm:cxn modelId="{9A955D44-DC7C-694F-9D9F-619D31C30B82}" srcId="{398982EB-CF84-E943-88B3-000446DCFE4E}" destId="{7F9E831E-AB9E-3740-9A00-FF3C4CEE8F5E}" srcOrd="0" destOrd="0" parTransId="{49075EEB-3BE9-F54B-AA77-35FA15618A1C}" sibTransId="{0A36994E-F2BE-7141-89F8-F2A0E81DDDFA}"/>
    <dgm:cxn modelId="{ED711F6A-9F23-F448-BF9C-16E38AF0B6A7}" srcId="{398982EB-CF84-E943-88B3-000446DCFE4E}" destId="{9DC64B8B-0088-D748-ACB5-664B659E03E3}" srcOrd="1" destOrd="0" parTransId="{F8256C32-A1D0-7A47-AC9B-E06D7AD83B03}" sibTransId="{4187C3D3-4777-7C4C-8ECF-77696BC619D0}"/>
    <dgm:cxn modelId="{195FEB4E-A6AF-4C4C-A1D3-64ED8247B3FB}" srcId="{208E23B8-617D-6D45-9711-73289C068067}" destId="{C3C8BAB3-FD56-E34E-BA77-09EB0938F617}" srcOrd="0" destOrd="0" parTransId="{3BD18D48-4BEC-CC4B-A865-5DD5C1B5B390}" sibTransId="{80CAD1AF-A2C8-6F4E-AB30-D33535BA2CF3}"/>
    <dgm:cxn modelId="{A4B8C384-D42B-4B4F-A28A-DFF00E6AC7F3}" type="presOf" srcId="{CD38558E-5B57-C441-A3F1-FD7051F0A2D5}" destId="{8D03BF67-D0EC-D24F-B204-84E9F4CFA80F}" srcOrd="0" destOrd="0" presId="urn:microsoft.com/office/officeart/2005/8/layout/hList1"/>
    <dgm:cxn modelId="{8C278989-68BC-054A-8A1D-28E2D9A2F78A}" srcId="{147A6463-8DF5-6947-931C-B190E5F84256}" destId="{F169DD4D-BF32-1648-BD29-95086814BF22}" srcOrd="0" destOrd="0" parTransId="{4510F31B-37DC-D147-8725-DF45A0331739}" sibTransId="{80A8D711-36D5-A147-A840-521DFC19BDD3}"/>
    <dgm:cxn modelId="{492D728B-0797-BB4C-9D1C-12262069691E}" srcId="{D5D49614-C551-8941-A6B5-09D446762536}" destId="{F1065835-7F80-0C48-A3A4-097B76A3BC86}" srcOrd="3" destOrd="0" parTransId="{6B0F9BBA-71A3-604B-A191-18A9A5FB55DE}" sibTransId="{B3F5AB67-6D6A-E647-9CC5-E518F26B94AB}"/>
    <dgm:cxn modelId="{931BD994-2106-1449-9A1A-014E19F1FA2B}" srcId="{F1065835-7F80-0C48-A3A4-097B76A3BC86}" destId="{186B9C37-AC88-9646-B15A-391A50AC6891}" srcOrd="1" destOrd="0" parTransId="{CAFD6536-7795-3040-AE1C-2C2C1537E41D}" sibTransId="{29BB9B17-CF17-3648-845C-66BF87CF49D9}"/>
    <dgm:cxn modelId="{9912B69B-8676-B846-9946-5B2C909E698F}" type="presOf" srcId="{7F9E831E-AB9E-3740-9A00-FF3C4CEE8F5E}" destId="{5D5D40AB-35B3-1A40-82FD-658E815E5D3C}" srcOrd="0" destOrd="0" presId="urn:microsoft.com/office/officeart/2005/8/layout/hList1"/>
    <dgm:cxn modelId="{1505269D-169F-9D43-9F5E-707BE1F20904}" srcId="{D5D49614-C551-8941-A6B5-09D446762536}" destId="{147A6463-8DF5-6947-931C-B190E5F84256}" srcOrd="2" destOrd="0" parTransId="{AE6EE6FE-D2CE-2849-8752-2DEF1A21AA99}" sibTransId="{3058FD86-3258-8847-82AB-65B1F54B0F25}"/>
    <dgm:cxn modelId="{195CA29E-E3ED-2347-B28A-8CEFE429B0F5}" srcId="{398982EB-CF84-E943-88B3-000446DCFE4E}" destId="{793E28CB-7CFA-754C-B144-D3CDEC907309}" srcOrd="2" destOrd="0" parTransId="{465A9D9A-0481-D44A-9CE9-73CDE821AE5F}" sibTransId="{A7DE00C6-33A6-2C48-85CF-16E5D3B0F97E}"/>
    <dgm:cxn modelId="{465A4FA6-FFA7-814D-8763-F984557DDA0C}" srcId="{D5D49614-C551-8941-A6B5-09D446762536}" destId="{208E23B8-617D-6D45-9711-73289C068067}" srcOrd="1" destOrd="0" parTransId="{D742EA02-B1AC-0949-BCEE-C4751A7529D5}" sibTransId="{CE124ED6-A05C-9F4D-AD29-3D4CA21CDDD3}"/>
    <dgm:cxn modelId="{1CE1D8A9-BCC0-2B46-BCE4-D8B70DE62C9C}" type="presOf" srcId="{6DEF7211-D18D-C742-B778-6F7FC56EF79E}" destId="{CB98AC96-82F0-7046-9ADB-184B44F00A10}" srcOrd="0" destOrd="1" presId="urn:microsoft.com/office/officeart/2005/8/layout/hList1"/>
    <dgm:cxn modelId="{1F64E8B0-6822-444E-A5E5-FCCD0F4D10E8}" type="presOf" srcId="{5473AE35-337F-8B41-8C12-EB45E9166B77}" destId="{CC602074-19DE-F744-A388-90FD02416834}" srcOrd="0" destOrd="1" presId="urn:microsoft.com/office/officeart/2005/8/layout/hList1"/>
    <dgm:cxn modelId="{F3E264B6-8AB5-E141-96E7-AA96899D6417}" type="presOf" srcId="{D5D49614-C551-8941-A6B5-09D446762536}" destId="{EE0BDE74-9B48-6842-A4BC-F88A49FE97B7}" srcOrd="0" destOrd="0" presId="urn:microsoft.com/office/officeart/2005/8/layout/hList1"/>
    <dgm:cxn modelId="{8CC288BF-2F75-074A-A162-AB205C22F9FB}" srcId="{F1065835-7F80-0C48-A3A4-097B76A3BC86}" destId="{CD38558E-5B57-C441-A3F1-FD7051F0A2D5}" srcOrd="0" destOrd="0" parTransId="{419AF94D-CEF1-BA4F-A2FB-F72C5D4BE2D0}" sibTransId="{6994BF05-906A-614C-9354-2EE1047D7D6C}"/>
    <dgm:cxn modelId="{D02AE1CF-8F5F-5047-B295-6AE2EF71D3D6}" type="presOf" srcId="{147A6463-8DF5-6947-931C-B190E5F84256}" destId="{4EFDE58E-59F0-4B46-A309-C71187FBD976}" srcOrd="0" destOrd="0" presId="urn:microsoft.com/office/officeart/2005/8/layout/hList1"/>
    <dgm:cxn modelId="{A6319CD1-9FBB-B44F-B003-3EC87F1E260A}" srcId="{147A6463-8DF5-6947-931C-B190E5F84256}" destId="{5473AE35-337F-8B41-8C12-EB45E9166B77}" srcOrd="1" destOrd="0" parTransId="{3310FA70-1B70-1D47-A0FD-1A895CA56321}" sibTransId="{D14E4F12-2257-9641-BCDC-772366F7B435}"/>
    <dgm:cxn modelId="{BA5DE5D9-E31A-CE4F-AF1C-FCC8E46C6FFF}" type="presOf" srcId="{C3C8BAB3-FD56-E34E-BA77-09EB0938F617}" destId="{CB98AC96-82F0-7046-9ADB-184B44F00A10}" srcOrd="0" destOrd="0" presId="urn:microsoft.com/office/officeart/2005/8/layout/hList1"/>
    <dgm:cxn modelId="{46813FF4-4A8C-8943-BF93-949C6515599B}" type="presOf" srcId="{9DC64B8B-0088-D748-ACB5-664B659E03E3}" destId="{5D5D40AB-35B3-1A40-82FD-658E815E5D3C}" srcOrd="0" destOrd="1" presId="urn:microsoft.com/office/officeart/2005/8/layout/hList1"/>
    <dgm:cxn modelId="{7EA96709-AADB-2F42-8701-CBE636D5AA87}" type="presParOf" srcId="{EE0BDE74-9B48-6842-A4BC-F88A49FE97B7}" destId="{354FDE5C-E604-3D42-AE21-AD26403824D6}" srcOrd="0" destOrd="0" presId="urn:microsoft.com/office/officeart/2005/8/layout/hList1"/>
    <dgm:cxn modelId="{CD4DF4AA-EDEF-7347-9988-D1BE02A9071E}" type="presParOf" srcId="{354FDE5C-E604-3D42-AE21-AD26403824D6}" destId="{E43FCD26-AD74-704E-9C83-0FE2375A33AB}" srcOrd="0" destOrd="0" presId="urn:microsoft.com/office/officeart/2005/8/layout/hList1"/>
    <dgm:cxn modelId="{754C5047-E4C1-7846-A026-A635563691CE}" type="presParOf" srcId="{354FDE5C-E604-3D42-AE21-AD26403824D6}" destId="{5D5D40AB-35B3-1A40-82FD-658E815E5D3C}" srcOrd="1" destOrd="0" presId="urn:microsoft.com/office/officeart/2005/8/layout/hList1"/>
    <dgm:cxn modelId="{D8DF1BB1-0083-2547-9134-C1E8225C0FE9}" type="presParOf" srcId="{EE0BDE74-9B48-6842-A4BC-F88A49FE97B7}" destId="{422B1614-8393-7B4C-BD36-B4CB9D2B4DCD}" srcOrd="1" destOrd="0" presId="urn:microsoft.com/office/officeart/2005/8/layout/hList1"/>
    <dgm:cxn modelId="{D967D123-FEFD-D044-8B65-371D39E83A20}" type="presParOf" srcId="{EE0BDE74-9B48-6842-A4BC-F88A49FE97B7}" destId="{253FA600-059D-D240-B8BA-80C59397FDAC}" srcOrd="2" destOrd="0" presId="urn:microsoft.com/office/officeart/2005/8/layout/hList1"/>
    <dgm:cxn modelId="{7CE22705-7307-2A48-9898-2171DBDA2240}" type="presParOf" srcId="{253FA600-059D-D240-B8BA-80C59397FDAC}" destId="{DED43AED-B7CD-A54B-9B7B-041787CB4C3E}" srcOrd="0" destOrd="0" presId="urn:microsoft.com/office/officeart/2005/8/layout/hList1"/>
    <dgm:cxn modelId="{FAF72BAA-3665-EC4C-A8B0-AF193D2C5F81}" type="presParOf" srcId="{253FA600-059D-D240-B8BA-80C59397FDAC}" destId="{CB98AC96-82F0-7046-9ADB-184B44F00A10}" srcOrd="1" destOrd="0" presId="urn:microsoft.com/office/officeart/2005/8/layout/hList1"/>
    <dgm:cxn modelId="{DFFBCF33-29EF-0241-8D55-30E2E14A186C}" type="presParOf" srcId="{EE0BDE74-9B48-6842-A4BC-F88A49FE97B7}" destId="{D0283E44-A1BC-DB42-96F4-7DBBD2000B2F}" srcOrd="3" destOrd="0" presId="urn:microsoft.com/office/officeart/2005/8/layout/hList1"/>
    <dgm:cxn modelId="{BD71FA54-FF32-8843-915A-E46286EC06FF}" type="presParOf" srcId="{EE0BDE74-9B48-6842-A4BC-F88A49FE97B7}" destId="{A989E418-9C54-154B-B176-DEECB7DBB930}" srcOrd="4" destOrd="0" presId="urn:microsoft.com/office/officeart/2005/8/layout/hList1"/>
    <dgm:cxn modelId="{F2FA9C14-136F-254D-8854-5ED173B1C76B}" type="presParOf" srcId="{A989E418-9C54-154B-B176-DEECB7DBB930}" destId="{4EFDE58E-59F0-4B46-A309-C71187FBD976}" srcOrd="0" destOrd="0" presId="urn:microsoft.com/office/officeart/2005/8/layout/hList1"/>
    <dgm:cxn modelId="{5656EDD0-9C40-0641-A9CE-2B5FB43AFB46}" type="presParOf" srcId="{A989E418-9C54-154B-B176-DEECB7DBB930}" destId="{CC602074-19DE-F744-A388-90FD02416834}" srcOrd="1" destOrd="0" presId="urn:microsoft.com/office/officeart/2005/8/layout/hList1"/>
    <dgm:cxn modelId="{D9488804-EBF7-A248-9849-4D5B6B22791D}" type="presParOf" srcId="{EE0BDE74-9B48-6842-A4BC-F88A49FE97B7}" destId="{609186A0-821C-774E-A18B-1A17D6995401}" srcOrd="5" destOrd="0" presId="urn:microsoft.com/office/officeart/2005/8/layout/hList1"/>
    <dgm:cxn modelId="{CA903E9F-B256-C348-B89B-92D3D45D8B28}" type="presParOf" srcId="{EE0BDE74-9B48-6842-A4BC-F88A49FE97B7}" destId="{AEECD038-1DBE-5B41-816D-55872D704704}" srcOrd="6" destOrd="0" presId="urn:microsoft.com/office/officeart/2005/8/layout/hList1"/>
    <dgm:cxn modelId="{9FFAF7DF-D4F0-384F-924E-9C4D9B1E367E}" type="presParOf" srcId="{AEECD038-1DBE-5B41-816D-55872D704704}" destId="{DC804A41-5A55-2143-AAFC-72BBFEF00397}" srcOrd="0" destOrd="0" presId="urn:microsoft.com/office/officeart/2005/8/layout/hList1"/>
    <dgm:cxn modelId="{57DFD770-53B7-D24F-B36A-FD6A5F8F47A3}" type="presParOf" srcId="{AEECD038-1DBE-5B41-816D-55872D704704}" destId="{8D03BF67-D0EC-D24F-B204-84E9F4CFA8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904170-E413-C645-A718-6A1A787288A8}" type="doc">
      <dgm:prSet loTypeId="urn:microsoft.com/office/officeart/2005/8/layout/cycle5" loCatId="" qsTypeId="urn:microsoft.com/office/officeart/2005/8/quickstyle/3D2" qsCatId="3D" csTypeId="urn:microsoft.com/office/officeart/2005/8/colors/accent1_2" csCatId="accent1" phldr="1"/>
      <dgm:spPr/>
      <dgm:t>
        <a:bodyPr/>
        <a:lstStyle/>
        <a:p>
          <a:endParaRPr lang="en-US"/>
        </a:p>
      </dgm:t>
    </dgm:pt>
    <dgm:pt modelId="{072FBF2F-4BDB-4744-A17C-80C7EA19DBFA}">
      <dgm:prSet phldrT="[Text]"/>
      <dgm:spPr/>
      <dgm:t>
        <a:bodyPr/>
        <a:lstStyle/>
        <a:p>
          <a:r>
            <a:rPr lang="en-US" dirty="0">
              <a:latin typeface="Avenir Medium"/>
              <a:cs typeface="Avenir Medium"/>
            </a:rPr>
            <a:t>Finding the right card</a:t>
          </a:r>
        </a:p>
      </dgm:t>
    </dgm:pt>
    <dgm:pt modelId="{E52DB9E2-CD53-0E4D-ABF2-69DF8B4F7E5F}" type="parTrans" cxnId="{843D917E-DDF7-A14D-8546-5DD822F819C3}">
      <dgm:prSet/>
      <dgm:spPr/>
      <dgm:t>
        <a:bodyPr/>
        <a:lstStyle/>
        <a:p>
          <a:endParaRPr lang="en-US"/>
        </a:p>
      </dgm:t>
    </dgm:pt>
    <dgm:pt modelId="{A5CA10D5-ECE9-7B43-A741-1D13BD43D1CA}" type="sibTrans" cxnId="{843D917E-DDF7-A14D-8546-5DD822F819C3}">
      <dgm:prSet/>
      <dgm:spPr/>
      <dgm:t>
        <a:bodyPr/>
        <a:lstStyle/>
        <a:p>
          <a:endParaRPr lang="en-US"/>
        </a:p>
      </dgm:t>
    </dgm:pt>
    <dgm:pt modelId="{C16981A6-810D-5542-8C59-3E1911108001}">
      <dgm:prSet phldrT="[Text]"/>
      <dgm:spPr/>
      <dgm:t>
        <a:bodyPr/>
        <a:lstStyle/>
        <a:p>
          <a:r>
            <a:rPr lang="en-US" dirty="0">
              <a:latin typeface="Avenir Medium"/>
              <a:cs typeface="Avenir Medium"/>
            </a:rPr>
            <a:t>Using it</a:t>
          </a:r>
        </a:p>
      </dgm:t>
    </dgm:pt>
    <dgm:pt modelId="{69CBC89E-7235-F346-81C6-961CB88E3E43}" type="parTrans" cxnId="{92366129-81D6-0144-9E7C-3050995658CC}">
      <dgm:prSet/>
      <dgm:spPr/>
      <dgm:t>
        <a:bodyPr/>
        <a:lstStyle/>
        <a:p>
          <a:endParaRPr lang="en-US"/>
        </a:p>
      </dgm:t>
    </dgm:pt>
    <dgm:pt modelId="{D9F7A57F-A22A-DB4C-9DD1-DAE30AF327A2}" type="sibTrans" cxnId="{92366129-81D6-0144-9E7C-3050995658CC}">
      <dgm:prSet/>
      <dgm:spPr/>
      <dgm:t>
        <a:bodyPr/>
        <a:lstStyle/>
        <a:p>
          <a:endParaRPr lang="en-US"/>
        </a:p>
      </dgm:t>
    </dgm:pt>
    <dgm:pt modelId="{871DB228-C01B-144F-B615-63F00D1BFFCD}">
      <dgm:prSet phldrT="[Text]"/>
      <dgm:spPr/>
      <dgm:t>
        <a:bodyPr/>
        <a:lstStyle/>
        <a:p>
          <a:r>
            <a:rPr lang="en-US" dirty="0">
              <a:latin typeface="Avenir Medium"/>
              <a:cs typeface="Avenir Medium"/>
            </a:rPr>
            <a:t>Paying it</a:t>
          </a:r>
        </a:p>
      </dgm:t>
    </dgm:pt>
    <dgm:pt modelId="{0591DD99-D98E-1041-BCFA-0CF0318DABDC}" type="parTrans" cxnId="{142A0C2C-989C-3344-9459-AFFD9CFE1303}">
      <dgm:prSet/>
      <dgm:spPr/>
      <dgm:t>
        <a:bodyPr/>
        <a:lstStyle/>
        <a:p>
          <a:endParaRPr lang="en-US"/>
        </a:p>
      </dgm:t>
    </dgm:pt>
    <dgm:pt modelId="{5DF2CB99-D725-0744-8688-186552FE8C7F}" type="sibTrans" cxnId="{142A0C2C-989C-3344-9459-AFFD9CFE1303}">
      <dgm:prSet/>
      <dgm:spPr/>
      <dgm:t>
        <a:bodyPr/>
        <a:lstStyle/>
        <a:p>
          <a:endParaRPr lang="en-US"/>
        </a:p>
      </dgm:t>
    </dgm:pt>
    <dgm:pt modelId="{72D11504-1657-684D-97AE-BEDCDE9E6434}">
      <dgm:prSet phldrT="[Text]"/>
      <dgm:spPr/>
      <dgm:t>
        <a:bodyPr/>
        <a:lstStyle/>
        <a:p>
          <a:r>
            <a:rPr lang="en-US" dirty="0">
              <a:latin typeface="Avenir Medium"/>
              <a:cs typeface="Avenir Medium"/>
            </a:rPr>
            <a:t>Maintaining it</a:t>
          </a:r>
        </a:p>
      </dgm:t>
    </dgm:pt>
    <dgm:pt modelId="{49FDA3CC-14DF-FA4D-8BF4-69C0C17ED6ED}" type="parTrans" cxnId="{694A7500-D06B-7340-B947-8ECA25AF3FC0}">
      <dgm:prSet/>
      <dgm:spPr/>
      <dgm:t>
        <a:bodyPr/>
        <a:lstStyle/>
        <a:p>
          <a:endParaRPr lang="en-US"/>
        </a:p>
      </dgm:t>
    </dgm:pt>
    <dgm:pt modelId="{AA834435-35C9-C645-BEF6-0EFEBCA8F073}" type="sibTrans" cxnId="{694A7500-D06B-7340-B947-8ECA25AF3FC0}">
      <dgm:prSet/>
      <dgm:spPr/>
      <dgm:t>
        <a:bodyPr/>
        <a:lstStyle/>
        <a:p>
          <a:endParaRPr lang="en-US"/>
        </a:p>
      </dgm:t>
    </dgm:pt>
    <dgm:pt modelId="{0D1C50A5-80DB-7B47-B6D1-7A39D0A52660}" type="pres">
      <dgm:prSet presAssocID="{96904170-E413-C645-A718-6A1A787288A8}" presName="cycle" presStyleCnt="0">
        <dgm:presLayoutVars>
          <dgm:dir/>
          <dgm:resizeHandles val="exact"/>
        </dgm:presLayoutVars>
      </dgm:prSet>
      <dgm:spPr/>
    </dgm:pt>
    <dgm:pt modelId="{CFE8F9E4-0F37-334A-9189-3B9504060A84}" type="pres">
      <dgm:prSet presAssocID="{072FBF2F-4BDB-4744-A17C-80C7EA19DBFA}" presName="node" presStyleLbl="node1" presStyleIdx="0" presStyleCnt="4">
        <dgm:presLayoutVars>
          <dgm:bulletEnabled val="1"/>
        </dgm:presLayoutVars>
      </dgm:prSet>
      <dgm:spPr/>
    </dgm:pt>
    <dgm:pt modelId="{B3B17274-44A1-0446-85C3-1766A973C53C}" type="pres">
      <dgm:prSet presAssocID="{072FBF2F-4BDB-4744-A17C-80C7EA19DBFA}" presName="spNode" presStyleCnt="0"/>
      <dgm:spPr/>
    </dgm:pt>
    <dgm:pt modelId="{C39932DE-310B-A04B-AF8C-A298B12D9F60}" type="pres">
      <dgm:prSet presAssocID="{A5CA10D5-ECE9-7B43-A741-1D13BD43D1CA}" presName="sibTrans" presStyleLbl="sibTrans1D1" presStyleIdx="0" presStyleCnt="4"/>
      <dgm:spPr/>
    </dgm:pt>
    <dgm:pt modelId="{B7A996C8-B471-D142-BE35-C6AE7D2C1DC1}" type="pres">
      <dgm:prSet presAssocID="{C16981A6-810D-5542-8C59-3E1911108001}" presName="node" presStyleLbl="node1" presStyleIdx="1" presStyleCnt="4">
        <dgm:presLayoutVars>
          <dgm:bulletEnabled val="1"/>
        </dgm:presLayoutVars>
      </dgm:prSet>
      <dgm:spPr/>
    </dgm:pt>
    <dgm:pt modelId="{6F4D6F4F-1CE6-9246-820D-F57B6FFB008A}" type="pres">
      <dgm:prSet presAssocID="{C16981A6-810D-5542-8C59-3E1911108001}" presName="spNode" presStyleCnt="0"/>
      <dgm:spPr/>
    </dgm:pt>
    <dgm:pt modelId="{A5E63529-EF09-C149-BC5E-25B49FECBA0D}" type="pres">
      <dgm:prSet presAssocID="{D9F7A57F-A22A-DB4C-9DD1-DAE30AF327A2}" presName="sibTrans" presStyleLbl="sibTrans1D1" presStyleIdx="1" presStyleCnt="4"/>
      <dgm:spPr/>
    </dgm:pt>
    <dgm:pt modelId="{FC9A4693-21EC-7948-BCB6-2121A48343CE}" type="pres">
      <dgm:prSet presAssocID="{871DB228-C01B-144F-B615-63F00D1BFFCD}" presName="node" presStyleLbl="node1" presStyleIdx="2" presStyleCnt="4">
        <dgm:presLayoutVars>
          <dgm:bulletEnabled val="1"/>
        </dgm:presLayoutVars>
      </dgm:prSet>
      <dgm:spPr/>
    </dgm:pt>
    <dgm:pt modelId="{2C6CDFC9-6AB1-D049-A965-B267E118B785}" type="pres">
      <dgm:prSet presAssocID="{871DB228-C01B-144F-B615-63F00D1BFFCD}" presName="spNode" presStyleCnt="0"/>
      <dgm:spPr/>
    </dgm:pt>
    <dgm:pt modelId="{1FCA1EB5-F987-5D40-87D1-1CA415FEA4CF}" type="pres">
      <dgm:prSet presAssocID="{5DF2CB99-D725-0744-8688-186552FE8C7F}" presName="sibTrans" presStyleLbl="sibTrans1D1" presStyleIdx="2" presStyleCnt="4"/>
      <dgm:spPr/>
    </dgm:pt>
    <dgm:pt modelId="{E4D3A675-9CDF-E24C-A93D-674C0F13E94D}" type="pres">
      <dgm:prSet presAssocID="{72D11504-1657-684D-97AE-BEDCDE9E6434}" presName="node" presStyleLbl="node1" presStyleIdx="3" presStyleCnt="4">
        <dgm:presLayoutVars>
          <dgm:bulletEnabled val="1"/>
        </dgm:presLayoutVars>
      </dgm:prSet>
      <dgm:spPr/>
    </dgm:pt>
    <dgm:pt modelId="{2A375975-179D-AC47-82D1-5C985133F606}" type="pres">
      <dgm:prSet presAssocID="{72D11504-1657-684D-97AE-BEDCDE9E6434}" presName="spNode" presStyleCnt="0"/>
      <dgm:spPr/>
    </dgm:pt>
    <dgm:pt modelId="{675701AE-7683-814B-A2A5-833AD975DD81}" type="pres">
      <dgm:prSet presAssocID="{AA834435-35C9-C645-BEF6-0EFEBCA8F073}" presName="sibTrans" presStyleLbl="sibTrans1D1" presStyleIdx="3" presStyleCnt="4"/>
      <dgm:spPr/>
    </dgm:pt>
  </dgm:ptLst>
  <dgm:cxnLst>
    <dgm:cxn modelId="{694A7500-D06B-7340-B947-8ECA25AF3FC0}" srcId="{96904170-E413-C645-A718-6A1A787288A8}" destId="{72D11504-1657-684D-97AE-BEDCDE9E6434}" srcOrd="3" destOrd="0" parTransId="{49FDA3CC-14DF-FA4D-8BF4-69C0C17ED6ED}" sibTransId="{AA834435-35C9-C645-BEF6-0EFEBCA8F073}"/>
    <dgm:cxn modelId="{92366129-81D6-0144-9E7C-3050995658CC}" srcId="{96904170-E413-C645-A718-6A1A787288A8}" destId="{C16981A6-810D-5542-8C59-3E1911108001}" srcOrd="1" destOrd="0" parTransId="{69CBC89E-7235-F346-81C6-961CB88E3E43}" sibTransId="{D9F7A57F-A22A-DB4C-9DD1-DAE30AF327A2}"/>
    <dgm:cxn modelId="{142A0C2C-989C-3344-9459-AFFD9CFE1303}" srcId="{96904170-E413-C645-A718-6A1A787288A8}" destId="{871DB228-C01B-144F-B615-63F00D1BFFCD}" srcOrd="2" destOrd="0" parTransId="{0591DD99-D98E-1041-BCFA-0CF0318DABDC}" sibTransId="{5DF2CB99-D725-0744-8688-186552FE8C7F}"/>
    <dgm:cxn modelId="{A6DF3663-D2CA-4747-AB10-DC8CCAEDE883}" type="presOf" srcId="{A5CA10D5-ECE9-7B43-A741-1D13BD43D1CA}" destId="{C39932DE-310B-A04B-AF8C-A298B12D9F60}" srcOrd="0" destOrd="0" presId="urn:microsoft.com/office/officeart/2005/8/layout/cycle5"/>
    <dgm:cxn modelId="{DBB6DF64-5261-3B41-BA54-8E6ECBCC660A}" type="presOf" srcId="{AA834435-35C9-C645-BEF6-0EFEBCA8F073}" destId="{675701AE-7683-814B-A2A5-833AD975DD81}" srcOrd="0" destOrd="0" presId="urn:microsoft.com/office/officeart/2005/8/layout/cycle5"/>
    <dgm:cxn modelId="{9057A074-03B6-5A45-AC12-D18FC4F0F941}" type="presOf" srcId="{C16981A6-810D-5542-8C59-3E1911108001}" destId="{B7A996C8-B471-D142-BE35-C6AE7D2C1DC1}" srcOrd="0" destOrd="0" presId="urn:microsoft.com/office/officeart/2005/8/layout/cycle5"/>
    <dgm:cxn modelId="{843D917E-DDF7-A14D-8546-5DD822F819C3}" srcId="{96904170-E413-C645-A718-6A1A787288A8}" destId="{072FBF2F-4BDB-4744-A17C-80C7EA19DBFA}" srcOrd="0" destOrd="0" parTransId="{E52DB9E2-CD53-0E4D-ABF2-69DF8B4F7E5F}" sibTransId="{A5CA10D5-ECE9-7B43-A741-1D13BD43D1CA}"/>
    <dgm:cxn modelId="{8CDEE189-7BD7-FB40-BF59-D029AE1FB380}" type="presOf" srcId="{D9F7A57F-A22A-DB4C-9DD1-DAE30AF327A2}" destId="{A5E63529-EF09-C149-BC5E-25B49FECBA0D}" srcOrd="0" destOrd="0" presId="urn:microsoft.com/office/officeart/2005/8/layout/cycle5"/>
    <dgm:cxn modelId="{36CCB48B-BF04-4C40-BAEF-6F7BB634BD92}" type="presOf" srcId="{72D11504-1657-684D-97AE-BEDCDE9E6434}" destId="{E4D3A675-9CDF-E24C-A93D-674C0F13E94D}" srcOrd="0" destOrd="0" presId="urn:microsoft.com/office/officeart/2005/8/layout/cycle5"/>
    <dgm:cxn modelId="{54092C9F-191D-A14F-8521-9B653A3B39E8}" type="presOf" srcId="{96904170-E413-C645-A718-6A1A787288A8}" destId="{0D1C50A5-80DB-7B47-B6D1-7A39D0A52660}" srcOrd="0" destOrd="0" presId="urn:microsoft.com/office/officeart/2005/8/layout/cycle5"/>
    <dgm:cxn modelId="{2E43A5A3-AACC-9644-924D-21E34DAD4406}" type="presOf" srcId="{871DB228-C01B-144F-B615-63F00D1BFFCD}" destId="{FC9A4693-21EC-7948-BCB6-2121A48343CE}" srcOrd="0" destOrd="0" presId="urn:microsoft.com/office/officeart/2005/8/layout/cycle5"/>
    <dgm:cxn modelId="{D749DBA7-976D-4C44-A5FD-03C8CF45DC56}" type="presOf" srcId="{072FBF2F-4BDB-4744-A17C-80C7EA19DBFA}" destId="{CFE8F9E4-0F37-334A-9189-3B9504060A84}" srcOrd="0" destOrd="0" presId="urn:microsoft.com/office/officeart/2005/8/layout/cycle5"/>
    <dgm:cxn modelId="{1ABD71C9-2A40-2643-9C8F-0B71904078C8}" type="presOf" srcId="{5DF2CB99-D725-0744-8688-186552FE8C7F}" destId="{1FCA1EB5-F987-5D40-87D1-1CA415FEA4CF}" srcOrd="0" destOrd="0" presId="urn:microsoft.com/office/officeart/2005/8/layout/cycle5"/>
    <dgm:cxn modelId="{57F9D38E-0919-4548-BC50-F8AE541FE103}" type="presParOf" srcId="{0D1C50A5-80DB-7B47-B6D1-7A39D0A52660}" destId="{CFE8F9E4-0F37-334A-9189-3B9504060A84}" srcOrd="0" destOrd="0" presId="urn:microsoft.com/office/officeart/2005/8/layout/cycle5"/>
    <dgm:cxn modelId="{A3BBB18E-22AF-BE48-B692-345A9197CBEC}" type="presParOf" srcId="{0D1C50A5-80DB-7B47-B6D1-7A39D0A52660}" destId="{B3B17274-44A1-0446-85C3-1766A973C53C}" srcOrd="1" destOrd="0" presId="urn:microsoft.com/office/officeart/2005/8/layout/cycle5"/>
    <dgm:cxn modelId="{B2DE70C8-9AEA-8F41-9E38-F242927F5B58}" type="presParOf" srcId="{0D1C50A5-80DB-7B47-B6D1-7A39D0A52660}" destId="{C39932DE-310B-A04B-AF8C-A298B12D9F60}" srcOrd="2" destOrd="0" presId="urn:microsoft.com/office/officeart/2005/8/layout/cycle5"/>
    <dgm:cxn modelId="{5DC9625F-49BE-E34E-B8EB-A7E38EE84365}" type="presParOf" srcId="{0D1C50A5-80DB-7B47-B6D1-7A39D0A52660}" destId="{B7A996C8-B471-D142-BE35-C6AE7D2C1DC1}" srcOrd="3" destOrd="0" presId="urn:microsoft.com/office/officeart/2005/8/layout/cycle5"/>
    <dgm:cxn modelId="{3A14862F-94F7-B44E-93A5-45EF135E645B}" type="presParOf" srcId="{0D1C50A5-80DB-7B47-B6D1-7A39D0A52660}" destId="{6F4D6F4F-1CE6-9246-820D-F57B6FFB008A}" srcOrd="4" destOrd="0" presId="urn:microsoft.com/office/officeart/2005/8/layout/cycle5"/>
    <dgm:cxn modelId="{F26FE471-8A4A-2B40-9BB4-9855FDEF90AA}" type="presParOf" srcId="{0D1C50A5-80DB-7B47-B6D1-7A39D0A52660}" destId="{A5E63529-EF09-C149-BC5E-25B49FECBA0D}" srcOrd="5" destOrd="0" presId="urn:microsoft.com/office/officeart/2005/8/layout/cycle5"/>
    <dgm:cxn modelId="{B8B6AABE-81A6-B44B-9B55-524FC3153CAD}" type="presParOf" srcId="{0D1C50A5-80DB-7B47-B6D1-7A39D0A52660}" destId="{FC9A4693-21EC-7948-BCB6-2121A48343CE}" srcOrd="6" destOrd="0" presId="urn:microsoft.com/office/officeart/2005/8/layout/cycle5"/>
    <dgm:cxn modelId="{A49A4DDA-2D0E-524C-AF09-12F2B37437A5}" type="presParOf" srcId="{0D1C50A5-80DB-7B47-B6D1-7A39D0A52660}" destId="{2C6CDFC9-6AB1-D049-A965-B267E118B785}" srcOrd="7" destOrd="0" presId="urn:microsoft.com/office/officeart/2005/8/layout/cycle5"/>
    <dgm:cxn modelId="{C147EC8D-E7C1-9949-8AF2-DBED655F0D54}" type="presParOf" srcId="{0D1C50A5-80DB-7B47-B6D1-7A39D0A52660}" destId="{1FCA1EB5-F987-5D40-87D1-1CA415FEA4CF}" srcOrd="8" destOrd="0" presId="urn:microsoft.com/office/officeart/2005/8/layout/cycle5"/>
    <dgm:cxn modelId="{9B958272-4460-B344-9855-AE7E696D39EC}" type="presParOf" srcId="{0D1C50A5-80DB-7B47-B6D1-7A39D0A52660}" destId="{E4D3A675-9CDF-E24C-A93D-674C0F13E94D}" srcOrd="9" destOrd="0" presId="urn:microsoft.com/office/officeart/2005/8/layout/cycle5"/>
    <dgm:cxn modelId="{D50B9958-37F7-F942-8E07-9C9DE0943998}" type="presParOf" srcId="{0D1C50A5-80DB-7B47-B6D1-7A39D0A52660}" destId="{2A375975-179D-AC47-82D1-5C985133F606}" srcOrd="10" destOrd="0" presId="urn:microsoft.com/office/officeart/2005/8/layout/cycle5"/>
    <dgm:cxn modelId="{AF0BF690-8CE5-F441-9D76-59FF4DC3F1EB}" type="presParOf" srcId="{0D1C50A5-80DB-7B47-B6D1-7A39D0A52660}" destId="{675701AE-7683-814B-A2A5-833AD975DD81}"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9039BB-C25C-3842-8D64-BD9FA89D6AEC}" type="doc">
      <dgm:prSet loTypeId="urn:microsoft.com/office/officeart/2005/8/layout/hList6" loCatId="" qsTypeId="urn:microsoft.com/office/officeart/2005/8/quickstyle/3D3" qsCatId="3D" csTypeId="urn:microsoft.com/office/officeart/2005/8/colors/accent4_2" csCatId="accent4" phldr="1"/>
      <dgm:spPr/>
      <dgm:t>
        <a:bodyPr/>
        <a:lstStyle/>
        <a:p>
          <a:endParaRPr lang="en-US"/>
        </a:p>
      </dgm:t>
    </dgm:pt>
    <dgm:pt modelId="{59CA067C-88DC-7542-AF61-F7EED72B3DF3}">
      <dgm:prSet/>
      <dgm:spPr/>
      <dgm:t>
        <a:bodyPr/>
        <a:lstStyle/>
        <a:p>
          <a:pPr rtl="0"/>
          <a:r>
            <a:rPr lang="en-US">
              <a:latin typeface="Avenir Medium"/>
              <a:cs typeface="Avenir Medium"/>
            </a:rPr>
            <a:t>Fixed rate loan</a:t>
          </a:r>
        </a:p>
      </dgm:t>
    </dgm:pt>
    <dgm:pt modelId="{A383051A-F63D-9440-BE05-1017BE91FAD9}" type="parTrans" cxnId="{683A921D-8D46-374D-A2E2-619753145C09}">
      <dgm:prSet/>
      <dgm:spPr/>
      <dgm:t>
        <a:bodyPr/>
        <a:lstStyle/>
        <a:p>
          <a:endParaRPr lang="en-US"/>
        </a:p>
      </dgm:t>
    </dgm:pt>
    <dgm:pt modelId="{5BECA598-BC18-D044-AB76-232D0B305C6C}" type="sibTrans" cxnId="{683A921D-8D46-374D-A2E2-619753145C09}">
      <dgm:prSet/>
      <dgm:spPr/>
      <dgm:t>
        <a:bodyPr/>
        <a:lstStyle/>
        <a:p>
          <a:endParaRPr lang="en-US"/>
        </a:p>
      </dgm:t>
    </dgm:pt>
    <dgm:pt modelId="{A8D694E8-6D27-A144-A5C3-BA30B25DEE41}">
      <dgm:prSet/>
      <dgm:spPr/>
      <dgm:t>
        <a:bodyPr/>
        <a:lstStyle/>
        <a:p>
          <a:pPr rtl="0"/>
          <a:r>
            <a:rPr lang="en-US">
              <a:latin typeface="Avenir Medium"/>
              <a:cs typeface="Avenir Medium"/>
            </a:rPr>
            <a:t>Variable rate loan</a:t>
          </a:r>
        </a:p>
      </dgm:t>
    </dgm:pt>
    <dgm:pt modelId="{8790885B-EAC1-6B43-A876-49D06E9F62E4}" type="parTrans" cxnId="{B243A917-92BD-5847-A67C-504978D53C7F}">
      <dgm:prSet/>
      <dgm:spPr/>
      <dgm:t>
        <a:bodyPr/>
        <a:lstStyle/>
        <a:p>
          <a:endParaRPr lang="en-US"/>
        </a:p>
      </dgm:t>
    </dgm:pt>
    <dgm:pt modelId="{5C1AA1EA-3918-CA4E-B74B-A56F0F355D2B}" type="sibTrans" cxnId="{B243A917-92BD-5847-A67C-504978D53C7F}">
      <dgm:prSet/>
      <dgm:spPr/>
      <dgm:t>
        <a:bodyPr/>
        <a:lstStyle/>
        <a:p>
          <a:endParaRPr lang="en-US"/>
        </a:p>
      </dgm:t>
    </dgm:pt>
    <dgm:pt modelId="{4496B95E-C7C6-0A44-B342-8858E7D83887}">
      <dgm:prSet/>
      <dgm:spPr/>
      <dgm:t>
        <a:bodyPr/>
        <a:lstStyle/>
        <a:p>
          <a:pPr rtl="0"/>
          <a:r>
            <a:rPr lang="en-US">
              <a:latin typeface="Avenir Medium"/>
              <a:cs typeface="Avenir Medium"/>
            </a:rPr>
            <a:t>Finance charge</a:t>
          </a:r>
        </a:p>
      </dgm:t>
    </dgm:pt>
    <dgm:pt modelId="{1E0D1402-D27B-E548-BD26-90D8DEFF90C2}" type="parTrans" cxnId="{859B0711-3908-0449-BF2D-7C0DF32D628C}">
      <dgm:prSet/>
      <dgm:spPr/>
      <dgm:t>
        <a:bodyPr/>
        <a:lstStyle/>
        <a:p>
          <a:endParaRPr lang="en-US"/>
        </a:p>
      </dgm:t>
    </dgm:pt>
    <dgm:pt modelId="{4F7E7C4D-909E-8B4E-A681-5EC044397371}" type="sibTrans" cxnId="{859B0711-3908-0449-BF2D-7C0DF32D628C}">
      <dgm:prSet/>
      <dgm:spPr/>
      <dgm:t>
        <a:bodyPr/>
        <a:lstStyle/>
        <a:p>
          <a:endParaRPr lang="en-US"/>
        </a:p>
      </dgm:t>
    </dgm:pt>
    <dgm:pt modelId="{0D483453-5650-3449-8CC9-C1693EE9B58F}">
      <dgm:prSet/>
      <dgm:spPr/>
      <dgm:t>
        <a:bodyPr/>
        <a:lstStyle/>
        <a:p>
          <a:pPr rtl="0"/>
          <a:r>
            <a:rPr lang="en-US">
              <a:latin typeface="Avenir Medium"/>
              <a:cs typeface="Avenir Medium"/>
            </a:rPr>
            <a:t>Collateral</a:t>
          </a:r>
        </a:p>
      </dgm:t>
    </dgm:pt>
    <dgm:pt modelId="{921DF168-546A-0A48-9D72-F3DC06FDA9EE}" type="parTrans" cxnId="{404AABDD-A065-6E42-A842-2705322EBA49}">
      <dgm:prSet/>
      <dgm:spPr/>
      <dgm:t>
        <a:bodyPr/>
        <a:lstStyle/>
        <a:p>
          <a:endParaRPr lang="en-US"/>
        </a:p>
      </dgm:t>
    </dgm:pt>
    <dgm:pt modelId="{1C4F1D17-2E74-E848-B422-3ADCD40877A2}" type="sibTrans" cxnId="{404AABDD-A065-6E42-A842-2705322EBA49}">
      <dgm:prSet/>
      <dgm:spPr/>
      <dgm:t>
        <a:bodyPr/>
        <a:lstStyle/>
        <a:p>
          <a:endParaRPr lang="en-US"/>
        </a:p>
      </dgm:t>
    </dgm:pt>
    <dgm:pt modelId="{B6312BA5-02CD-8F49-B0E3-2B7E4954D579}">
      <dgm:prSet/>
      <dgm:spPr/>
      <dgm:t>
        <a:bodyPr/>
        <a:lstStyle/>
        <a:p>
          <a:pPr rtl="0"/>
          <a:r>
            <a:rPr lang="en-US">
              <a:latin typeface="Avenir Medium"/>
              <a:cs typeface="Avenir Medium"/>
            </a:rPr>
            <a:t>Secured loan</a:t>
          </a:r>
        </a:p>
      </dgm:t>
    </dgm:pt>
    <dgm:pt modelId="{C4B79726-E8CD-8546-916D-0F36ABABF6C8}" type="parTrans" cxnId="{F17ADB20-ABA6-A846-A010-B888FE9A4E02}">
      <dgm:prSet/>
      <dgm:spPr/>
      <dgm:t>
        <a:bodyPr/>
        <a:lstStyle/>
        <a:p>
          <a:endParaRPr lang="en-US"/>
        </a:p>
      </dgm:t>
    </dgm:pt>
    <dgm:pt modelId="{499ED349-E8F9-AE41-9E17-5E7D8C0C5EBA}" type="sibTrans" cxnId="{F17ADB20-ABA6-A846-A010-B888FE9A4E02}">
      <dgm:prSet/>
      <dgm:spPr/>
      <dgm:t>
        <a:bodyPr/>
        <a:lstStyle/>
        <a:p>
          <a:endParaRPr lang="en-US"/>
        </a:p>
      </dgm:t>
    </dgm:pt>
    <dgm:pt modelId="{0BDA951B-BEDF-4640-9DC2-316022319933}">
      <dgm:prSet/>
      <dgm:spPr/>
      <dgm:t>
        <a:bodyPr/>
        <a:lstStyle/>
        <a:p>
          <a:pPr rtl="0"/>
          <a:r>
            <a:rPr lang="en-US">
              <a:latin typeface="Avenir Medium"/>
              <a:cs typeface="Avenir Medium"/>
            </a:rPr>
            <a:t>Unsecured loan</a:t>
          </a:r>
        </a:p>
      </dgm:t>
    </dgm:pt>
    <dgm:pt modelId="{E534414E-CAC9-4A43-9532-8ADDC2E24EEA}" type="parTrans" cxnId="{DF59457C-F8E4-C642-9847-6C8C11D34D93}">
      <dgm:prSet/>
      <dgm:spPr/>
      <dgm:t>
        <a:bodyPr/>
        <a:lstStyle/>
        <a:p>
          <a:endParaRPr lang="en-US"/>
        </a:p>
      </dgm:t>
    </dgm:pt>
    <dgm:pt modelId="{31DF0E6E-C488-D542-B5B7-26B77F0FB9A7}" type="sibTrans" cxnId="{DF59457C-F8E4-C642-9847-6C8C11D34D93}">
      <dgm:prSet/>
      <dgm:spPr/>
      <dgm:t>
        <a:bodyPr/>
        <a:lstStyle/>
        <a:p>
          <a:endParaRPr lang="en-US"/>
        </a:p>
      </dgm:t>
    </dgm:pt>
    <dgm:pt modelId="{FA7C50CB-6108-4C4E-98DE-8819E67E4BF1}" type="pres">
      <dgm:prSet presAssocID="{A99039BB-C25C-3842-8D64-BD9FA89D6AEC}" presName="Name0" presStyleCnt="0">
        <dgm:presLayoutVars>
          <dgm:dir/>
          <dgm:resizeHandles val="exact"/>
        </dgm:presLayoutVars>
      </dgm:prSet>
      <dgm:spPr/>
    </dgm:pt>
    <dgm:pt modelId="{187ED3D1-B345-5148-8986-D131B759AA82}" type="pres">
      <dgm:prSet presAssocID="{59CA067C-88DC-7542-AF61-F7EED72B3DF3}" presName="node" presStyleLbl="node1" presStyleIdx="0" presStyleCnt="6">
        <dgm:presLayoutVars>
          <dgm:bulletEnabled val="1"/>
        </dgm:presLayoutVars>
      </dgm:prSet>
      <dgm:spPr/>
    </dgm:pt>
    <dgm:pt modelId="{D7711AFA-BEAC-7A45-BEED-0488AF88147E}" type="pres">
      <dgm:prSet presAssocID="{5BECA598-BC18-D044-AB76-232D0B305C6C}" presName="sibTrans" presStyleCnt="0"/>
      <dgm:spPr/>
    </dgm:pt>
    <dgm:pt modelId="{EAC0009E-0901-DD4F-8EB0-1797A0CF6D32}" type="pres">
      <dgm:prSet presAssocID="{A8D694E8-6D27-A144-A5C3-BA30B25DEE41}" presName="node" presStyleLbl="node1" presStyleIdx="1" presStyleCnt="6">
        <dgm:presLayoutVars>
          <dgm:bulletEnabled val="1"/>
        </dgm:presLayoutVars>
      </dgm:prSet>
      <dgm:spPr/>
    </dgm:pt>
    <dgm:pt modelId="{4E253AE1-50C1-6949-9E96-206492A8A6E0}" type="pres">
      <dgm:prSet presAssocID="{5C1AA1EA-3918-CA4E-B74B-A56F0F355D2B}" presName="sibTrans" presStyleCnt="0"/>
      <dgm:spPr/>
    </dgm:pt>
    <dgm:pt modelId="{043F343A-AB09-1045-B7FB-E320C851CE66}" type="pres">
      <dgm:prSet presAssocID="{4496B95E-C7C6-0A44-B342-8858E7D83887}" presName="node" presStyleLbl="node1" presStyleIdx="2" presStyleCnt="6">
        <dgm:presLayoutVars>
          <dgm:bulletEnabled val="1"/>
        </dgm:presLayoutVars>
      </dgm:prSet>
      <dgm:spPr/>
    </dgm:pt>
    <dgm:pt modelId="{D2F38D82-E362-8F40-93C3-719011579314}" type="pres">
      <dgm:prSet presAssocID="{4F7E7C4D-909E-8B4E-A681-5EC044397371}" presName="sibTrans" presStyleCnt="0"/>
      <dgm:spPr/>
    </dgm:pt>
    <dgm:pt modelId="{2F093BF6-0C92-5749-AAF1-5EE3669B5C3F}" type="pres">
      <dgm:prSet presAssocID="{0D483453-5650-3449-8CC9-C1693EE9B58F}" presName="node" presStyleLbl="node1" presStyleIdx="3" presStyleCnt="6">
        <dgm:presLayoutVars>
          <dgm:bulletEnabled val="1"/>
        </dgm:presLayoutVars>
      </dgm:prSet>
      <dgm:spPr/>
    </dgm:pt>
    <dgm:pt modelId="{7459EF41-520A-D54E-B48C-538CE2F504B3}" type="pres">
      <dgm:prSet presAssocID="{1C4F1D17-2E74-E848-B422-3ADCD40877A2}" presName="sibTrans" presStyleCnt="0"/>
      <dgm:spPr/>
    </dgm:pt>
    <dgm:pt modelId="{B3BD13D9-22B9-FF4A-A083-46589EB19132}" type="pres">
      <dgm:prSet presAssocID="{B6312BA5-02CD-8F49-B0E3-2B7E4954D579}" presName="node" presStyleLbl="node1" presStyleIdx="4" presStyleCnt="6">
        <dgm:presLayoutVars>
          <dgm:bulletEnabled val="1"/>
        </dgm:presLayoutVars>
      </dgm:prSet>
      <dgm:spPr/>
    </dgm:pt>
    <dgm:pt modelId="{A5670F80-2661-0247-8F68-D414A3D93346}" type="pres">
      <dgm:prSet presAssocID="{499ED349-E8F9-AE41-9E17-5E7D8C0C5EBA}" presName="sibTrans" presStyleCnt="0"/>
      <dgm:spPr/>
    </dgm:pt>
    <dgm:pt modelId="{87A74CEF-D360-FD48-8573-66ABADA3F899}" type="pres">
      <dgm:prSet presAssocID="{0BDA951B-BEDF-4640-9DC2-316022319933}" presName="node" presStyleLbl="node1" presStyleIdx="5" presStyleCnt="6">
        <dgm:presLayoutVars>
          <dgm:bulletEnabled val="1"/>
        </dgm:presLayoutVars>
      </dgm:prSet>
      <dgm:spPr/>
    </dgm:pt>
  </dgm:ptLst>
  <dgm:cxnLst>
    <dgm:cxn modelId="{B3B0A20A-1CCD-2E4A-9A6C-10489AA519D6}" type="presOf" srcId="{B6312BA5-02CD-8F49-B0E3-2B7E4954D579}" destId="{B3BD13D9-22B9-FF4A-A083-46589EB19132}" srcOrd="0" destOrd="0" presId="urn:microsoft.com/office/officeart/2005/8/layout/hList6"/>
    <dgm:cxn modelId="{859B0711-3908-0449-BF2D-7C0DF32D628C}" srcId="{A99039BB-C25C-3842-8D64-BD9FA89D6AEC}" destId="{4496B95E-C7C6-0A44-B342-8858E7D83887}" srcOrd="2" destOrd="0" parTransId="{1E0D1402-D27B-E548-BD26-90D8DEFF90C2}" sibTransId="{4F7E7C4D-909E-8B4E-A681-5EC044397371}"/>
    <dgm:cxn modelId="{9D322811-B940-5B45-AA5E-7D88ADEEAAF4}" type="presOf" srcId="{0D483453-5650-3449-8CC9-C1693EE9B58F}" destId="{2F093BF6-0C92-5749-AAF1-5EE3669B5C3F}" srcOrd="0" destOrd="0" presId="urn:microsoft.com/office/officeart/2005/8/layout/hList6"/>
    <dgm:cxn modelId="{331C9B17-3EA6-1F40-8DAA-072907EDCE6B}" type="presOf" srcId="{A99039BB-C25C-3842-8D64-BD9FA89D6AEC}" destId="{FA7C50CB-6108-4C4E-98DE-8819E67E4BF1}" srcOrd="0" destOrd="0" presId="urn:microsoft.com/office/officeart/2005/8/layout/hList6"/>
    <dgm:cxn modelId="{B243A917-92BD-5847-A67C-504978D53C7F}" srcId="{A99039BB-C25C-3842-8D64-BD9FA89D6AEC}" destId="{A8D694E8-6D27-A144-A5C3-BA30B25DEE41}" srcOrd="1" destOrd="0" parTransId="{8790885B-EAC1-6B43-A876-49D06E9F62E4}" sibTransId="{5C1AA1EA-3918-CA4E-B74B-A56F0F355D2B}"/>
    <dgm:cxn modelId="{683A921D-8D46-374D-A2E2-619753145C09}" srcId="{A99039BB-C25C-3842-8D64-BD9FA89D6AEC}" destId="{59CA067C-88DC-7542-AF61-F7EED72B3DF3}" srcOrd="0" destOrd="0" parTransId="{A383051A-F63D-9440-BE05-1017BE91FAD9}" sibTransId="{5BECA598-BC18-D044-AB76-232D0B305C6C}"/>
    <dgm:cxn modelId="{F17ADB20-ABA6-A846-A010-B888FE9A4E02}" srcId="{A99039BB-C25C-3842-8D64-BD9FA89D6AEC}" destId="{B6312BA5-02CD-8F49-B0E3-2B7E4954D579}" srcOrd="4" destOrd="0" parTransId="{C4B79726-E8CD-8546-916D-0F36ABABF6C8}" sibTransId="{499ED349-E8F9-AE41-9E17-5E7D8C0C5EBA}"/>
    <dgm:cxn modelId="{1F10F960-AFFE-F949-BDD0-B3691D5C03C5}" type="presOf" srcId="{4496B95E-C7C6-0A44-B342-8858E7D83887}" destId="{043F343A-AB09-1045-B7FB-E320C851CE66}" srcOrd="0" destOrd="0" presId="urn:microsoft.com/office/officeart/2005/8/layout/hList6"/>
    <dgm:cxn modelId="{E1107A6B-2970-4A4F-AE04-D2782B9DBA47}" type="presOf" srcId="{0BDA951B-BEDF-4640-9DC2-316022319933}" destId="{87A74CEF-D360-FD48-8573-66ABADA3F899}" srcOrd="0" destOrd="0" presId="urn:microsoft.com/office/officeart/2005/8/layout/hList6"/>
    <dgm:cxn modelId="{2510D174-1CE2-674F-9177-1B5512B7C998}" type="presOf" srcId="{59CA067C-88DC-7542-AF61-F7EED72B3DF3}" destId="{187ED3D1-B345-5148-8986-D131B759AA82}" srcOrd="0" destOrd="0" presId="urn:microsoft.com/office/officeart/2005/8/layout/hList6"/>
    <dgm:cxn modelId="{DF59457C-F8E4-C642-9847-6C8C11D34D93}" srcId="{A99039BB-C25C-3842-8D64-BD9FA89D6AEC}" destId="{0BDA951B-BEDF-4640-9DC2-316022319933}" srcOrd="5" destOrd="0" parTransId="{E534414E-CAC9-4A43-9532-8ADDC2E24EEA}" sibTransId="{31DF0E6E-C488-D542-B5B7-26B77F0FB9A7}"/>
    <dgm:cxn modelId="{19D70180-3FEF-AA4E-B629-F5D060D146BF}" type="presOf" srcId="{A8D694E8-6D27-A144-A5C3-BA30B25DEE41}" destId="{EAC0009E-0901-DD4F-8EB0-1797A0CF6D32}" srcOrd="0" destOrd="0" presId="urn:microsoft.com/office/officeart/2005/8/layout/hList6"/>
    <dgm:cxn modelId="{404AABDD-A065-6E42-A842-2705322EBA49}" srcId="{A99039BB-C25C-3842-8D64-BD9FA89D6AEC}" destId="{0D483453-5650-3449-8CC9-C1693EE9B58F}" srcOrd="3" destOrd="0" parTransId="{921DF168-546A-0A48-9D72-F3DC06FDA9EE}" sibTransId="{1C4F1D17-2E74-E848-B422-3ADCD40877A2}"/>
    <dgm:cxn modelId="{BB426423-D52E-4E4A-99C0-C54B3BEC8752}" type="presParOf" srcId="{FA7C50CB-6108-4C4E-98DE-8819E67E4BF1}" destId="{187ED3D1-B345-5148-8986-D131B759AA82}" srcOrd="0" destOrd="0" presId="urn:microsoft.com/office/officeart/2005/8/layout/hList6"/>
    <dgm:cxn modelId="{5DC91DF4-6512-A64F-83D4-CDA9400D1F5C}" type="presParOf" srcId="{FA7C50CB-6108-4C4E-98DE-8819E67E4BF1}" destId="{D7711AFA-BEAC-7A45-BEED-0488AF88147E}" srcOrd="1" destOrd="0" presId="urn:microsoft.com/office/officeart/2005/8/layout/hList6"/>
    <dgm:cxn modelId="{09592AB1-5515-B449-A165-5B121A96D47A}" type="presParOf" srcId="{FA7C50CB-6108-4C4E-98DE-8819E67E4BF1}" destId="{EAC0009E-0901-DD4F-8EB0-1797A0CF6D32}" srcOrd="2" destOrd="0" presId="urn:microsoft.com/office/officeart/2005/8/layout/hList6"/>
    <dgm:cxn modelId="{55DFA0FD-D34C-9441-AF92-F6F959617FD1}" type="presParOf" srcId="{FA7C50CB-6108-4C4E-98DE-8819E67E4BF1}" destId="{4E253AE1-50C1-6949-9E96-206492A8A6E0}" srcOrd="3" destOrd="0" presId="urn:microsoft.com/office/officeart/2005/8/layout/hList6"/>
    <dgm:cxn modelId="{F198A631-06E2-4042-970F-229295902109}" type="presParOf" srcId="{FA7C50CB-6108-4C4E-98DE-8819E67E4BF1}" destId="{043F343A-AB09-1045-B7FB-E320C851CE66}" srcOrd="4" destOrd="0" presId="urn:microsoft.com/office/officeart/2005/8/layout/hList6"/>
    <dgm:cxn modelId="{27455FC5-668A-074D-B0CF-B94201477634}" type="presParOf" srcId="{FA7C50CB-6108-4C4E-98DE-8819E67E4BF1}" destId="{D2F38D82-E362-8F40-93C3-719011579314}" srcOrd="5" destOrd="0" presId="urn:microsoft.com/office/officeart/2005/8/layout/hList6"/>
    <dgm:cxn modelId="{A117A517-2243-BF48-A029-BAAF4A7E20C1}" type="presParOf" srcId="{FA7C50CB-6108-4C4E-98DE-8819E67E4BF1}" destId="{2F093BF6-0C92-5749-AAF1-5EE3669B5C3F}" srcOrd="6" destOrd="0" presId="urn:microsoft.com/office/officeart/2005/8/layout/hList6"/>
    <dgm:cxn modelId="{FC1F4CFD-CBA0-3341-ADC9-68E1467CA650}" type="presParOf" srcId="{FA7C50CB-6108-4C4E-98DE-8819E67E4BF1}" destId="{7459EF41-520A-D54E-B48C-538CE2F504B3}" srcOrd="7" destOrd="0" presId="urn:microsoft.com/office/officeart/2005/8/layout/hList6"/>
    <dgm:cxn modelId="{A23BE5E0-BE96-C943-BF11-915102C20029}" type="presParOf" srcId="{FA7C50CB-6108-4C4E-98DE-8819E67E4BF1}" destId="{B3BD13D9-22B9-FF4A-A083-46589EB19132}" srcOrd="8" destOrd="0" presId="urn:microsoft.com/office/officeart/2005/8/layout/hList6"/>
    <dgm:cxn modelId="{1C1EE628-FAC3-BB48-B9C4-FF5238DC789A}" type="presParOf" srcId="{FA7C50CB-6108-4C4E-98DE-8819E67E4BF1}" destId="{A5670F80-2661-0247-8F68-D414A3D93346}" srcOrd="9" destOrd="0" presId="urn:microsoft.com/office/officeart/2005/8/layout/hList6"/>
    <dgm:cxn modelId="{D2AE8D88-9927-194F-86BF-86E296779A2F}" type="presParOf" srcId="{FA7C50CB-6108-4C4E-98DE-8819E67E4BF1}" destId="{87A74CEF-D360-FD48-8573-66ABADA3F899}"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2F1EBE-74F7-0D49-A7B0-83B8A40CECCA}" type="doc">
      <dgm:prSet loTypeId="urn:microsoft.com/office/officeart/2005/8/layout/radial6" loCatId="" qsTypeId="urn:microsoft.com/office/officeart/2005/8/quickstyle/simple2" qsCatId="simple" csTypeId="urn:microsoft.com/office/officeart/2005/8/colors/accent1_5" csCatId="accent1" phldr="1"/>
      <dgm:spPr/>
      <dgm:t>
        <a:bodyPr/>
        <a:lstStyle/>
        <a:p>
          <a:endParaRPr lang="en-US"/>
        </a:p>
      </dgm:t>
    </dgm:pt>
    <dgm:pt modelId="{5D27588D-0E4B-5143-B828-79EC5281F62C}">
      <dgm:prSet/>
      <dgm:spPr/>
      <dgm:t>
        <a:bodyPr/>
        <a:lstStyle/>
        <a:p>
          <a:pPr rtl="0"/>
          <a:r>
            <a:rPr lang="en-US" dirty="0">
              <a:latin typeface="Avenir Medium"/>
              <a:cs typeface="Avenir Medium"/>
            </a:rPr>
            <a:t>Establish good credit early on</a:t>
          </a:r>
        </a:p>
      </dgm:t>
    </dgm:pt>
    <dgm:pt modelId="{1CEC22AA-F4F4-2047-B390-95F5B05E3D37}" type="parTrans" cxnId="{00AE7C4B-C81A-3F49-8A1F-2AE4D88BE5E1}">
      <dgm:prSet/>
      <dgm:spPr/>
      <dgm:t>
        <a:bodyPr/>
        <a:lstStyle/>
        <a:p>
          <a:endParaRPr lang="en-US"/>
        </a:p>
      </dgm:t>
    </dgm:pt>
    <dgm:pt modelId="{5ED72804-A3D5-404A-8BD7-49C473F9E454}" type="sibTrans" cxnId="{00AE7C4B-C81A-3F49-8A1F-2AE4D88BE5E1}">
      <dgm:prSet/>
      <dgm:spPr/>
      <dgm:t>
        <a:bodyPr/>
        <a:lstStyle/>
        <a:p>
          <a:endParaRPr lang="en-US"/>
        </a:p>
      </dgm:t>
    </dgm:pt>
    <dgm:pt modelId="{072EF3AA-88A5-F240-B516-FB974CB56962}">
      <dgm:prSet/>
      <dgm:spPr/>
      <dgm:t>
        <a:bodyPr/>
        <a:lstStyle/>
        <a:p>
          <a:pPr rtl="0"/>
          <a:r>
            <a:rPr lang="en-US" dirty="0">
              <a:latin typeface="Avenir Medium"/>
              <a:cs typeface="Avenir Medium"/>
            </a:rPr>
            <a:t>Pay as agreed</a:t>
          </a:r>
        </a:p>
      </dgm:t>
    </dgm:pt>
    <dgm:pt modelId="{0DB02B27-1CB0-BE45-A62D-A6C039FA4D92}" type="parTrans" cxnId="{726FC123-4B1B-784E-AD54-F8D08381A3A6}">
      <dgm:prSet/>
      <dgm:spPr/>
      <dgm:t>
        <a:bodyPr/>
        <a:lstStyle/>
        <a:p>
          <a:endParaRPr lang="en-US"/>
        </a:p>
      </dgm:t>
    </dgm:pt>
    <dgm:pt modelId="{7DFA42CE-441B-6E4D-B5EA-75FD4B246423}" type="sibTrans" cxnId="{726FC123-4B1B-784E-AD54-F8D08381A3A6}">
      <dgm:prSet/>
      <dgm:spPr/>
      <dgm:t>
        <a:bodyPr/>
        <a:lstStyle/>
        <a:p>
          <a:endParaRPr lang="en-US"/>
        </a:p>
      </dgm:t>
    </dgm:pt>
    <dgm:pt modelId="{73CA3863-A19E-6041-8908-81D2CE9F39B3}">
      <dgm:prSet/>
      <dgm:spPr/>
      <dgm:t>
        <a:bodyPr/>
        <a:lstStyle/>
        <a:p>
          <a:pPr rtl="0"/>
          <a:r>
            <a:rPr lang="en-US" dirty="0">
              <a:latin typeface="Avenir Medium"/>
              <a:cs typeface="Avenir Medium"/>
            </a:rPr>
            <a:t>Have a plan to pay off</a:t>
          </a:r>
        </a:p>
      </dgm:t>
    </dgm:pt>
    <dgm:pt modelId="{9E1A096A-DBC6-6B49-8A12-0AC2F4A01F84}" type="parTrans" cxnId="{0EA9FA45-6DED-E34A-A0D7-30453CF87742}">
      <dgm:prSet/>
      <dgm:spPr/>
      <dgm:t>
        <a:bodyPr/>
        <a:lstStyle/>
        <a:p>
          <a:endParaRPr lang="en-US"/>
        </a:p>
      </dgm:t>
    </dgm:pt>
    <dgm:pt modelId="{6E443FF0-37BF-E346-8998-9076EEC5BB54}" type="sibTrans" cxnId="{0EA9FA45-6DED-E34A-A0D7-30453CF87742}">
      <dgm:prSet/>
      <dgm:spPr/>
      <dgm:t>
        <a:bodyPr/>
        <a:lstStyle/>
        <a:p>
          <a:endParaRPr lang="en-US"/>
        </a:p>
      </dgm:t>
    </dgm:pt>
    <dgm:pt modelId="{6D4AD882-31C8-C149-9B57-9FEA801ED250}">
      <dgm:prSet/>
      <dgm:spPr/>
      <dgm:t>
        <a:bodyPr/>
        <a:lstStyle/>
        <a:p>
          <a:pPr rtl="0"/>
          <a:r>
            <a:rPr lang="en-US">
              <a:latin typeface="Avenir Medium"/>
              <a:cs typeface="Avenir Medium"/>
            </a:rPr>
            <a:t>Do not overuse</a:t>
          </a:r>
        </a:p>
      </dgm:t>
    </dgm:pt>
    <dgm:pt modelId="{D8A0DC26-B5AA-334E-8C91-9A0C5853CBCB}" type="parTrans" cxnId="{88DE2B52-671A-354B-8E71-DE2522163C1D}">
      <dgm:prSet/>
      <dgm:spPr/>
      <dgm:t>
        <a:bodyPr/>
        <a:lstStyle/>
        <a:p>
          <a:endParaRPr lang="en-US"/>
        </a:p>
      </dgm:t>
    </dgm:pt>
    <dgm:pt modelId="{C6A283F4-00C9-CC4E-8FC5-EEAE16E5589D}" type="sibTrans" cxnId="{88DE2B52-671A-354B-8E71-DE2522163C1D}">
      <dgm:prSet/>
      <dgm:spPr/>
      <dgm:t>
        <a:bodyPr/>
        <a:lstStyle/>
        <a:p>
          <a:endParaRPr lang="en-US"/>
        </a:p>
      </dgm:t>
    </dgm:pt>
    <dgm:pt modelId="{978396B5-0D5D-BB4F-B50F-FFECC65019E8}">
      <dgm:prSet/>
      <dgm:spPr/>
      <dgm:t>
        <a:bodyPr/>
        <a:lstStyle/>
        <a:p>
          <a:pPr rtl="0"/>
          <a:r>
            <a:rPr lang="en-US" dirty="0">
              <a:latin typeface="Avenir Medium"/>
              <a:cs typeface="Avenir Medium"/>
            </a:rPr>
            <a:t>Takeaways</a:t>
          </a:r>
        </a:p>
      </dgm:t>
    </dgm:pt>
    <dgm:pt modelId="{D10A629A-5D6B-6E4C-A687-BCB0A2AE5891}" type="parTrans" cxnId="{7F0FE96A-583C-DB47-A5C0-11255167E81F}">
      <dgm:prSet/>
      <dgm:spPr/>
      <dgm:t>
        <a:bodyPr/>
        <a:lstStyle/>
        <a:p>
          <a:endParaRPr lang="en-US"/>
        </a:p>
      </dgm:t>
    </dgm:pt>
    <dgm:pt modelId="{1C881F1D-50D2-5840-A785-1D1330A841C5}" type="sibTrans" cxnId="{7F0FE96A-583C-DB47-A5C0-11255167E81F}">
      <dgm:prSet/>
      <dgm:spPr/>
      <dgm:t>
        <a:bodyPr/>
        <a:lstStyle/>
        <a:p>
          <a:endParaRPr lang="en-US"/>
        </a:p>
      </dgm:t>
    </dgm:pt>
    <dgm:pt modelId="{AD731ECA-B988-B540-A8A7-91FD0C24B2C5}" type="pres">
      <dgm:prSet presAssocID="{BC2F1EBE-74F7-0D49-A7B0-83B8A40CECCA}" presName="Name0" presStyleCnt="0">
        <dgm:presLayoutVars>
          <dgm:chMax val="1"/>
          <dgm:dir/>
          <dgm:animLvl val="ctr"/>
          <dgm:resizeHandles val="exact"/>
        </dgm:presLayoutVars>
      </dgm:prSet>
      <dgm:spPr/>
    </dgm:pt>
    <dgm:pt modelId="{7891A6C9-620B-DF49-BEF8-0BF0B9D4E0F8}" type="pres">
      <dgm:prSet presAssocID="{978396B5-0D5D-BB4F-B50F-FFECC65019E8}" presName="centerShape" presStyleLbl="node0" presStyleIdx="0" presStyleCnt="1"/>
      <dgm:spPr/>
    </dgm:pt>
    <dgm:pt modelId="{9CA45C41-E0A5-B440-B492-4A48BBE2A7F7}" type="pres">
      <dgm:prSet presAssocID="{5D27588D-0E4B-5143-B828-79EC5281F62C}" presName="node" presStyleLbl="node1" presStyleIdx="0" presStyleCnt="4">
        <dgm:presLayoutVars>
          <dgm:bulletEnabled val="1"/>
        </dgm:presLayoutVars>
      </dgm:prSet>
      <dgm:spPr/>
    </dgm:pt>
    <dgm:pt modelId="{B4433418-3EAF-EE48-A74E-48223178B2E4}" type="pres">
      <dgm:prSet presAssocID="{5D27588D-0E4B-5143-B828-79EC5281F62C}" presName="dummy" presStyleCnt="0"/>
      <dgm:spPr/>
    </dgm:pt>
    <dgm:pt modelId="{1065A273-16E0-D94C-AF3F-ABF0C4083E09}" type="pres">
      <dgm:prSet presAssocID="{5ED72804-A3D5-404A-8BD7-49C473F9E454}" presName="sibTrans" presStyleLbl="sibTrans2D1" presStyleIdx="0" presStyleCnt="4"/>
      <dgm:spPr/>
    </dgm:pt>
    <dgm:pt modelId="{ADCDF85B-EE73-C64B-890D-629EB9CC295A}" type="pres">
      <dgm:prSet presAssocID="{072EF3AA-88A5-F240-B516-FB974CB56962}" presName="node" presStyleLbl="node1" presStyleIdx="1" presStyleCnt="4">
        <dgm:presLayoutVars>
          <dgm:bulletEnabled val="1"/>
        </dgm:presLayoutVars>
      </dgm:prSet>
      <dgm:spPr/>
    </dgm:pt>
    <dgm:pt modelId="{3ACFFBB3-7CEB-1942-B7F9-4534572A8E96}" type="pres">
      <dgm:prSet presAssocID="{072EF3AA-88A5-F240-B516-FB974CB56962}" presName="dummy" presStyleCnt="0"/>
      <dgm:spPr/>
    </dgm:pt>
    <dgm:pt modelId="{0AD2F2D7-8797-6D4C-9822-4DA8D9F310F6}" type="pres">
      <dgm:prSet presAssocID="{7DFA42CE-441B-6E4D-B5EA-75FD4B246423}" presName="sibTrans" presStyleLbl="sibTrans2D1" presStyleIdx="1" presStyleCnt="4"/>
      <dgm:spPr/>
    </dgm:pt>
    <dgm:pt modelId="{CE948B62-9074-C344-AC16-259D61421BFE}" type="pres">
      <dgm:prSet presAssocID="{73CA3863-A19E-6041-8908-81D2CE9F39B3}" presName="node" presStyleLbl="node1" presStyleIdx="2" presStyleCnt="4">
        <dgm:presLayoutVars>
          <dgm:bulletEnabled val="1"/>
        </dgm:presLayoutVars>
      </dgm:prSet>
      <dgm:spPr/>
    </dgm:pt>
    <dgm:pt modelId="{0B04B19F-63EC-1C44-90B5-05797CFA2273}" type="pres">
      <dgm:prSet presAssocID="{73CA3863-A19E-6041-8908-81D2CE9F39B3}" presName="dummy" presStyleCnt="0"/>
      <dgm:spPr/>
    </dgm:pt>
    <dgm:pt modelId="{001049A6-8B31-6F4A-8177-BD8A84F263CF}" type="pres">
      <dgm:prSet presAssocID="{6E443FF0-37BF-E346-8998-9076EEC5BB54}" presName="sibTrans" presStyleLbl="sibTrans2D1" presStyleIdx="2" presStyleCnt="4"/>
      <dgm:spPr/>
    </dgm:pt>
    <dgm:pt modelId="{23315B51-AEE7-AB43-B0B7-BD88564FCDF5}" type="pres">
      <dgm:prSet presAssocID="{6D4AD882-31C8-C149-9B57-9FEA801ED250}" presName="node" presStyleLbl="node1" presStyleIdx="3" presStyleCnt="4">
        <dgm:presLayoutVars>
          <dgm:bulletEnabled val="1"/>
        </dgm:presLayoutVars>
      </dgm:prSet>
      <dgm:spPr/>
    </dgm:pt>
    <dgm:pt modelId="{2D027A2F-7DB4-D04B-976B-717EC917A557}" type="pres">
      <dgm:prSet presAssocID="{6D4AD882-31C8-C149-9B57-9FEA801ED250}" presName="dummy" presStyleCnt="0"/>
      <dgm:spPr/>
    </dgm:pt>
    <dgm:pt modelId="{A8732F6F-9EC6-8142-8727-1D723B051A4E}" type="pres">
      <dgm:prSet presAssocID="{C6A283F4-00C9-CC4E-8FC5-EEAE16E5589D}" presName="sibTrans" presStyleLbl="sibTrans2D1" presStyleIdx="3" presStyleCnt="4"/>
      <dgm:spPr/>
    </dgm:pt>
  </dgm:ptLst>
  <dgm:cxnLst>
    <dgm:cxn modelId="{39D30912-EF8C-E849-9060-DD82039977E9}" type="presOf" srcId="{5ED72804-A3D5-404A-8BD7-49C473F9E454}" destId="{1065A273-16E0-D94C-AF3F-ABF0C4083E09}" srcOrd="0" destOrd="0" presId="urn:microsoft.com/office/officeart/2005/8/layout/radial6"/>
    <dgm:cxn modelId="{726FC123-4B1B-784E-AD54-F8D08381A3A6}" srcId="{978396B5-0D5D-BB4F-B50F-FFECC65019E8}" destId="{072EF3AA-88A5-F240-B516-FB974CB56962}" srcOrd="1" destOrd="0" parTransId="{0DB02B27-1CB0-BE45-A62D-A6C039FA4D92}" sibTransId="{7DFA42CE-441B-6E4D-B5EA-75FD4B246423}"/>
    <dgm:cxn modelId="{0EA9FA45-6DED-E34A-A0D7-30453CF87742}" srcId="{978396B5-0D5D-BB4F-B50F-FFECC65019E8}" destId="{73CA3863-A19E-6041-8908-81D2CE9F39B3}" srcOrd="2" destOrd="0" parTransId="{9E1A096A-DBC6-6B49-8A12-0AC2F4A01F84}" sibTransId="{6E443FF0-37BF-E346-8998-9076EEC5BB54}"/>
    <dgm:cxn modelId="{7F0FE96A-583C-DB47-A5C0-11255167E81F}" srcId="{BC2F1EBE-74F7-0D49-A7B0-83B8A40CECCA}" destId="{978396B5-0D5D-BB4F-B50F-FFECC65019E8}" srcOrd="0" destOrd="0" parTransId="{D10A629A-5D6B-6E4C-A687-BCB0A2AE5891}" sibTransId="{1C881F1D-50D2-5840-A785-1D1330A841C5}"/>
    <dgm:cxn modelId="{00AE7C4B-C81A-3F49-8A1F-2AE4D88BE5E1}" srcId="{978396B5-0D5D-BB4F-B50F-FFECC65019E8}" destId="{5D27588D-0E4B-5143-B828-79EC5281F62C}" srcOrd="0" destOrd="0" parTransId="{1CEC22AA-F4F4-2047-B390-95F5B05E3D37}" sibTransId="{5ED72804-A3D5-404A-8BD7-49C473F9E454}"/>
    <dgm:cxn modelId="{6F8D2A4C-7B9B-894F-8894-893FE618907D}" type="presOf" srcId="{6D4AD882-31C8-C149-9B57-9FEA801ED250}" destId="{23315B51-AEE7-AB43-B0B7-BD88564FCDF5}" srcOrd="0" destOrd="0" presId="urn:microsoft.com/office/officeart/2005/8/layout/radial6"/>
    <dgm:cxn modelId="{B7C29A6C-C902-1340-80EE-6615215E4FA6}" type="presOf" srcId="{BC2F1EBE-74F7-0D49-A7B0-83B8A40CECCA}" destId="{AD731ECA-B988-B540-A8A7-91FD0C24B2C5}" srcOrd="0" destOrd="0" presId="urn:microsoft.com/office/officeart/2005/8/layout/radial6"/>
    <dgm:cxn modelId="{3569954D-3612-AC46-A127-518DEAD00531}" type="presOf" srcId="{5D27588D-0E4B-5143-B828-79EC5281F62C}" destId="{9CA45C41-E0A5-B440-B492-4A48BBE2A7F7}" srcOrd="0" destOrd="0" presId="urn:microsoft.com/office/officeart/2005/8/layout/radial6"/>
    <dgm:cxn modelId="{88DE2B52-671A-354B-8E71-DE2522163C1D}" srcId="{978396B5-0D5D-BB4F-B50F-FFECC65019E8}" destId="{6D4AD882-31C8-C149-9B57-9FEA801ED250}" srcOrd="3" destOrd="0" parTransId="{D8A0DC26-B5AA-334E-8C91-9A0C5853CBCB}" sibTransId="{C6A283F4-00C9-CC4E-8FC5-EEAE16E5589D}"/>
    <dgm:cxn modelId="{FE86BA85-962A-4F4F-B649-D0F254A719D6}" type="presOf" srcId="{072EF3AA-88A5-F240-B516-FB974CB56962}" destId="{ADCDF85B-EE73-C64B-890D-629EB9CC295A}" srcOrd="0" destOrd="0" presId="urn:microsoft.com/office/officeart/2005/8/layout/radial6"/>
    <dgm:cxn modelId="{10C5C785-12AA-EA48-AF7A-AF3C517B533F}" type="presOf" srcId="{7DFA42CE-441B-6E4D-B5EA-75FD4B246423}" destId="{0AD2F2D7-8797-6D4C-9822-4DA8D9F310F6}" srcOrd="0" destOrd="0" presId="urn:microsoft.com/office/officeart/2005/8/layout/radial6"/>
    <dgm:cxn modelId="{28FDAA89-9D5E-3847-90CB-6898C4B26F16}" type="presOf" srcId="{978396B5-0D5D-BB4F-B50F-FFECC65019E8}" destId="{7891A6C9-620B-DF49-BEF8-0BF0B9D4E0F8}" srcOrd="0" destOrd="0" presId="urn:microsoft.com/office/officeart/2005/8/layout/radial6"/>
    <dgm:cxn modelId="{F87E6B9F-A28A-1B46-8E18-AB4EC1D0A5A5}" type="presOf" srcId="{73CA3863-A19E-6041-8908-81D2CE9F39B3}" destId="{CE948B62-9074-C344-AC16-259D61421BFE}" srcOrd="0" destOrd="0" presId="urn:microsoft.com/office/officeart/2005/8/layout/radial6"/>
    <dgm:cxn modelId="{9D1355AB-FAAC-1F49-9A79-2FF662E0FBE5}" type="presOf" srcId="{C6A283F4-00C9-CC4E-8FC5-EEAE16E5589D}" destId="{A8732F6F-9EC6-8142-8727-1D723B051A4E}" srcOrd="0" destOrd="0" presId="urn:microsoft.com/office/officeart/2005/8/layout/radial6"/>
    <dgm:cxn modelId="{6A849AE5-44BA-A246-92E6-81157FB5AA2D}" type="presOf" srcId="{6E443FF0-37BF-E346-8998-9076EEC5BB54}" destId="{001049A6-8B31-6F4A-8177-BD8A84F263CF}" srcOrd="0" destOrd="0" presId="urn:microsoft.com/office/officeart/2005/8/layout/radial6"/>
    <dgm:cxn modelId="{468406FC-7C52-C742-8257-05C46CA117F7}" type="presParOf" srcId="{AD731ECA-B988-B540-A8A7-91FD0C24B2C5}" destId="{7891A6C9-620B-DF49-BEF8-0BF0B9D4E0F8}" srcOrd="0" destOrd="0" presId="urn:microsoft.com/office/officeart/2005/8/layout/radial6"/>
    <dgm:cxn modelId="{249102EE-77B3-0B42-8996-B8DE652D4331}" type="presParOf" srcId="{AD731ECA-B988-B540-A8A7-91FD0C24B2C5}" destId="{9CA45C41-E0A5-B440-B492-4A48BBE2A7F7}" srcOrd="1" destOrd="0" presId="urn:microsoft.com/office/officeart/2005/8/layout/radial6"/>
    <dgm:cxn modelId="{9641FDEB-CDA7-EB47-8479-C325B1F58F0D}" type="presParOf" srcId="{AD731ECA-B988-B540-A8A7-91FD0C24B2C5}" destId="{B4433418-3EAF-EE48-A74E-48223178B2E4}" srcOrd="2" destOrd="0" presId="urn:microsoft.com/office/officeart/2005/8/layout/radial6"/>
    <dgm:cxn modelId="{0E350BC2-9A05-224D-A5FF-F1CE9C9A985B}" type="presParOf" srcId="{AD731ECA-B988-B540-A8A7-91FD0C24B2C5}" destId="{1065A273-16E0-D94C-AF3F-ABF0C4083E09}" srcOrd="3" destOrd="0" presId="urn:microsoft.com/office/officeart/2005/8/layout/radial6"/>
    <dgm:cxn modelId="{81A0A87E-D5AA-344D-B573-67D460CF2A18}" type="presParOf" srcId="{AD731ECA-B988-B540-A8A7-91FD0C24B2C5}" destId="{ADCDF85B-EE73-C64B-890D-629EB9CC295A}" srcOrd="4" destOrd="0" presId="urn:microsoft.com/office/officeart/2005/8/layout/radial6"/>
    <dgm:cxn modelId="{3B3401D7-D807-7947-AE1A-104A18D3EA2C}" type="presParOf" srcId="{AD731ECA-B988-B540-A8A7-91FD0C24B2C5}" destId="{3ACFFBB3-7CEB-1942-B7F9-4534572A8E96}" srcOrd="5" destOrd="0" presId="urn:microsoft.com/office/officeart/2005/8/layout/radial6"/>
    <dgm:cxn modelId="{DC6CC221-A471-AB48-BC54-52216EAF0F5C}" type="presParOf" srcId="{AD731ECA-B988-B540-A8A7-91FD0C24B2C5}" destId="{0AD2F2D7-8797-6D4C-9822-4DA8D9F310F6}" srcOrd="6" destOrd="0" presId="urn:microsoft.com/office/officeart/2005/8/layout/radial6"/>
    <dgm:cxn modelId="{D5348903-02A4-384D-9E71-219F0E502E3F}" type="presParOf" srcId="{AD731ECA-B988-B540-A8A7-91FD0C24B2C5}" destId="{CE948B62-9074-C344-AC16-259D61421BFE}" srcOrd="7" destOrd="0" presId="urn:microsoft.com/office/officeart/2005/8/layout/radial6"/>
    <dgm:cxn modelId="{A02239F6-967A-5D48-A2CE-CBCA2DB2D721}" type="presParOf" srcId="{AD731ECA-B988-B540-A8A7-91FD0C24B2C5}" destId="{0B04B19F-63EC-1C44-90B5-05797CFA2273}" srcOrd="8" destOrd="0" presId="urn:microsoft.com/office/officeart/2005/8/layout/radial6"/>
    <dgm:cxn modelId="{5BF67EF8-3E0E-0545-A55E-777BB39D9D83}" type="presParOf" srcId="{AD731ECA-B988-B540-A8A7-91FD0C24B2C5}" destId="{001049A6-8B31-6F4A-8177-BD8A84F263CF}" srcOrd="9" destOrd="0" presId="urn:microsoft.com/office/officeart/2005/8/layout/radial6"/>
    <dgm:cxn modelId="{FBF05784-D471-4A49-B98B-188338E1D410}" type="presParOf" srcId="{AD731ECA-B988-B540-A8A7-91FD0C24B2C5}" destId="{23315B51-AEE7-AB43-B0B7-BD88564FCDF5}" srcOrd="10" destOrd="0" presId="urn:microsoft.com/office/officeart/2005/8/layout/radial6"/>
    <dgm:cxn modelId="{78CA093F-E20A-4E4E-ADE2-E95E07125045}" type="presParOf" srcId="{AD731ECA-B988-B540-A8A7-91FD0C24B2C5}" destId="{2D027A2F-7DB4-D04B-976B-717EC917A557}" srcOrd="11" destOrd="0" presId="urn:microsoft.com/office/officeart/2005/8/layout/radial6"/>
    <dgm:cxn modelId="{C2365C64-6828-764E-8C47-2E8079467C00}" type="presParOf" srcId="{AD731ECA-B988-B540-A8A7-91FD0C24B2C5}" destId="{A8732F6F-9EC6-8142-8727-1D723B051A4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5E648-D963-504E-924C-79BA4926206C}">
      <dsp:nvSpPr>
        <dsp:cNvPr id="0" name=""/>
        <dsp:cNvSpPr/>
      </dsp:nvSpPr>
      <dsp:spPr>
        <a:xfrm>
          <a:off x="4199529" y="1618533"/>
          <a:ext cx="1957020" cy="679296"/>
        </a:xfrm>
        <a:custGeom>
          <a:avLst/>
          <a:gdLst/>
          <a:ahLst/>
          <a:cxnLst/>
          <a:rect l="0" t="0" r="0" b="0"/>
          <a:pathLst>
            <a:path>
              <a:moveTo>
                <a:pt x="0" y="0"/>
              </a:moveTo>
              <a:lnTo>
                <a:pt x="0" y="339648"/>
              </a:lnTo>
              <a:lnTo>
                <a:pt x="1957020" y="339648"/>
              </a:lnTo>
              <a:lnTo>
                <a:pt x="1957020" y="679296"/>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D66130-E214-404C-A429-9B03C3A1F13A}">
      <dsp:nvSpPr>
        <dsp:cNvPr id="0" name=""/>
        <dsp:cNvSpPr/>
      </dsp:nvSpPr>
      <dsp:spPr>
        <a:xfrm>
          <a:off x="2242508" y="1618533"/>
          <a:ext cx="1957020" cy="679296"/>
        </a:xfrm>
        <a:custGeom>
          <a:avLst/>
          <a:gdLst/>
          <a:ahLst/>
          <a:cxnLst/>
          <a:rect l="0" t="0" r="0" b="0"/>
          <a:pathLst>
            <a:path>
              <a:moveTo>
                <a:pt x="1957020" y="0"/>
              </a:moveTo>
              <a:lnTo>
                <a:pt x="1957020" y="339648"/>
              </a:lnTo>
              <a:lnTo>
                <a:pt x="0" y="339648"/>
              </a:lnTo>
              <a:lnTo>
                <a:pt x="0" y="679296"/>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F4C4D5-FD1D-BD40-98C7-B7E6771E391A}">
      <dsp:nvSpPr>
        <dsp:cNvPr id="0" name=""/>
        <dsp:cNvSpPr/>
      </dsp:nvSpPr>
      <dsp:spPr>
        <a:xfrm>
          <a:off x="3390842" y="1161"/>
          <a:ext cx="1617372" cy="1617372"/>
        </a:xfrm>
        <a:prstGeom prst="arc">
          <a:avLst>
            <a:gd name="adj1" fmla="val 13200000"/>
            <a:gd name="adj2" fmla="val 19200000"/>
          </a:avLst>
        </a:pr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81E255-AAD2-E74C-B974-A88BA27CFD17}">
      <dsp:nvSpPr>
        <dsp:cNvPr id="0" name=""/>
        <dsp:cNvSpPr/>
      </dsp:nvSpPr>
      <dsp:spPr>
        <a:xfrm>
          <a:off x="3390842" y="1161"/>
          <a:ext cx="1617372" cy="1617372"/>
        </a:xfrm>
        <a:prstGeom prst="arc">
          <a:avLst>
            <a:gd name="adj1" fmla="val 2400000"/>
            <a:gd name="adj2" fmla="val 8400000"/>
          </a:avLst>
        </a:pr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321A58-1F82-DB4B-906A-F4ECF97876A5}">
      <dsp:nvSpPr>
        <dsp:cNvPr id="0" name=""/>
        <dsp:cNvSpPr/>
      </dsp:nvSpPr>
      <dsp:spPr>
        <a:xfrm>
          <a:off x="2582156" y="292288"/>
          <a:ext cx="3234744" cy="1035118"/>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Lender</a:t>
          </a:r>
        </a:p>
      </dsp:txBody>
      <dsp:txXfrm>
        <a:off x="2582156" y="292288"/>
        <a:ext cx="3234744" cy="1035118"/>
      </dsp:txXfrm>
    </dsp:sp>
    <dsp:sp modelId="{8A8ED187-BAA2-CE4C-98F1-BD7D2B8F8022}">
      <dsp:nvSpPr>
        <dsp:cNvPr id="0" name=""/>
        <dsp:cNvSpPr/>
      </dsp:nvSpPr>
      <dsp:spPr>
        <a:xfrm>
          <a:off x="1433822" y="2297829"/>
          <a:ext cx="1617372" cy="1617372"/>
        </a:xfrm>
        <a:prstGeom prst="arc">
          <a:avLst>
            <a:gd name="adj1" fmla="val 13200000"/>
            <a:gd name="adj2" fmla="val 19200000"/>
          </a:avLst>
        </a:pr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CF38AB-D861-FD4A-B794-FD4A6AC5A934}">
      <dsp:nvSpPr>
        <dsp:cNvPr id="0" name=""/>
        <dsp:cNvSpPr/>
      </dsp:nvSpPr>
      <dsp:spPr>
        <a:xfrm>
          <a:off x="1433822" y="2297829"/>
          <a:ext cx="1617372" cy="1617372"/>
        </a:xfrm>
        <a:prstGeom prst="arc">
          <a:avLst>
            <a:gd name="adj1" fmla="val 2400000"/>
            <a:gd name="adj2" fmla="val 8400000"/>
          </a:avLst>
        </a:pr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7BC4C8-52BB-3247-B88E-598D1E5B5D51}">
      <dsp:nvSpPr>
        <dsp:cNvPr id="0" name=""/>
        <dsp:cNvSpPr/>
      </dsp:nvSpPr>
      <dsp:spPr>
        <a:xfrm>
          <a:off x="625136" y="2588956"/>
          <a:ext cx="3234744" cy="1035118"/>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Borrower 1</a:t>
          </a:r>
        </a:p>
      </dsp:txBody>
      <dsp:txXfrm>
        <a:off x="625136" y="2588956"/>
        <a:ext cx="3234744" cy="1035118"/>
      </dsp:txXfrm>
    </dsp:sp>
    <dsp:sp modelId="{4A4D95DD-338E-BE44-8A27-0F97F5130FA4}">
      <dsp:nvSpPr>
        <dsp:cNvPr id="0" name=""/>
        <dsp:cNvSpPr/>
      </dsp:nvSpPr>
      <dsp:spPr>
        <a:xfrm>
          <a:off x="5347863" y="2297829"/>
          <a:ext cx="1617372" cy="1617372"/>
        </a:xfrm>
        <a:prstGeom prst="arc">
          <a:avLst>
            <a:gd name="adj1" fmla="val 13200000"/>
            <a:gd name="adj2" fmla="val 19200000"/>
          </a:avLst>
        </a:pr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89AA39-E239-A94F-ADAB-2CD31E337BEF}">
      <dsp:nvSpPr>
        <dsp:cNvPr id="0" name=""/>
        <dsp:cNvSpPr/>
      </dsp:nvSpPr>
      <dsp:spPr>
        <a:xfrm>
          <a:off x="5347863" y="2297829"/>
          <a:ext cx="1617372" cy="1617372"/>
        </a:xfrm>
        <a:prstGeom prst="arc">
          <a:avLst>
            <a:gd name="adj1" fmla="val 2400000"/>
            <a:gd name="adj2" fmla="val 8400000"/>
          </a:avLst>
        </a:pr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541B4D-8CB1-F34F-8019-7BBA5B71422F}">
      <dsp:nvSpPr>
        <dsp:cNvPr id="0" name=""/>
        <dsp:cNvSpPr/>
      </dsp:nvSpPr>
      <dsp:spPr>
        <a:xfrm>
          <a:off x="4539177" y="2588956"/>
          <a:ext cx="3234744" cy="1035118"/>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Borrower 2</a:t>
          </a:r>
        </a:p>
      </dsp:txBody>
      <dsp:txXfrm>
        <a:off x="4539177" y="2588956"/>
        <a:ext cx="3234744" cy="1035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5B1DE-6EFF-4640-B09E-0D5E3A55566E}">
      <dsp:nvSpPr>
        <dsp:cNvPr id="0" name=""/>
        <dsp:cNvSpPr/>
      </dsp:nvSpPr>
      <dsp:spPr>
        <a:xfrm>
          <a:off x="-4427301" y="-679014"/>
          <a:ext cx="5274391" cy="5274391"/>
        </a:xfrm>
        <a:prstGeom prst="blockArc">
          <a:avLst>
            <a:gd name="adj1" fmla="val 18900000"/>
            <a:gd name="adj2" fmla="val 2700000"/>
            <a:gd name="adj3" fmla="val 410"/>
          </a:avLst>
        </a:pr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D7FC87-77BE-ED4F-A118-81E5BF64B573}">
      <dsp:nvSpPr>
        <dsp:cNvPr id="0" name=""/>
        <dsp:cNvSpPr/>
      </dsp:nvSpPr>
      <dsp:spPr>
        <a:xfrm>
          <a:off x="370895" y="287188"/>
          <a:ext cx="7952627" cy="404714"/>
        </a:xfrm>
        <a:prstGeom prst="rect">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870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venir Medium"/>
              <a:cs typeface="Avenir Medium"/>
            </a:rPr>
            <a:t>Borrow only what you can repay</a:t>
          </a:r>
        </a:p>
      </dsp:txBody>
      <dsp:txXfrm>
        <a:off x="370895" y="287188"/>
        <a:ext cx="7952627" cy="404714"/>
      </dsp:txXfrm>
    </dsp:sp>
    <dsp:sp modelId="{1C7460FA-FE71-F843-B500-4661BAF3FA12}">
      <dsp:nvSpPr>
        <dsp:cNvPr id="0" name=""/>
        <dsp:cNvSpPr/>
      </dsp:nvSpPr>
      <dsp:spPr>
        <a:xfrm>
          <a:off x="64831" y="183481"/>
          <a:ext cx="612127" cy="61212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682A91A-4FE5-654F-8E13-1BDA0DC19C13}">
      <dsp:nvSpPr>
        <dsp:cNvPr id="0" name=""/>
        <dsp:cNvSpPr/>
      </dsp:nvSpPr>
      <dsp:spPr>
        <a:xfrm>
          <a:off x="721801" y="979012"/>
          <a:ext cx="7601721" cy="489702"/>
        </a:xfrm>
        <a:prstGeom prst="rect">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870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venir Medium"/>
              <a:cs typeface="Avenir Medium"/>
            </a:rPr>
            <a:t>Read and understand the credit contract</a:t>
          </a:r>
        </a:p>
      </dsp:txBody>
      <dsp:txXfrm>
        <a:off x="721801" y="979012"/>
        <a:ext cx="7601721" cy="489702"/>
      </dsp:txXfrm>
    </dsp:sp>
    <dsp:sp modelId="{4EDE1A21-1CBC-D247-857E-1BA5B9DD8832}">
      <dsp:nvSpPr>
        <dsp:cNvPr id="0" name=""/>
        <dsp:cNvSpPr/>
      </dsp:nvSpPr>
      <dsp:spPr>
        <a:xfrm>
          <a:off x="415738" y="917799"/>
          <a:ext cx="612127" cy="612127"/>
        </a:xfrm>
        <a:prstGeom prst="ellipse">
          <a:avLst/>
        </a:prstGeom>
        <a:solidFill>
          <a:schemeClr val="lt1">
            <a:hueOff val="0"/>
            <a:satOff val="0"/>
            <a:lumOff val="0"/>
            <a:alphaOff val="0"/>
          </a:schemeClr>
        </a:solidFill>
        <a:ln w="12700" cap="flat" cmpd="sng" algn="ctr">
          <a:solidFill>
            <a:schemeClr val="accent4">
              <a:hueOff val="337416"/>
              <a:satOff val="3706"/>
              <a:lumOff val="-2989"/>
              <a:alphaOff val="0"/>
            </a:schemeClr>
          </a:solidFill>
          <a:prstDash val="solid"/>
        </a:ln>
        <a:effectLst/>
      </dsp:spPr>
      <dsp:style>
        <a:lnRef idx="1">
          <a:scrgbClr r="0" g="0" b="0"/>
        </a:lnRef>
        <a:fillRef idx="1">
          <a:scrgbClr r="0" g="0" b="0"/>
        </a:fillRef>
        <a:effectRef idx="0">
          <a:scrgbClr r="0" g="0" b="0"/>
        </a:effectRef>
        <a:fontRef idx="minor"/>
      </dsp:style>
    </dsp:sp>
    <dsp:sp modelId="{EEC1F2E6-9DB5-9D4B-9619-37167EA32FBE}">
      <dsp:nvSpPr>
        <dsp:cNvPr id="0" name=""/>
        <dsp:cNvSpPr/>
      </dsp:nvSpPr>
      <dsp:spPr>
        <a:xfrm>
          <a:off x="829501" y="1713330"/>
          <a:ext cx="7494021" cy="489702"/>
        </a:xfrm>
        <a:prstGeom prst="rect">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870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venir Medium"/>
              <a:cs typeface="Avenir Medium"/>
            </a:rPr>
            <a:t>Pay debts promptly </a:t>
          </a:r>
        </a:p>
      </dsp:txBody>
      <dsp:txXfrm>
        <a:off x="829501" y="1713330"/>
        <a:ext cx="7494021" cy="489702"/>
      </dsp:txXfrm>
    </dsp:sp>
    <dsp:sp modelId="{14840A19-DCCD-2D45-8E2B-3F8DC7CCA135}">
      <dsp:nvSpPr>
        <dsp:cNvPr id="0" name=""/>
        <dsp:cNvSpPr/>
      </dsp:nvSpPr>
      <dsp:spPr>
        <a:xfrm>
          <a:off x="523438" y="1652117"/>
          <a:ext cx="612127" cy="612127"/>
        </a:xfrm>
        <a:prstGeom prst="ellipse">
          <a:avLst/>
        </a:prstGeom>
        <a:solidFill>
          <a:schemeClr val="lt1">
            <a:hueOff val="0"/>
            <a:satOff val="0"/>
            <a:lumOff val="0"/>
            <a:alphaOff val="0"/>
          </a:schemeClr>
        </a:solidFill>
        <a:ln w="12700" cap="flat" cmpd="sng" algn="ctr">
          <a:solidFill>
            <a:schemeClr val="accent4">
              <a:hueOff val="674833"/>
              <a:satOff val="7411"/>
              <a:lumOff val="-5979"/>
              <a:alphaOff val="0"/>
            </a:schemeClr>
          </a:solidFill>
          <a:prstDash val="solid"/>
        </a:ln>
        <a:effectLst/>
      </dsp:spPr>
      <dsp:style>
        <a:lnRef idx="1">
          <a:scrgbClr r="0" g="0" b="0"/>
        </a:lnRef>
        <a:fillRef idx="1">
          <a:scrgbClr r="0" g="0" b="0"/>
        </a:fillRef>
        <a:effectRef idx="0">
          <a:scrgbClr r="0" g="0" b="0"/>
        </a:effectRef>
        <a:fontRef idx="minor"/>
      </dsp:style>
    </dsp:sp>
    <dsp:sp modelId="{10F37ACF-C4AA-A24C-8B6A-F3679945419E}">
      <dsp:nvSpPr>
        <dsp:cNvPr id="0" name=""/>
        <dsp:cNvSpPr/>
      </dsp:nvSpPr>
      <dsp:spPr>
        <a:xfrm>
          <a:off x="721801" y="2447648"/>
          <a:ext cx="7601721" cy="489702"/>
        </a:xfrm>
        <a:prstGeom prst="rect">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870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venir Medium"/>
              <a:cs typeface="Avenir Medium"/>
            </a:rPr>
            <a:t>Notify creditors if you cannot meet payments</a:t>
          </a:r>
        </a:p>
      </dsp:txBody>
      <dsp:txXfrm>
        <a:off x="721801" y="2447648"/>
        <a:ext cx="7601721" cy="489702"/>
      </dsp:txXfrm>
    </dsp:sp>
    <dsp:sp modelId="{78492784-75C7-DC4E-907B-A2A551748EF1}">
      <dsp:nvSpPr>
        <dsp:cNvPr id="0" name=""/>
        <dsp:cNvSpPr/>
      </dsp:nvSpPr>
      <dsp:spPr>
        <a:xfrm>
          <a:off x="415738" y="2386435"/>
          <a:ext cx="612127" cy="612127"/>
        </a:xfrm>
        <a:prstGeom prst="ellipse">
          <a:avLst/>
        </a:prstGeom>
        <a:solidFill>
          <a:schemeClr val="lt1">
            <a:hueOff val="0"/>
            <a:satOff val="0"/>
            <a:lumOff val="0"/>
            <a:alphaOff val="0"/>
          </a:schemeClr>
        </a:solidFill>
        <a:ln w="12700" cap="flat" cmpd="sng" algn="ctr">
          <a:solidFill>
            <a:schemeClr val="accent4">
              <a:hueOff val="1012249"/>
              <a:satOff val="11117"/>
              <a:lumOff val="-8968"/>
              <a:alphaOff val="0"/>
            </a:schemeClr>
          </a:solidFill>
          <a:prstDash val="solid"/>
        </a:ln>
        <a:effectLst/>
      </dsp:spPr>
      <dsp:style>
        <a:lnRef idx="1">
          <a:scrgbClr r="0" g="0" b="0"/>
        </a:lnRef>
        <a:fillRef idx="1">
          <a:scrgbClr r="0" g="0" b="0"/>
        </a:fillRef>
        <a:effectRef idx="0">
          <a:scrgbClr r="0" g="0" b="0"/>
        </a:effectRef>
        <a:fontRef idx="minor"/>
      </dsp:style>
    </dsp:sp>
    <dsp:sp modelId="{D4D33107-7683-644A-87A0-E2B1ABEF4E1A}">
      <dsp:nvSpPr>
        <dsp:cNvPr id="0" name=""/>
        <dsp:cNvSpPr/>
      </dsp:nvSpPr>
      <dsp:spPr>
        <a:xfrm>
          <a:off x="370895" y="3181966"/>
          <a:ext cx="7952627" cy="489702"/>
        </a:xfrm>
        <a:prstGeom prst="rect">
          <a:avLst/>
        </a:prstGeom>
        <a:solidFill>
          <a:schemeClr val="accent4">
            <a:lumMod val="75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8701"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venir Medium"/>
              <a:cs typeface="Avenir Medium"/>
            </a:rPr>
            <a:t>Report lost or stolen credit cards promptly</a:t>
          </a:r>
        </a:p>
      </dsp:txBody>
      <dsp:txXfrm>
        <a:off x="370895" y="3181966"/>
        <a:ext cx="7952627" cy="489702"/>
      </dsp:txXfrm>
    </dsp:sp>
    <dsp:sp modelId="{0B93AB65-47CE-854B-B30F-5F51D15F8714}">
      <dsp:nvSpPr>
        <dsp:cNvPr id="0" name=""/>
        <dsp:cNvSpPr/>
      </dsp:nvSpPr>
      <dsp:spPr>
        <a:xfrm>
          <a:off x="64831" y="3120753"/>
          <a:ext cx="612127" cy="612127"/>
        </a:xfrm>
        <a:prstGeom prst="ellipse">
          <a:avLst/>
        </a:prstGeom>
        <a:solidFill>
          <a:schemeClr val="lt1">
            <a:hueOff val="0"/>
            <a:satOff val="0"/>
            <a:lumOff val="0"/>
            <a:alphaOff val="0"/>
          </a:schemeClr>
        </a:solidFill>
        <a:ln w="12700" cap="flat" cmpd="sng" algn="ctr">
          <a:solidFill>
            <a:schemeClr val="accent4">
              <a:hueOff val="1349666"/>
              <a:satOff val="14822"/>
              <a:lumOff val="-11957"/>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C53AD-28A1-9C4C-BBE0-07B8A27A714A}">
      <dsp:nvSpPr>
        <dsp:cNvPr id="0" name=""/>
        <dsp:cNvSpPr/>
      </dsp:nvSpPr>
      <dsp:spPr>
        <a:xfrm>
          <a:off x="1369218" y="0"/>
          <a:ext cx="4932363" cy="4932363"/>
        </a:xfrm>
        <a:prstGeom prst="diamond">
          <a:avLst/>
        </a:prstGeom>
        <a:solidFill>
          <a:schemeClr val="accent1">
            <a:tint val="40000"/>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1">
          <a:scrgbClr r="0" g="0" b="0"/>
        </a:fillRef>
        <a:effectRef idx="2">
          <a:scrgbClr r="0" g="0" b="0"/>
        </a:effectRef>
        <a:fontRef idx="minor"/>
      </dsp:style>
    </dsp:sp>
    <dsp:sp modelId="{1A7630B4-DC97-C74A-85CF-E5CAE7E03285}">
      <dsp:nvSpPr>
        <dsp:cNvPr id="0" name=""/>
        <dsp:cNvSpPr/>
      </dsp:nvSpPr>
      <dsp:spPr>
        <a:xfrm>
          <a:off x="1837793" y="468574"/>
          <a:ext cx="1923621" cy="1923621"/>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latin typeface="Avenir Medium"/>
              <a:cs typeface="Avenir Medium"/>
            </a:rPr>
            <a:t>Student loan debt</a:t>
          </a:r>
        </a:p>
      </dsp:txBody>
      <dsp:txXfrm>
        <a:off x="1931696" y="562477"/>
        <a:ext cx="1735815" cy="1735815"/>
      </dsp:txXfrm>
    </dsp:sp>
    <dsp:sp modelId="{B8184F65-AE18-0B4C-8A26-1DE2D80D94B9}">
      <dsp:nvSpPr>
        <dsp:cNvPr id="0" name=""/>
        <dsp:cNvSpPr/>
      </dsp:nvSpPr>
      <dsp:spPr>
        <a:xfrm>
          <a:off x="3909385" y="468574"/>
          <a:ext cx="1923621" cy="1923621"/>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Avenir Medium"/>
              <a:cs typeface="Avenir Medium"/>
            </a:rPr>
            <a:t>Taxes</a:t>
          </a:r>
        </a:p>
      </dsp:txBody>
      <dsp:txXfrm>
        <a:off x="4003288" y="562477"/>
        <a:ext cx="1735815" cy="1735815"/>
      </dsp:txXfrm>
    </dsp:sp>
    <dsp:sp modelId="{4D36348B-A577-FB4D-A778-D8DB31059055}">
      <dsp:nvSpPr>
        <dsp:cNvPr id="0" name=""/>
        <dsp:cNvSpPr/>
      </dsp:nvSpPr>
      <dsp:spPr>
        <a:xfrm>
          <a:off x="1837793" y="2540166"/>
          <a:ext cx="1923621" cy="1923621"/>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Avenir Medium"/>
              <a:cs typeface="Avenir Medium"/>
            </a:rPr>
            <a:t>Child support</a:t>
          </a:r>
        </a:p>
      </dsp:txBody>
      <dsp:txXfrm>
        <a:off x="1931696" y="2634069"/>
        <a:ext cx="1735815" cy="1735815"/>
      </dsp:txXfrm>
    </dsp:sp>
    <dsp:sp modelId="{998D93B0-A773-BA45-BE75-BC9585352162}">
      <dsp:nvSpPr>
        <dsp:cNvPr id="0" name=""/>
        <dsp:cNvSpPr/>
      </dsp:nvSpPr>
      <dsp:spPr>
        <a:xfrm>
          <a:off x="3909385" y="2540166"/>
          <a:ext cx="1923621" cy="1923621"/>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Avenir Medium"/>
              <a:cs typeface="Avenir Medium"/>
            </a:rPr>
            <a:t>Alimony</a:t>
          </a:r>
        </a:p>
      </dsp:txBody>
      <dsp:txXfrm>
        <a:off x="4003288" y="2634069"/>
        <a:ext cx="1735815" cy="1735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1F8EB-5085-5A40-B513-EA062901296C}">
      <dsp:nvSpPr>
        <dsp:cNvPr id="0" name=""/>
        <dsp:cNvSpPr/>
      </dsp:nvSpPr>
      <dsp:spPr>
        <a:xfrm>
          <a:off x="0" y="1157087"/>
          <a:ext cx="8216900" cy="1584000"/>
        </a:xfrm>
        <a:prstGeom prst="rightArrow">
          <a:avLst/>
        </a:prstGeom>
        <a:solidFill>
          <a:schemeClr val="accent3">
            <a:lumMod val="50000"/>
          </a:schemeClr>
        </a:solidFill>
        <a:ln>
          <a:noFill/>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0">
          <a:scrgbClr r="0" g="0" b="0"/>
        </a:lnRef>
        <a:fillRef idx="3">
          <a:scrgbClr r="0" g="0" b="0"/>
        </a:fillRef>
        <a:effectRef idx="2">
          <a:scrgbClr r="0" g="0" b="0"/>
        </a:effectRef>
        <a:fontRef idx="minor">
          <a:schemeClr val="lt1"/>
        </a:fontRef>
      </dsp:style>
    </dsp:sp>
    <dsp:sp modelId="{42541126-1A6A-6E45-B1ED-8E4221D4F0B7}">
      <dsp:nvSpPr>
        <dsp:cNvPr id="0" name=""/>
        <dsp:cNvSpPr/>
      </dsp:nvSpPr>
      <dsp:spPr>
        <a:xfrm>
          <a:off x="6433295" y="2424287"/>
          <a:ext cx="961914" cy="48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venir Medium"/>
              <a:cs typeface="Avenir Medium"/>
            </a:rPr>
            <a:t>Worst</a:t>
          </a:r>
        </a:p>
      </dsp:txBody>
      <dsp:txXfrm>
        <a:off x="6433295" y="2424287"/>
        <a:ext cx="961914" cy="482625"/>
      </dsp:txXfrm>
    </dsp:sp>
    <dsp:sp modelId="{9E0AEBB4-5DB5-AD42-B10A-2AA33CBA4536}">
      <dsp:nvSpPr>
        <dsp:cNvPr id="0" name=""/>
        <dsp:cNvSpPr/>
      </dsp:nvSpPr>
      <dsp:spPr>
        <a:xfrm>
          <a:off x="6433295" y="1553087"/>
          <a:ext cx="961914"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venir Medium"/>
              <a:cs typeface="Avenir Medium"/>
            </a:rPr>
            <a:t>300 </a:t>
          </a:r>
        </a:p>
      </dsp:txBody>
      <dsp:txXfrm>
        <a:off x="6433295" y="1553087"/>
        <a:ext cx="961914" cy="792000"/>
      </dsp:txXfrm>
    </dsp:sp>
    <dsp:sp modelId="{07FCB6A8-F6F7-8442-B064-C4A6D7C65BFB}">
      <dsp:nvSpPr>
        <dsp:cNvPr id="0" name=""/>
        <dsp:cNvSpPr/>
      </dsp:nvSpPr>
      <dsp:spPr>
        <a:xfrm>
          <a:off x="5278997" y="2424287"/>
          <a:ext cx="961914" cy="48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venir Medium"/>
              <a:cs typeface="Avenir Medium"/>
            </a:rPr>
            <a:t>Poor</a:t>
          </a:r>
        </a:p>
      </dsp:txBody>
      <dsp:txXfrm>
        <a:off x="5278997" y="2424287"/>
        <a:ext cx="961914" cy="482625"/>
      </dsp:txXfrm>
    </dsp:sp>
    <dsp:sp modelId="{B8C02DA1-723F-814D-ABDF-A40B34757F68}">
      <dsp:nvSpPr>
        <dsp:cNvPr id="0" name=""/>
        <dsp:cNvSpPr/>
      </dsp:nvSpPr>
      <dsp:spPr>
        <a:xfrm>
          <a:off x="5278997" y="1553087"/>
          <a:ext cx="961914"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venir Medium"/>
              <a:cs typeface="Avenir Medium"/>
            </a:rPr>
            <a:t>620</a:t>
          </a:r>
        </a:p>
      </dsp:txBody>
      <dsp:txXfrm>
        <a:off x="5278997" y="1553087"/>
        <a:ext cx="961914" cy="792000"/>
      </dsp:txXfrm>
    </dsp:sp>
    <dsp:sp modelId="{097F2D96-DEF7-AD48-BF9D-9056673696F3}">
      <dsp:nvSpPr>
        <dsp:cNvPr id="0" name=""/>
        <dsp:cNvSpPr/>
      </dsp:nvSpPr>
      <dsp:spPr>
        <a:xfrm>
          <a:off x="4124699" y="2424287"/>
          <a:ext cx="961914" cy="48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venir Medium"/>
              <a:cs typeface="Avenir Medium"/>
            </a:rPr>
            <a:t>Not Good</a:t>
          </a:r>
        </a:p>
      </dsp:txBody>
      <dsp:txXfrm>
        <a:off x="4124699" y="2424287"/>
        <a:ext cx="961914" cy="482625"/>
      </dsp:txXfrm>
    </dsp:sp>
    <dsp:sp modelId="{39E74AC5-B323-2B42-A019-DC081BEC7F09}">
      <dsp:nvSpPr>
        <dsp:cNvPr id="0" name=""/>
        <dsp:cNvSpPr/>
      </dsp:nvSpPr>
      <dsp:spPr>
        <a:xfrm>
          <a:off x="4124699" y="1553087"/>
          <a:ext cx="961914"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venir Medium"/>
              <a:cs typeface="Avenir Medium"/>
            </a:rPr>
            <a:t>660</a:t>
          </a:r>
        </a:p>
      </dsp:txBody>
      <dsp:txXfrm>
        <a:off x="4124699" y="1553087"/>
        <a:ext cx="961914" cy="792000"/>
      </dsp:txXfrm>
    </dsp:sp>
    <dsp:sp modelId="{45F07E12-F1A8-2540-AE48-46C0907C2617}">
      <dsp:nvSpPr>
        <dsp:cNvPr id="0" name=""/>
        <dsp:cNvSpPr/>
      </dsp:nvSpPr>
      <dsp:spPr>
        <a:xfrm>
          <a:off x="2970401" y="2424287"/>
          <a:ext cx="961914" cy="48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venir Medium"/>
              <a:cs typeface="Avenir Medium"/>
            </a:rPr>
            <a:t>Good</a:t>
          </a:r>
        </a:p>
      </dsp:txBody>
      <dsp:txXfrm>
        <a:off x="2970401" y="2424287"/>
        <a:ext cx="961914" cy="482625"/>
      </dsp:txXfrm>
    </dsp:sp>
    <dsp:sp modelId="{25E4743B-2866-BB47-8546-8279E7839CDC}">
      <dsp:nvSpPr>
        <dsp:cNvPr id="0" name=""/>
        <dsp:cNvSpPr/>
      </dsp:nvSpPr>
      <dsp:spPr>
        <a:xfrm>
          <a:off x="2970401" y="1553087"/>
          <a:ext cx="961914"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venir Medium"/>
              <a:cs typeface="Avenir Medium"/>
            </a:rPr>
            <a:t>700</a:t>
          </a:r>
        </a:p>
      </dsp:txBody>
      <dsp:txXfrm>
        <a:off x="2970401" y="1553087"/>
        <a:ext cx="961914" cy="792000"/>
      </dsp:txXfrm>
    </dsp:sp>
    <dsp:sp modelId="{690CEC2E-AA84-B144-A0E8-E82007AA5EFD}">
      <dsp:nvSpPr>
        <dsp:cNvPr id="0" name=""/>
        <dsp:cNvSpPr/>
      </dsp:nvSpPr>
      <dsp:spPr>
        <a:xfrm>
          <a:off x="1816103" y="2424287"/>
          <a:ext cx="961914" cy="48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venir Medium"/>
              <a:cs typeface="Avenir Medium"/>
            </a:rPr>
            <a:t>Very Good</a:t>
          </a:r>
        </a:p>
      </dsp:txBody>
      <dsp:txXfrm>
        <a:off x="1816103" y="2424287"/>
        <a:ext cx="961914" cy="482625"/>
      </dsp:txXfrm>
    </dsp:sp>
    <dsp:sp modelId="{D6EAAF6C-250A-2E4E-8E0E-6BDBD2372C6D}">
      <dsp:nvSpPr>
        <dsp:cNvPr id="0" name=""/>
        <dsp:cNvSpPr/>
      </dsp:nvSpPr>
      <dsp:spPr>
        <a:xfrm>
          <a:off x="1816103" y="1553087"/>
          <a:ext cx="961914"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venir Medium"/>
              <a:cs typeface="Avenir Medium"/>
            </a:rPr>
            <a:t>750</a:t>
          </a:r>
        </a:p>
      </dsp:txBody>
      <dsp:txXfrm>
        <a:off x="1816103" y="1553087"/>
        <a:ext cx="961914" cy="792000"/>
      </dsp:txXfrm>
    </dsp:sp>
    <dsp:sp modelId="{06A06C85-829C-EC41-977F-700917BAA006}">
      <dsp:nvSpPr>
        <dsp:cNvPr id="0" name=""/>
        <dsp:cNvSpPr/>
      </dsp:nvSpPr>
      <dsp:spPr>
        <a:xfrm>
          <a:off x="661805" y="2424287"/>
          <a:ext cx="961914" cy="48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venir Medium"/>
              <a:cs typeface="Avenir Medium"/>
            </a:rPr>
            <a:t>Excellent</a:t>
          </a:r>
        </a:p>
      </dsp:txBody>
      <dsp:txXfrm>
        <a:off x="661805" y="2424287"/>
        <a:ext cx="961914" cy="482625"/>
      </dsp:txXfrm>
    </dsp:sp>
    <dsp:sp modelId="{05C6C5BD-4AF6-4F47-8EFA-2D22EC2E1324}">
      <dsp:nvSpPr>
        <dsp:cNvPr id="0" name=""/>
        <dsp:cNvSpPr/>
      </dsp:nvSpPr>
      <dsp:spPr>
        <a:xfrm>
          <a:off x="661805" y="1553087"/>
          <a:ext cx="961914" cy="79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3520" rIns="0" bIns="2235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venir Medium"/>
              <a:cs typeface="Avenir Medium"/>
            </a:rPr>
            <a:t>850</a:t>
          </a:r>
        </a:p>
      </dsp:txBody>
      <dsp:txXfrm>
        <a:off x="661805" y="1553087"/>
        <a:ext cx="961914" cy="792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FCD26-AD74-704E-9C83-0FE2375A33AB}">
      <dsp:nvSpPr>
        <dsp:cNvPr id="0" name=""/>
        <dsp:cNvSpPr/>
      </dsp:nvSpPr>
      <dsp:spPr>
        <a:xfrm>
          <a:off x="3017" y="807279"/>
          <a:ext cx="1814562" cy="604800"/>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w="12700" cap="flat" cmpd="sng" algn="ctr">
          <a:solidFill>
            <a:schemeClr val="accent1">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Medium"/>
              <a:cs typeface="Avenir Medium"/>
            </a:rPr>
            <a:t>Revolving</a:t>
          </a:r>
        </a:p>
      </dsp:txBody>
      <dsp:txXfrm>
        <a:off x="3017" y="807279"/>
        <a:ext cx="1814562" cy="604800"/>
      </dsp:txXfrm>
    </dsp:sp>
    <dsp:sp modelId="{5D5D40AB-35B3-1A40-82FD-658E815E5D3C}">
      <dsp:nvSpPr>
        <dsp:cNvPr id="0" name=""/>
        <dsp:cNvSpPr/>
      </dsp:nvSpPr>
      <dsp:spPr>
        <a:xfrm>
          <a:off x="3017" y="1412080"/>
          <a:ext cx="1814562" cy="1844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venir Medium"/>
              <a:cs typeface="Avenir Medium"/>
            </a:rPr>
            <a:t>Credit card</a:t>
          </a:r>
        </a:p>
        <a:p>
          <a:pPr marL="228600" lvl="1" indent="-228600" algn="l" defTabSz="933450">
            <a:lnSpc>
              <a:spcPct val="90000"/>
            </a:lnSpc>
            <a:spcBef>
              <a:spcPct val="0"/>
            </a:spcBef>
            <a:spcAft>
              <a:spcPct val="15000"/>
            </a:spcAft>
            <a:buChar char="•"/>
          </a:pPr>
          <a:r>
            <a:rPr lang="en-US" sz="2100" kern="1200" dirty="0">
              <a:latin typeface="Avenir Medium"/>
              <a:cs typeface="Avenir Medium"/>
            </a:rPr>
            <a:t>Line of credit</a:t>
          </a:r>
        </a:p>
        <a:p>
          <a:pPr marL="228600" lvl="1" indent="-228600" algn="l" defTabSz="933450">
            <a:lnSpc>
              <a:spcPct val="90000"/>
            </a:lnSpc>
            <a:spcBef>
              <a:spcPct val="0"/>
            </a:spcBef>
            <a:spcAft>
              <a:spcPct val="15000"/>
            </a:spcAft>
            <a:buChar char="•"/>
          </a:pPr>
          <a:r>
            <a:rPr lang="en-US" sz="2100" kern="1200" dirty="0">
              <a:latin typeface="Avenir Medium"/>
              <a:cs typeface="Avenir Medium"/>
            </a:rPr>
            <a:t>Department store card</a:t>
          </a:r>
        </a:p>
      </dsp:txBody>
      <dsp:txXfrm>
        <a:off x="3017" y="1412080"/>
        <a:ext cx="1814562" cy="1844640"/>
      </dsp:txXfrm>
    </dsp:sp>
    <dsp:sp modelId="{DED43AED-B7CD-A54B-9B7B-041787CB4C3E}">
      <dsp:nvSpPr>
        <dsp:cNvPr id="0" name=""/>
        <dsp:cNvSpPr/>
      </dsp:nvSpPr>
      <dsp:spPr>
        <a:xfrm>
          <a:off x="2071618" y="807279"/>
          <a:ext cx="1814562" cy="604800"/>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w="12700" cap="flat" cmpd="sng" algn="ctr">
          <a:solidFill>
            <a:schemeClr val="accent1">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Medium"/>
              <a:cs typeface="Avenir Medium"/>
            </a:rPr>
            <a:t>Installment</a:t>
          </a:r>
        </a:p>
      </dsp:txBody>
      <dsp:txXfrm>
        <a:off x="2071618" y="807279"/>
        <a:ext cx="1814562" cy="604800"/>
      </dsp:txXfrm>
    </dsp:sp>
    <dsp:sp modelId="{CB98AC96-82F0-7046-9ADB-184B44F00A10}">
      <dsp:nvSpPr>
        <dsp:cNvPr id="0" name=""/>
        <dsp:cNvSpPr/>
      </dsp:nvSpPr>
      <dsp:spPr>
        <a:xfrm>
          <a:off x="2071618" y="1412080"/>
          <a:ext cx="1814562" cy="1844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venir Medium"/>
              <a:cs typeface="Avenir Medium"/>
            </a:rPr>
            <a:t>Car</a:t>
          </a:r>
        </a:p>
        <a:p>
          <a:pPr marL="228600" lvl="1" indent="-228600" algn="l" defTabSz="933450">
            <a:lnSpc>
              <a:spcPct val="90000"/>
            </a:lnSpc>
            <a:spcBef>
              <a:spcPct val="0"/>
            </a:spcBef>
            <a:spcAft>
              <a:spcPct val="15000"/>
            </a:spcAft>
            <a:buChar char="•"/>
          </a:pPr>
          <a:r>
            <a:rPr lang="en-US" sz="2100" kern="1200" dirty="0">
              <a:latin typeface="Avenir Medium"/>
              <a:cs typeface="Avenir Medium"/>
            </a:rPr>
            <a:t>Home</a:t>
          </a:r>
        </a:p>
      </dsp:txBody>
      <dsp:txXfrm>
        <a:off x="2071618" y="1412080"/>
        <a:ext cx="1814562" cy="1844640"/>
      </dsp:txXfrm>
    </dsp:sp>
    <dsp:sp modelId="{4EFDE58E-59F0-4B46-A309-C71187FBD976}">
      <dsp:nvSpPr>
        <dsp:cNvPr id="0" name=""/>
        <dsp:cNvSpPr/>
      </dsp:nvSpPr>
      <dsp:spPr>
        <a:xfrm>
          <a:off x="4140219" y="807279"/>
          <a:ext cx="1814562" cy="604800"/>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w="12700" cap="flat" cmpd="sng" algn="ctr">
          <a:solidFill>
            <a:schemeClr val="accent1">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Medium"/>
              <a:cs typeface="Avenir Medium"/>
            </a:rPr>
            <a:t>Secured</a:t>
          </a:r>
        </a:p>
      </dsp:txBody>
      <dsp:txXfrm>
        <a:off x="4140219" y="807279"/>
        <a:ext cx="1814562" cy="604800"/>
      </dsp:txXfrm>
    </dsp:sp>
    <dsp:sp modelId="{CC602074-19DE-F744-A388-90FD02416834}">
      <dsp:nvSpPr>
        <dsp:cNvPr id="0" name=""/>
        <dsp:cNvSpPr/>
      </dsp:nvSpPr>
      <dsp:spPr>
        <a:xfrm>
          <a:off x="4140219" y="1412080"/>
          <a:ext cx="1814562" cy="1844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venir Medium"/>
              <a:cs typeface="Avenir Medium"/>
            </a:rPr>
            <a:t>Car</a:t>
          </a:r>
        </a:p>
        <a:p>
          <a:pPr marL="228600" lvl="1" indent="-228600" algn="l" defTabSz="933450">
            <a:lnSpc>
              <a:spcPct val="90000"/>
            </a:lnSpc>
            <a:spcBef>
              <a:spcPct val="0"/>
            </a:spcBef>
            <a:spcAft>
              <a:spcPct val="15000"/>
            </a:spcAft>
            <a:buChar char="•"/>
          </a:pPr>
          <a:r>
            <a:rPr lang="en-US" sz="2100" kern="1200" dirty="0">
              <a:latin typeface="Avenir Medium"/>
              <a:cs typeface="Avenir Medium"/>
            </a:rPr>
            <a:t>Home</a:t>
          </a:r>
        </a:p>
      </dsp:txBody>
      <dsp:txXfrm>
        <a:off x="4140219" y="1412080"/>
        <a:ext cx="1814562" cy="1844640"/>
      </dsp:txXfrm>
    </dsp:sp>
    <dsp:sp modelId="{DC804A41-5A55-2143-AAFC-72BBFEF00397}">
      <dsp:nvSpPr>
        <dsp:cNvPr id="0" name=""/>
        <dsp:cNvSpPr/>
      </dsp:nvSpPr>
      <dsp:spPr>
        <a:xfrm>
          <a:off x="6208820" y="807279"/>
          <a:ext cx="1814562" cy="604800"/>
        </a:xfrm>
        <a:prstGeom prst="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w="12700" cap="flat" cmpd="sng" algn="ctr">
          <a:solidFill>
            <a:schemeClr val="accent1">
              <a:hueOff val="0"/>
              <a:satOff val="0"/>
              <a:lumOff val="0"/>
              <a:alphaOff val="0"/>
            </a:schemeClr>
          </a:solidFill>
          <a:prstDash val="solid"/>
        </a:ln>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venir Medium"/>
              <a:cs typeface="Avenir Medium"/>
            </a:rPr>
            <a:t>Unsecured</a:t>
          </a:r>
        </a:p>
      </dsp:txBody>
      <dsp:txXfrm>
        <a:off x="6208820" y="807279"/>
        <a:ext cx="1814562" cy="604800"/>
      </dsp:txXfrm>
    </dsp:sp>
    <dsp:sp modelId="{8D03BF67-D0EC-D24F-B204-84E9F4CFA80F}">
      <dsp:nvSpPr>
        <dsp:cNvPr id="0" name=""/>
        <dsp:cNvSpPr/>
      </dsp:nvSpPr>
      <dsp:spPr>
        <a:xfrm>
          <a:off x="6208820" y="1412080"/>
          <a:ext cx="1814562" cy="18446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venir Medium"/>
              <a:cs typeface="Avenir Medium"/>
            </a:rPr>
            <a:t>Credit card</a:t>
          </a:r>
        </a:p>
        <a:p>
          <a:pPr marL="228600" lvl="1" indent="-228600" algn="l" defTabSz="933450">
            <a:lnSpc>
              <a:spcPct val="90000"/>
            </a:lnSpc>
            <a:spcBef>
              <a:spcPct val="0"/>
            </a:spcBef>
            <a:spcAft>
              <a:spcPct val="15000"/>
            </a:spcAft>
            <a:buChar char="•"/>
          </a:pPr>
          <a:r>
            <a:rPr lang="en-US" sz="2100" kern="1200" dirty="0">
              <a:latin typeface="Avenir Medium"/>
              <a:cs typeface="Avenir Medium"/>
            </a:rPr>
            <a:t>Personal line of credit/loan</a:t>
          </a:r>
        </a:p>
      </dsp:txBody>
      <dsp:txXfrm>
        <a:off x="6208820" y="1412080"/>
        <a:ext cx="1814562" cy="1844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8F9E4-0F37-334A-9189-3B9504060A84}">
      <dsp:nvSpPr>
        <dsp:cNvPr id="0" name=""/>
        <dsp:cNvSpPr/>
      </dsp:nvSpPr>
      <dsp:spPr>
        <a:xfrm>
          <a:off x="2863978" y="2253"/>
          <a:ext cx="1924265" cy="1250772"/>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Medium"/>
              <a:cs typeface="Avenir Medium"/>
            </a:rPr>
            <a:t>Finding the right card</a:t>
          </a:r>
        </a:p>
      </dsp:txBody>
      <dsp:txXfrm>
        <a:off x="2925036" y="63311"/>
        <a:ext cx="1802149" cy="1128656"/>
      </dsp:txXfrm>
    </dsp:sp>
    <dsp:sp modelId="{C39932DE-310B-A04B-AF8C-A298B12D9F60}">
      <dsp:nvSpPr>
        <dsp:cNvPr id="0" name=""/>
        <dsp:cNvSpPr/>
      </dsp:nvSpPr>
      <dsp:spPr>
        <a:xfrm>
          <a:off x="1759391" y="627639"/>
          <a:ext cx="4133440" cy="4133440"/>
        </a:xfrm>
        <a:custGeom>
          <a:avLst/>
          <a:gdLst/>
          <a:ahLst/>
          <a:cxnLst/>
          <a:rect l="0" t="0" r="0" b="0"/>
          <a:pathLst>
            <a:path>
              <a:moveTo>
                <a:pt x="3294574" y="404280"/>
              </a:moveTo>
              <a:arcTo wR="2066720" hR="2066720" stAng="18386944" swAng="1633984"/>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7A996C8-B471-D142-BE35-C6AE7D2C1DC1}">
      <dsp:nvSpPr>
        <dsp:cNvPr id="0" name=""/>
        <dsp:cNvSpPr/>
      </dsp:nvSpPr>
      <dsp:spPr>
        <a:xfrm>
          <a:off x="4930699" y="2068973"/>
          <a:ext cx="1924265" cy="1250772"/>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Medium"/>
              <a:cs typeface="Avenir Medium"/>
            </a:rPr>
            <a:t>Using it</a:t>
          </a:r>
        </a:p>
      </dsp:txBody>
      <dsp:txXfrm>
        <a:off x="4991757" y="2130031"/>
        <a:ext cx="1802149" cy="1128656"/>
      </dsp:txXfrm>
    </dsp:sp>
    <dsp:sp modelId="{A5E63529-EF09-C149-BC5E-25B49FECBA0D}">
      <dsp:nvSpPr>
        <dsp:cNvPr id="0" name=""/>
        <dsp:cNvSpPr/>
      </dsp:nvSpPr>
      <dsp:spPr>
        <a:xfrm>
          <a:off x="1759391" y="627639"/>
          <a:ext cx="4133440" cy="4133440"/>
        </a:xfrm>
        <a:custGeom>
          <a:avLst/>
          <a:gdLst/>
          <a:ahLst/>
          <a:cxnLst/>
          <a:rect l="0" t="0" r="0" b="0"/>
          <a:pathLst>
            <a:path>
              <a:moveTo>
                <a:pt x="3919220" y="2983002"/>
              </a:moveTo>
              <a:arcTo wR="2066720" hR="2066720" stAng="1579073" swAng="1633984"/>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C9A4693-21EC-7948-BCB6-2121A48343CE}">
      <dsp:nvSpPr>
        <dsp:cNvPr id="0" name=""/>
        <dsp:cNvSpPr/>
      </dsp:nvSpPr>
      <dsp:spPr>
        <a:xfrm>
          <a:off x="2863978" y="4135693"/>
          <a:ext cx="1924265" cy="1250772"/>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Medium"/>
              <a:cs typeface="Avenir Medium"/>
            </a:rPr>
            <a:t>Paying it</a:t>
          </a:r>
        </a:p>
      </dsp:txBody>
      <dsp:txXfrm>
        <a:off x="2925036" y="4196751"/>
        <a:ext cx="1802149" cy="1128656"/>
      </dsp:txXfrm>
    </dsp:sp>
    <dsp:sp modelId="{1FCA1EB5-F987-5D40-87D1-1CA415FEA4CF}">
      <dsp:nvSpPr>
        <dsp:cNvPr id="0" name=""/>
        <dsp:cNvSpPr/>
      </dsp:nvSpPr>
      <dsp:spPr>
        <a:xfrm>
          <a:off x="1759391" y="627639"/>
          <a:ext cx="4133440" cy="4133440"/>
        </a:xfrm>
        <a:custGeom>
          <a:avLst/>
          <a:gdLst/>
          <a:ahLst/>
          <a:cxnLst/>
          <a:rect l="0" t="0" r="0" b="0"/>
          <a:pathLst>
            <a:path>
              <a:moveTo>
                <a:pt x="838865" y="3729159"/>
              </a:moveTo>
              <a:arcTo wR="2066720" hR="2066720" stAng="7586944" swAng="1633984"/>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4D3A675-9CDF-E24C-A93D-674C0F13E94D}">
      <dsp:nvSpPr>
        <dsp:cNvPr id="0" name=""/>
        <dsp:cNvSpPr/>
      </dsp:nvSpPr>
      <dsp:spPr>
        <a:xfrm>
          <a:off x="797258" y="2068973"/>
          <a:ext cx="1924265" cy="1250772"/>
        </a:xfrm>
        <a:prstGeom prst="roundRect">
          <a:avLst/>
        </a:prstGeom>
        <a:gradFill rotWithShape="0">
          <a:gsLst>
            <a:gs pos="0">
              <a:schemeClr val="accent1">
                <a:hueOff val="0"/>
                <a:satOff val="0"/>
                <a:lumOff val="0"/>
                <a:alphaOff val="0"/>
                <a:shade val="70000"/>
                <a:satMod val="120000"/>
              </a:schemeClr>
            </a:gs>
            <a:gs pos="35000">
              <a:schemeClr val="accent1">
                <a:hueOff val="0"/>
                <a:satOff val="0"/>
                <a:lumOff val="0"/>
                <a:alphaOff val="0"/>
                <a:shade val="100000"/>
                <a:satMod val="150000"/>
              </a:schemeClr>
            </a:gs>
            <a:gs pos="70000">
              <a:schemeClr val="accent1">
                <a:hueOff val="0"/>
                <a:satOff val="0"/>
                <a:lumOff val="0"/>
                <a:alphaOff val="0"/>
                <a:tint val="100000"/>
                <a:shade val="100000"/>
                <a:satMod val="200000"/>
                <a:greenMod val="100000"/>
              </a:schemeClr>
            </a:gs>
            <a:gs pos="100000">
              <a:schemeClr val="accent1">
                <a:hueOff val="0"/>
                <a:satOff val="0"/>
                <a:lumOff val="0"/>
                <a:alphaOff val="0"/>
                <a:tint val="100000"/>
                <a:shade val="100000"/>
                <a:satMod val="250000"/>
                <a:greenMod val="100000"/>
              </a:schemeClr>
            </a:gs>
          </a:gsLst>
          <a:lin ang="16200000" scaled="1"/>
        </a:gradFill>
        <a:ln>
          <a:noFill/>
        </a:ln>
        <a:effectLst>
          <a:innerShdw blurRad="190500" dist="63500" dir="5400000">
            <a:srgbClr val="FFFFFF">
              <a:alpha val="6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Avenir Medium"/>
              <a:cs typeface="Avenir Medium"/>
            </a:rPr>
            <a:t>Maintaining it</a:t>
          </a:r>
        </a:p>
      </dsp:txBody>
      <dsp:txXfrm>
        <a:off x="858316" y="2130031"/>
        <a:ext cx="1802149" cy="1128656"/>
      </dsp:txXfrm>
    </dsp:sp>
    <dsp:sp modelId="{675701AE-7683-814B-A2A5-833AD975DD81}">
      <dsp:nvSpPr>
        <dsp:cNvPr id="0" name=""/>
        <dsp:cNvSpPr/>
      </dsp:nvSpPr>
      <dsp:spPr>
        <a:xfrm>
          <a:off x="1759391" y="627639"/>
          <a:ext cx="4133440" cy="4133440"/>
        </a:xfrm>
        <a:custGeom>
          <a:avLst/>
          <a:gdLst/>
          <a:ahLst/>
          <a:cxnLst/>
          <a:rect l="0" t="0" r="0" b="0"/>
          <a:pathLst>
            <a:path>
              <a:moveTo>
                <a:pt x="214219" y="1150437"/>
              </a:moveTo>
              <a:arcTo wR="2066720" hR="2066720" stAng="12379073" swAng="1633984"/>
            </a:path>
          </a:pathLst>
        </a:custGeom>
        <a:noFill/>
        <a:ln w="12700"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ED3D1-B345-5148-8986-D131B759AA82}">
      <dsp:nvSpPr>
        <dsp:cNvPr id="0" name=""/>
        <dsp:cNvSpPr/>
      </dsp:nvSpPr>
      <dsp:spPr>
        <a:xfrm rot="16200000">
          <a:off x="-1308102" y="1311376"/>
          <a:ext cx="3916363" cy="1293609"/>
        </a:xfrm>
        <a:prstGeom prst="flowChartManualOperation">
          <a:avLst/>
        </a:prstGeom>
        <a:solidFill>
          <a:schemeClr val="accent4">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18492" bIns="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venir Medium"/>
              <a:cs typeface="Avenir Medium"/>
            </a:rPr>
            <a:t>Fixed rate loan</a:t>
          </a:r>
        </a:p>
      </dsp:txBody>
      <dsp:txXfrm rot="5400000">
        <a:off x="3275" y="783272"/>
        <a:ext cx="1293609" cy="2349817"/>
      </dsp:txXfrm>
    </dsp:sp>
    <dsp:sp modelId="{EAC0009E-0901-DD4F-8EB0-1797A0CF6D32}">
      <dsp:nvSpPr>
        <dsp:cNvPr id="0" name=""/>
        <dsp:cNvSpPr/>
      </dsp:nvSpPr>
      <dsp:spPr>
        <a:xfrm rot="16200000">
          <a:off x="82528" y="1311376"/>
          <a:ext cx="3916363" cy="1293609"/>
        </a:xfrm>
        <a:prstGeom prst="flowChartManualOperation">
          <a:avLst/>
        </a:prstGeom>
        <a:solidFill>
          <a:schemeClr val="accent4">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18492" bIns="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venir Medium"/>
              <a:cs typeface="Avenir Medium"/>
            </a:rPr>
            <a:t>Variable rate loan</a:t>
          </a:r>
        </a:p>
      </dsp:txBody>
      <dsp:txXfrm rot="5400000">
        <a:off x="1393905" y="783272"/>
        <a:ext cx="1293609" cy="2349817"/>
      </dsp:txXfrm>
    </dsp:sp>
    <dsp:sp modelId="{043F343A-AB09-1045-B7FB-E320C851CE66}">
      <dsp:nvSpPr>
        <dsp:cNvPr id="0" name=""/>
        <dsp:cNvSpPr/>
      </dsp:nvSpPr>
      <dsp:spPr>
        <a:xfrm rot="16200000">
          <a:off x="1473158" y="1311376"/>
          <a:ext cx="3916363" cy="1293609"/>
        </a:xfrm>
        <a:prstGeom prst="flowChartManualOperation">
          <a:avLst/>
        </a:prstGeom>
        <a:solidFill>
          <a:schemeClr val="accent4">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18492" bIns="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venir Medium"/>
              <a:cs typeface="Avenir Medium"/>
            </a:rPr>
            <a:t>Finance charge</a:t>
          </a:r>
        </a:p>
      </dsp:txBody>
      <dsp:txXfrm rot="5400000">
        <a:off x="2784535" y="783272"/>
        <a:ext cx="1293609" cy="2349817"/>
      </dsp:txXfrm>
    </dsp:sp>
    <dsp:sp modelId="{2F093BF6-0C92-5749-AAF1-5EE3669B5C3F}">
      <dsp:nvSpPr>
        <dsp:cNvPr id="0" name=""/>
        <dsp:cNvSpPr/>
      </dsp:nvSpPr>
      <dsp:spPr>
        <a:xfrm rot="16200000">
          <a:off x="2863789" y="1311376"/>
          <a:ext cx="3916363" cy="1293609"/>
        </a:xfrm>
        <a:prstGeom prst="flowChartManualOperation">
          <a:avLst/>
        </a:prstGeom>
        <a:solidFill>
          <a:schemeClr val="accent4">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18492" bIns="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venir Medium"/>
              <a:cs typeface="Avenir Medium"/>
            </a:rPr>
            <a:t>Collateral</a:t>
          </a:r>
        </a:p>
      </dsp:txBody>
      <dsp:txXfrm rot="5400000">
        <a:off x="4175166" y="783272"/>
        <a:ext cx="1293609" cy="2349817"/>
      </dsp:txXfrm>
    </dsp:sp>
    <dsp:sp modelId="{B3BD13D9-22B9-FF4A-A083-46589EB19132}">
      <dsp:nvSpPr>
        <dsp:cNvPr id="0" name=""/>
        <dsp:cNvSpPr/>
      </dsp:nvSpPr>
      <dsp:spPr>
        <a:xfrm rot="16200000">
          <a:off x="4254419" y="1311376"/>
          <a:ext cx="3916363" cy="1293609"/>
        </a:xfrm>
        <a:prstGeom prst="flowChartManualOperation">
          <a:avLst/>
        </a:prstGeom>
        <a:solidFill>
          <a:schemeClr val="accent4">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18492" bIns="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venir Medium"/>
              <a:cs typeface="Avenir Medium"/>
            </a:rPr>
            <a:t>Secured loan</a:t>
          </a:r>
        </a:p>
      </dsp:txBody>
      <dsp:txXfrm rot="5400000">
        <a:off x="5565796" y="783272"/>
        <a:ext cx="1293609" cy="2349817"/>
      </dsp:txXfrm>
    </dsp:sp>
    <dsp:sp modelId="{87A74CEF-D360-FD48-8573-66ABADA3F899}">
      <dsp:nvSpPr>
        <dsp:cNvPr id="0" name=""/>
        <dsp:cNvSpPr/>
      </dsp:nvSpPr>
      <dsp:spPr>
        <a:xfrm rot="16200000">
          <a:off x="5645050" y="1311376"/>
          <a:ext cx="3916363" cy="1293609"/>
        </a:xfrm>
        <a:prstGeom prst="flowChartManualOperation">
          <a:avLst/>
        </a:prstGeom>
        <a:solidFill>
          <a:schemeClr val="accent4">
            <a:hueOff val="0"/>
            <a:satOff val="0"/>
            <a:lumOff val="0"/>
            <a:alphaOff val="0"/>
          </a:schemeClr>
        </a:solidFill>
        <a:ln>
          <a:noFill/>
        </a:ln>
        <a:effectLst>
          <a:innerShdw blurRad="190500" dist="63500" dir="5400000">
            <a:srgbClr val="FFFFFF">
              <a:alpha val="6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18492" bIns="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venir Medium"/>
              <a:cs typeface="Avenir Medium"/>
            </a:rPr>
            <a:t>Unsecured loan</a:t>
          </a:r>
        </a:p>
      </dsp:txBody>
      <dsp:txXfrm rot="5400000">
        <a:off x="6956427" y="783272"/>
        <a:ext cx="1293609" cy="23498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32F6F-9EC6-8142-8727-1D723B051A4E}">
      <dsp:nvSpPr>
        <dsp:cNvPr id="0" name=""/>
        <dsp:cNvSpPr/>
      </dsp:nvSpPr>
      <dsp:spPr>
        <a:xfrm>
          <a:off x="1698111" y="745611"/>
          <a:ext cx="4973077" cy="4973077"/>
        </a:xfrm>
        <a:prstGeom prst="blockArc">
          <a:avLst>
            <a:gd name="adj1" fmla="val 10800000"/>
            <a:gd name="adj2" fmla="val 16200000"/>
            <a:gd name="adj3" fmla="val 4639"/>
          </a:avLst>
        </a:prstGeom>
        <a:solidFill>
          <a:schemeClr val="accent1">
            <a:shade val="90000"/>
            <a:hueOff val="573763"/>
            <a:satOff val="-94303"/>
            <a:lumOff val="64286"/>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01049A6-8B31-6F4A-8177-BD8A84F263CF}">
      <dsp:nvSpPr>
        <dsp:cNvPr id="0" name=""/>
        <dsp:cNvSpPr/>
      </dsp:nvSpPr>
      <dsp:spPr>
        <a:xfrm>
          <a:off x="1698111" y="745611"/>
          <a:ext cx="4973077" cy="4973077"/>
        </a:xfrm>
        <a:prstGeom prst="blockArc">
          <a:avLst>
            <a:gd name="adj1" fmla="val 5400000"/>
            <a:gd name="adj2" fmla="val 10800000"/>
            <a:gd name="adj3" fmla="val 4639"/>
          </a:avLst>
        </a:prstGeom>
        <a:solidFill>
          <a:schemeClr val="accent1">
            <a:shade val="90000"/>
            <a:hueOff val="382509"/>
            <a:satOff val="-62869"/>
            <a:lumOff val="42857"/>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AD2F2D7-8797-6D4C-9822-4DA8D9F310F6}">
      <dsp:nvSpPr>
        <dsp:cNvPr id="0" name=""/>
        <dsp:cNvSpPr/>
      </dsp:nvSpPr>
      <dsp:spPr>
        <a:xfrm>
          <a:off x="1698111" y="745611"/>
          <a:ext cx="4973077" cy="4973077"/>
        </a:xfrm>
        <a:prstGeom prst="blockArc">
          <a:avLst>
            <a:gd name="adj1" fmla="val 0"/>
            <a:gd name="adj2" fmla="val 5400000"/>
            <a:gd name="adj3" fmla="val 4639"/>
          </a:avLst>
        </a:prstGeom>
        <a:solidFill>
          <a:schemeClr val="accent1">
            <a:shade val="90000"/>
            <a:hueOff val="191254"/>
            <a:satOff val="-31434"/>
            <a:lumOff val="21429"/>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065A273-16E0-D94C-AF3F-ABF0C4083E09}">
      <dsp:nvSpPr>
        <dsp:cNvPr id="0" name=""/>
        <dsp:cNvSpPr/>
      </dsp:nvSpPr>
      <dsp:spPr>
        <a:xfrm>
          <a:off x="1698111" y="745611"/>
          <a:ext cx="4973077" cy="4973077"/>
        </a:xfrm>
        <a:prstGeom prst="blockArc">
          <a:avLst>
            <a:gd name="adj1" fmla="val 16200000"/>
            <a:gd name="adj2" fmla="val 0"/>
            <a:gd name="adj3" fmla="val 463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891A6C9-620B-DF49-BEF8-0BF0B9D4E0F8}">
      <dsp:nvSpPr>
        <dsp:cNvPr id="0" name=""/>
        <dsp:cNvSpPr/>
      </dsp:nvSpPr>
      <dsp:spPr>
        <a:xfrm>
          <a:off x="3040410" y="2087909"/>
          <a:ext cx="2288480" cy="2288480"/>
        </a:xfrm>
        <a:prstGeom prst="ellipse">
          <a:avLst/>
        </a:prstGeom>
        <a:solidFill>
          <a:schemeClr val="accent1">
            <a:alpha val="8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Avenir Medium"/>
              <a:cs typeface="Avenir Medium"/>
            </a:rPr>
            <a:t>Takeaways</a:t>
          </a:r>
        </a:p>
      </dsp:txBody>
      <dsp:txXfrm>
        <a:off x="3375550" y="2423049"/>
        <a:ext cx="1618200" cy="1618200"/>
      </dsp:txXfrm>
    </dsp:sp>
    <dsp:sp modelId="{9CA45C41-E0A5-B440-B492-4A48BBE2A7F7}">
      <dsp:nvSpPr>
        <dsp:cNvPr id="0" name=""/>
        <dsp:cNvSpPr/>
      </dsp:nvSpPr>
      <dsp:spPr>
        <a:xfrm>
          <a:off x="3383682" y="2312"/>
          <a:ext cx="1601936" cy="1601936"/>
        </a:xfrm>
        <a:prstGeom prst="ellipse">
          <a:avLst/>
        </a:prstGeom>
        <a:solidFill>
          <a:schemeClr val="accent1">
            <a:alpha val="9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venir Medium"/>
              <a:cs typeface="Avenir Medium"/>
            </a:rPr>
            <a:t>Establish good credit early on</a:t>
          </a:r>
        </a:p>
      </dsp:txBody>
      <dsp:txXfrm>
        <a:off x="3618280" y="236910"/>
        <a:ext cx="1132740" cy="1132740"/>
      </dsp:txXfrm>
    </dsp:sp>
    <dsp:sp modelId="{ADCDF85B-EE73-C64B-890D-629EB9CC295A}">
      <dsp:nvSpPr>
        <dsp:cNvPr id="0" name=""/>
        <dsp:cNvSpPr/>
      </dsp:nvSpPr>
      <dsp:spPr>
        <a:xfrm>
          <a:off x="5812551" y="2431181"/>
          <a:ext cx="1601936" cy="1601936"/>
        </a:xfrm>
        <a:prstGeom prst="ellipse">
          <a:avLst/>
        </a:prstGeom>
        <a:solidFill>
          <a:schemeClr val="accent1">
            <a:alpha val="90000"/>
            <a:hueOff val="0"/>
            <a:satOff val="0"/>
            <a:lumOff val="0"/>
            <a:alphaOff val="-13333"/>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venir Medium"/>
              <a:cs typeface="Avenir Medium"/>
            </a:rPr>
            <a:t>Pay as agreed</a:t>
          </a:r>
        </a:p>
      </dsp:txBody>
      <dsp:txXfrm>
        <a:off x="6047149" y="2665779"/>
        <a:ext cx="1132740" cy="1132740"/>
      </dsp:txXfrm>
    </dsp:sp>
    <dsp:sp modelId="{CE948B62-9074-C344-AC16-259D61421BFE}">
      <dsp:nvSpPr>
        <dsp:cNvPr id="0" name=""/>
        <dsp:cNvSpPr/>
      </dsp:nvSpPr>
      <dsp:spPr>
        <a:xfrm>
          <a:off x="3383682" y="4860050"/>
          <a:ext cx="1601936" cy="1601936"/>
        </a:xfrm>
        <a:prstGeom prst="ellipse">
          <a:avLst/>
        </a:prstGeom>
        <a:solidFill>
          <a:schemeClr val="accent1">
            <a:alpha val="90000"/>
            <a:hueOff val="0"/>
            <a:satOff val="0"/>
            <a:lumOff val="0"/>
            <a:alphaOff val="-26667"/>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Avenir Medium"/>
              <a:cs typeface="Avenir Medium"/>
            </a:rPr>
            <a:t>Have a plan to pay off</a:t>
          </a:r>
        </a:p>
      </dsp:txBody>
      <dsp:txXfrm>
        <a:off x="3618280" y="5094648"/>
        <a:ext cx="1132740" cy="1132740"/>
      </dsp:txXfrm>
    </dsp:sp>
    <dsp:sp modelId="{23315B51-AEE7-AB43-B0B7-BD88564FCDF5}">
      <dsp:nvSpPr>
        <dsp:cNvPr id="0" name=""/>
        <dsp:cNvSpPr/>
      </dsp:nvSpPr>
      <dsp:spPr>
        <a:xfrm>
          <a:off x="954813" y="2431181"/>
          <a:ext cx="1601936" cy="1601936"/>
        </a:xfrm>
        <a:prstGeom prst="ellipse">
          <a:avLst/>
        </a:prstGeom>
        <a:solidFill>
          <a:schemeClr val="accent1">
            <a:alpha val="90000"/>
            <a:hueOff val="0"/>
            <a:satOff val="0"/>
            <a:lumOff val="0"/>
            <a:alphaOff val="-4000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venir Medium"/>
              <a:cs typeface="Avenir Medium"/>
            </a:rPr>
            <a:t>Do not overuse</a:t>
          </a:r>
        </a:p>
      </dsp:txBody>
      <dsp:txXfrm>
        <a:off x="1189411" y="2665779"/>
        <a:ext cx="1132740" cy="1132740"/>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FA7DA-D55E-F045-8814-28A57E75DA18}" type="datetimeFigureOut">
              <a:rPr lang="en-US" smtClean="0"/>
              <a:t>12/30/2020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BE9FF-3920-854B-8778-CD642FF936DA}" type="slidenum">
              <a:rPr lang="en-US" smtClean="0"/>
              <a:t>‹#›</a:t>
            </a:fld>
            <a:endParaRPr lang="en-US"/>
          </a:p>
        </p:txBody>
      </p:sp>
    </p:spTree>
    <p:extLst>
      <p:ext uri="{BB962C8B-B14F-4D97-AF65-F5344CB8AC3E}">
        <p14:creationId xmlns:p14="http://schemas.microsoft.com/office/powerpoint/2010/main" val="35159185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2</a:t>
            </a:fld>
            <a:endParaRPr lang="en-US"/>
          </a:p>
        </p:txBody>
      </p:sp>
    </p:spTree>
    <p:extLst>
      <p:ext uri="{BB962C8B-B14F-4D97-AF65-F5344CB8AC3E}">
        <p14:creationId xmlns:p14="http://schemas.microsoft.com/office/powerpoint/2010/main" val="1158101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Keep in contact with creditors</a:t>
            </a:r>
            <a:r>
              <a:rPr lang="en-US" dirty="0"/>
              <a:t>- Many times creditors will have options to help get you back on track.  For example if you are late on a car loan you may be able to defer a payment to the end of the loan to bring the account current.  </a:t>
            </a:r>
          </a:p>
          <a:p>
            <a:endParaRPr lang="en-US" b="1" dirty="0"/>
          </a:p>
          <a:p>
            <a:r>
              <a:rPr lang="en-US" b="1" dirty="0"/>
              <a:t>Credit</a:t>
            </a:r>
            <a:r>
              <a:rPr lang="en-US" b="1" baseline="0" dirty="0"/>
              <a:t> counseling</a:t>
            </a:r>
            <a:r>
              <a:rPr lang="en-US" baseline="0" dirty="0"/>
              <a:t>- Credit counselors can help you to develop a budget and may even be able to work out a payment plan with creditors for you.  </a:t>
            </a:r>
          </a:p>
          <a:p>
            <a:endParaRPr lang="en-US" b="1" baseline="0" dirty="0"/>
          </a:p>
          <a:p>
            <a:r>
              <a:rPr lang="en-US" b="1" baseline="0" dirty="0"/>
              <a:t>Negative marks will show on credit for 7-10 years- </a:t>
            </a:r>
            <a:r>
              <a:rPr lang="en-US" baseline="0" dirty="0"/>
              <a:t>The good news is a payment will not show as late until it is 30 days late.  So if the payment is due on the 1</a:t>
            </a:r>
            <a:r>
              <a:rPr lang="en-US" baseline="30000" dirty="0"/>
              <a:t>st</a:t>
            </a:r>
            <a:r>
              <a:rPr lang="en-US" baseline="0" dirty="0"/>
              <a:t>, it will not show as late on your credit unless you miss another payment on the 1</a:t>
            </a:r>
            <a:r>
              <a:rPr lang="en-US" baseline="30000" dirty="0"/>
              <a:t>st</a:t>
            </a:r>
            <a:r>
              <a:rPr lang="en-US" baseline="0" dirty="0"/>
              <a:t> of next month.  </a:t>
            </a:r>
          </a:p>
          <a:p>
            <a:endParaRPr lang="en-US" b="1" baseline="0" dirty="0"/>
          </a:p>
          <a:p>
            <a:r>
              <a:rPr lang="en-US" b="1" baseline="0" dirty="0"/>
              <a:t>Bankruptcy last resort</a:t>
            </a:r>
            <a:r>
              <a:rPr lang="en-US" baseline="0" dirty="0"/>
              <a:t>- If you find you are in a hole you cannot get out of you can look to filing bankruptcy.  Not all debts can be discharged in a bankruptcy.  </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11</a:t>
            </a:fld>
            <a:endParaRPr lang="en-US"/>
          </a:p>
        </p:txBody>
      </p:sp>
    </p:spTree>
    <p:extLst>
      <p:ext uri="{BB962C8B-B14F-4D97-AF65-F5344CB8AC3E}">
        <p14:creationId xmlns:p14="http://schemas.microsoft.com/office/powerpoint/2010/main" val="1321322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you can eliminate many debts through Chapter 7 bankruptcy, there are a few things that you cannot discharge.  </a:t>
            </a:r>
          </a:p>
        </p:txBody>
      </p:sp>
      <p:sp>
        <p:nvSpPr>
          <p:cNvPr id="4" name="Slide Number Placeholder 3"/>
          <p:cNvSpPr>
            <a:spLocks noGrp="1"/>
          </p:cNvSpPr>
          <p:nvPr>
            <p:ph type="sldNum" sz="quarter" idx="10"/>
          </p:nvPr>
        </p:nvSpPr>
        <p:spPr/>
        <p:txBody>
          <a:bodyPr/>
          <a:lstStyle/>
          <a:p>
            <a:fld id="{8C3BE9FF-3920-854B-8778-CD642FF936DA}" type="slidenum">
              <a:rPr lang="en-US" smtClean="0"/>
              <a:t>12</a:t>
            </a:fld>
            <a:endParaRPr lang="en-US"/>
          </a:p>
        </p:txBody>
      </p:sp>
    </p:spTree>
    <p:extLst>
      <p:ext uri="{BB962C8B-B14F-4D97-AF65-F5344CB8AC3E}">
        <p14:creationId xmlns:p14="http://schemas.microsoft.com/office/powerpoint/2010/main" val="3659285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do if you are a victim of fraud:</a:t>
            </a:r>
          </a:p>
          <a:p>
            <a:pPr marL="171450" indent="-171450">
              <a:buFont typeface="Arial"/>
              <a:buChar char="•"/>
            </a:pPr>
            <a:r>
              <a:rPr lang="en-US" dirty="0"/>
              <a:t>Notify</a:t>
            </a:r>
            <a:r>
              <a:rPr lang="en-US" baseline="0" dirty="0"/>
              <a:t> the company as soon as you discover the fraud.</a:t>
            </a:r>
          </a:p>
          <a:p>
            <a:pPr marL="171450" indent="-171450">
              <a:buFont typeface="Arial"/>
              <a:buChar char="•"/>
            </a:pPr>
            <a:r>
              <a:rPr lang="en-US" baseline="0" dirty="0"/>
              <a:t>Notify your bank to put a freeze on accounts if needed.  </a:t>
            </a:r>
          </a:p>
          <a:p>
            <a:pPr marL="171450" indent="-171450">
              <a:buFont typeface="Arial"/>
              <a:buChar char="•"/>
            </a:pPr>
            <a:r>
              <a:rPr lang="en-US" baseline="0" dirty="0"/>
              <a:t>Obtain a free credit report to see if there are any additional issues.</a:t>
            </a:r>
          </a:p>
          <a:p>
            <a:pPr marL="171450" indent="-171450">
              <a:buFont typeface="Arial"/>
              <a:buChar char="•"/>
            </a:pPr>
            <a:r>
              <a:rPr lang="en-US" baseline="0" dirty="0"/>
              <a:t>File a police report if requested by the company.  </a:t>
            </a:r>
          </a:p>
          <a:p>
            <a:pPr marL="171450" indent="-171450">
              <a:buFont typeface="Arial"/>
              <a:buChar char="•"/>
            </a:pPr>
            <a:r>
              <a:rPr lang="en-US" baseline="0" dirty="0"/>
              <a:t>Report fraud to the Federal Trade Commission.</a:t>
            </a:r>
          </a:p>
          <a:p>
            <a:pPr marL="171450" indent="-171450">
              <a:buFont typeface="Arial"/>
              <a:buChar char="•"/>
            </a:pPr>
            <a:r>
              <a:rPr lang="en-US" baseline="0" dirty="0"/>
              <a:t>Set up a fraud alert on your credit report.  </a:t>
            </a:r>
          </a:p>
          <a:p>
            <a:pPr marL="171450" indent="-171450">
              <a:buFont typeface="Arial"/>
              <a:buChar char="•"/>
            </a:pPr>
            <a:r>
              <a:rPr lang="en-US" baseline="0" dirty="0"/>
              <a:t>If you are really concerned about future fraud you can put a freeze on your credit.  </a:t>
            </a:r>
          </a:p>
          <a:p>
            <a:pPr marL="171450" indent="-171450">
              <a:buFont typeface="Arial"/>
              <a:buChar char="•"/>
            </a:pPr>
            <a:endParaRPr lang="en-US" baseline="0" dirty="0"/>
          </a:p>
          <a:p>
            <a:pPr marL="0" indent="0">
              <a:buFont typeface="Arial"/>
              <a:buNone/>
            </a:pPr>
            <a:r>
              <a:rPr lang="en-US" baseline="0" dirty="0"/>
              <a:t>Your credit card and debit card can provide you with protection against fraud.  It is your responsibility to make sure that you monitor your accounts for fraud.  </a:t>
            </a:r>
          </a:p>
        </p:txBody>
      </p:sp>
      <p:sp>
        <p:nvSpPr>
          <p:cNvPr id="4" name="Slide Number Placeholder 3"/>
          <p:cNvSpPr>
            <a:spLocks noGrp="1"/>
          </p:cNvSpPr>
          <p:nvPr>
            <p:ph type="sldNum" sz="quarter" idx="10"/>
          </p:nvPr>
        </p:nvSpPr>
        <p:spPr/>
        <p:txBody>
          <a:bodyPr/>
          <a:lstStyle/>
          <a:p>
            <a:fld id="{8C3BE9FF-3920-854B-8778-CD642FF936DA}" type="slidenum">
              <a:rPr lang="en-US" smtClean="0"/>
              <a:t>13</a:t>
            </a:fld>
            <a:endParaRPr lang="en-US"/>
          </a:p>
        </p:txBody>
      </p:sp>
    </p:spTree>
    <p:extLst>
      <p:ext uri="{BB962C8B-B14F-4D97-AF65-F5344CB8AC3E}">
        <p14:creationId xmlns:p14="http://schemas.microsoft.com/office/powerpoint/2010/main" val="253070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Credit reporting agencies create a database of information about you</a:t>
            </a:r>
            <a:r>
              <a:rPr lang="en-US" baseline="0" dirty="0"/>
              <a:t> to help potential lenders determine if they should loan you money.  </a:t>
            </a:r>
          </a:p>
          <a:p>
            <a:pPr marL="171450" indent="-171450">
              <a:buFont typeface="Arial"/>
              <a:buChar char="•"/>
            </a:pPr>
            <a:r>
              <a:rPr lang="en-US" baseline="0" dirty="0"/>
              <a:t>Experian, Equifax and </a:t>
            </a:r>
            <a:r>
              <a:rPr lang="en-US" baseline="0" dirty="0" err="1"/>
              <a:t>TransUnion</a:t>
            </a:r>
            <a:r>
              <a:rPr lang="en-US" baseline="0" dirty="0"/>
              <a:t> are the three largest credit reporting agencies.  </a:t>
            </a:r>
          </a:p>
          <a:p>
            <a:pPr marL="171450" indent="-171450">
              <a:buFont typeface="Arial"/>
              <a:buChar char="•"/>
            </a:pPr>
            <a:r>
              <a:rPr lang="en-US" baseline="0" dirty="0"/>
              <a:t>For smaller loans, lenders usually just pull one credit agency’s report.  For large purchases, like your house, </a:t>
            </a:r>
            <a:r>
              <a:rPr lang="en-US" baseline="0" dirty="0" err="1"/>
              <a:t>finace</a:t>
            </a:r>
            <a:r>
              <a:rPr lang="en-US" baseline="0" dirty="0"/>
              <a:t> companies will pull all three reports to make sure they have the most accurate picture.  </a:t>
            </a:r>
          </a:p>
          <a:p>
            <a:pPr marL="171450" indent="-171450">
              <a:buFont typeface="Arial"/>
              <a:buChar char="•"/>
            </a:pPr>
            <a:r>
              <a:rPr lang="en-US" baseline="0" dirty="0" err="1"/>
              <a:t>Annualcreditreport.com</a:t>
            </a:r>
            <a:r>
              <a:rPr lang="en-US" baseline="0" dirty="0"/>
              <a:t> is the federally regulated site which consumers can pull one free credit report from each of the three agencies each year.  </a:t>
            </a:r>
          </a:p>
          <a:p>
            <a:pPr marL="171450" indent="-171450">
              <a:buFont typeface="Arial"/>
              <a:buChar char="•"/>
            </a:pPr>
            <a:r>
              <a:rPr lang="en-US" baseline="0" dirty="0"/>
              <a:t>A good rule of thumb is for consumers to keep a constant eye on their credit by pulling one agency’s report each 4 months.  </a:t>
            </a:r>
          </a:p>
          <a:p>
            <a:pPr marL="171450" indent="-171450">
              <a:buFont typeface="Arial"/>
              <a:buChar char="•"/>
            </a:pPr>
            <a:r>
              <a:rPr lang="en-US" baseline="0" dirty="0"/>
              <a:t>When going to </a:t>
            </a:r>
            <a:r>
              <a:rPr lang="en-US" baseline="0" dirty="0" err="1"/>
              <a:t>annualcreditreport.com</a:t>
            </a:r>
            <a:r>
              <a:rPr lang="en-US" baseline="0" dirty="0"/>
              <a:t> you’ll need to provide:</a:t>
            </a:r>
          </a:p>
          <a:p>
            <a:pPr marL="628650" lvl="1" indent="-171450">
              <a:buFont typeface="Arial"/>
              <a:buChar char="•"/>
            </a:pPr>
            <a:r>
              <a:rPr lang="en-US" baseline="0" dirty="0"/>
              <a:t>Full name</a:t>
            </a:r>
          </a:p>
          <a:p>
            <a:pPr marL="628650" lvl="1" indent="-171450">
              <a:buFont typeface="Arial"/>
              <a:buChar char="•"/>
            </a:pPr>
            <a:r>
              <a:rPr lang="en-US" dirty="0"/>
              <a:t>Social</a:t>
            </a:r>
            <a:r>
              <a:rPr lang="en-US" baseline="0" dirty="0"/>
              <a:t> Security Number</a:t>
            </a:r>
          </a:p>
          <a:p>
            <a:pPr marL="628650" lvl="1" indent="-171450">
              <a:buFont typeface="Arial"/>
              <a:buChar char="•"/>
            </a:pPr>
            <a:r>
              <a:rPr lang="en-US" baseline="0" dirty="0"/>
              <a:t>Address for 2-5 years</a:t>
            </a:r>
          </a:p>
          <a:p>
            <a:pPr marL="628650" lvl="1" indent="-171450">
              <a:buFont typeface="Arial"/>
              <a:buChar char="•"/>
            </a:pPr>
            <a:r>
              <a:rPr lang="en-US" baseline="0" dirty="0"/>
              <a:t>Date of birth</a:t>
            </a:r>
          </a:p>
          <a:p>
            <a:pPr marL="628650" lvl="1" indent="-171450">
              <a:buFont typeface="Arial"/>
              <a:buChar char="•"/>
            </a:pPr>
            <a:r>
              <a:rPr lang="en-US" baseline="0" dirty="0"/>
              <a:t>They will ask you to verify information like your address or loans.  </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14</a:t>
            </a:fld>
            <a:endParaRPr lang="en-US"/>
          </a:p>
        </p:txBody>
      </p:sp>
    </p:spTree>
    <p:extLst>
      <p:ext uri="{BB962C8B-B14F-4D97-AF65-F5344CB8AC3E}">
        <p14:creationId xmlns:p14="http://schemas.microsoft.com/office/powerpoint/2010/main" val="398251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can you request credit reports?</a:t>
            </a:r>
          </a:p>
          <a:p>
            <a:pPr marL="171450" indent="-171450">
              <a:buFont typeface="Arial"/>
              <a:buChar char="•"/>
            </a:pPr>
            <a:r>
              <a:rPr lang="en-US" dirty="0"/>
              <a:t>Allowed one free report each year</a:t>
            </a:r>
          </a:p>
          <a:p>
            <a:pPr marL="171450" indent="-171450">
              <a:buFont typeface="Arial"/>
              <a:buChar char="•"/>
            </a:pPr>
            <a:r>
              <a:rPr lang="en-US" dirty="0"/>
              <a:t>If you</a:t>
            </a:r>
            <a:r>
              <a:rPr lang="en-US" baseline="0" dirty="0"/>
              <a:t> are a victim of fraud</a:t>
            </a:r>
          </a:p>
          <a:p>
            <a:pPr marL="171450" indent="-171450">
              <a:buFont typeface="Arial"/>
              <a:buChar char="•"/>
            </a:pPr>
            <a:r>
              <a:rPr lang="en-US" baseline="0" dirty="0"/>
              <a:t>If you were denied credit</a:t>
            </a:r>
          </a:p>
          <a:p>
            <a:pPr marL="171450" indent="-171450">
              <a:buFont typeface="Arial"/>
              <a:buChar char="•"/>
            </a:pPr>
            <a:r>
              <a:rPr lang="en-US" baseline="0" dirty="0"/>
              <a:t>You are unemployed and looking for work</a:t>
            </a:r>
          </a:p>
          <a:p>
            <a:pPr marL="171450" indent="-171450">
              <a:buFont typeface="Arial"/>
              <a:buChar char="•"/>
            </a:pPr>
            <a:r>
              <a:rPr lang="en-US" baseline="0" dirty="0"/>
              <a:t>If you think your report has errors or if it is ever used against you</a:t>
            </a:r>
          </a:p>
          <a:p>
            <a:pPr marL="171450" indent="-171450">
              <a:buFont typeface="Arial"/>
              <a:buChar char="•"/>
            </a:pPr>
            <a:endParaRPr lang="en-US" baseline="0" dirty="0"/>
          </a:p>
          <a:p>
            <a:pPr marL="0" indent="0">
              <a:buFont typeface="Arial"/>
              <a:buNone/>
            </a:pPr>
            <a:r>
              <a:rPr lang="en-US" baseline="0" dirty="0"/>
              <a:t>What do you do when you have a report?</a:t>
            </a:r>
          </a:p>
          <a:p>
            <a:pPr marL="171450" indent="-171450">
              <a:buFont typeface="Arial"/>
              <a:buChar char="•"/>
            </a:pPr>
            <a:r>
              <a:rPr lang="en-US" baseline="0" dirty="0"/>
              <a:t>Check it carefully</a:t>
            </a:r>
          </a:p>
          <a:p>
            <a:pPr marL="171450" indent="-171450">
              <a:buFont typeface="Arial"/>
              <a:buChar char="•"/>
            </a:pPr>
            <a:r>
              <a:rPr lang="en-US" baseline="0" dirty="0"/>
              <a:t>Look for accounts that may not be yours </a:t>
            </a:r>
          </a:p>
          <a:p>
            <a:pPr marL="171450" indent="-171450">
              <a:buFont typeface="Arial"/>
              <a:buChar char="•"/>
            </a:pPr>
            <a:r>
              <a:rPr lang="en-US" baseline="0" dirty="0"/>
              <a:t>Verify all credit limits/balances</a:t>
            </a:r>
          </a:p>
          <a:p>
            <a:pPr marL="171450" indent="-171450">
              <a:buFont typeface="Arial"/>
              <a:buChar char="•"/>
            </a:pPr>
            <a:r>
              <a:rPr lang="en-US" baseline="0" dirty="0"/>
              <a:t>Make sure accounts you’ve closed say “Closed at Consumer’s Request”</a:t>
            </a:r>
          </a:p>
          <a:p>
            <a:pPr marL="171450" indent="-171450">
              <a:buFont typeface="Arial"/>
              <a:buChar char="•"/>
            </a:pPr>
            <a:endParaRPr lang="en-US" baseline="0" dirty="0"/>
          </a:p>
          <a:p>
            <a:pPr marL="0" indent="0">
              <a:buFont typeface="Arial"/>
              <a:buNone/>
            </a:pPr>
            <a:r>
              <a:rPr lang="en-US" baseline="0" dirty="0"/>
              <a:t>What are your rights when it comes to your report?</a:t>
            </a:r>
          </a:p>
          <a:p>
            <a:pPr marL="171450" indent="-171450">
              <a:buFont typeface="Arial"/>
              <a:buChar char="•"/>
            </a:pPr>
            <a:r>
              <a:rPr lang="en-US" baseline="0" dirty="0"/>
              <a:t>See what’s in your report</a:t>
            </a:r>
          </a:p>
          <a:p>
            <a:pPr marL="171450" indent="-171450">
              <a:buFont typeface="Arial"/>
              <a:buChar char="•"/>
            </a:pPr>
            <a:r>
              <a:rPr lang="en-US" baseline="0" dirty="0"/>
              <a:t>Have an accurate report</a:t>
            </a:r>
          </a:p>
          <a:p>
            <a:pPr marL="171450" indent="-171450">
              <a:buFont typeface="Arial"/>
              <a:buChar char="•"/>
            </a:pPr>
            <a:r>
              <a:rPr lang="en-US" baseline="0" dirty="0"/>
              <a:t>Have mistakes corrected</a:t>
            </a:r>
          </a:p>
          <a:p>
            <a:pPr marL="171450" indent="-171450">
              <a:buFont typeface="Arial"/>
              <a:buChar char="•"/>
            </a:pPr>
            <a:r>
              <a:rPr lang="en-US" baseline="0" dirty="0"/>
              <a:t>The ability to tell your side of the story</a:t>
            </a:r>
          </a:p>
          <a:p>
            <a:pPr marL="171450" indent="-171450">
              <a:buFont typeface="Arial"/>
              <a:buChar char="•"/>
            </a:pPr>
            <a:r>
              <a:rPr lang="en-US" baseline="0" dirty="0"/>
              <a:t>Know who has seen your report</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15</a:t>
            </a:fld>
            <a:endParaRPr lang="en-US"/>
          </a:p>
        </p:txBody>
      </p:sp>
    </p:spTree>
    <p:extLst>
      <p:ext uri="{BB962C8B-B14F-4D97-AF65-F5344CB8AC3E}">
        <p14:creationId xmlns:p14="http://schemas.microsoft.com/office/powerpoint/2010/main" val="3507983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credit reporting agencies just gather information and report it out.  The scoring systems are separate and take the information from the credit reports and put a score to it.  </a:t>
            </a:r>
          </a:p>
          <a:p>
            <a:pPr marL="171450" indent="-171450">
              <a:buFont typeface="Arial"/>
              <a:buChar char="•"/>
            </a:pPr>
            <a:r>
              <a:rPr lang="en-US" baseline="0" dirty="0"/>
              <a:t>Scores range from 300-850.  The higher the score the better.  </a:t>
            </a:r>
          </a:p>
          <a:p>
            <a:pPr marL="171450" indent="-171450">
              <a:buFont typeface="Arial"/>
              <a:buChar char="•"/>
            </a:pPr>
            <a:r>
              <a:rPr lang="en-US" dirty="0"/>
              <a:t>How do you find out</a:t>
            </a:r>
            <a:r>
              <a:rPr lang="en-US" baseline="0" dirty="0"/>
              <a:t> your credit score?</a:t>
            </a:r>
          </a:p>
          <a:p>
            <a:pPr marL="628650" lvl="1" indent="-171450">
              <a:buFont typeface="Arial"/>
              <a:buChar char="•"/>
            </a:pPr>
            <a:r>
              <a:rPr lang="en-US" baseline="0" dirty="0"/>
              <a:t>Obtain your score at the same time as your credit report</a:t>
            </a:r>
          </a:p>
          <a:p>
            <a:pPr marL="628650" lvl="1" indent="-171450">
              <a:buFont typeface="Arial"/>
              <a:buChar char="•"/>
            </a:pPr>
            <a:r>
              <a:rPr lang="en-US" baseline="0" dirty="0"/>
              <a:t>Visit all three reporting agencies or Fair Isaac</a:t>
            </a:r>
          </a:p>
          <a:p>
            <a:pPr marL="628650" lvl="1" indent="-171450">
              <a:buFont typeface="Arial"/>
              <a:buChar char="•"/>
            </a:pPr>
            <a:r>
              <a:rPr lang="en-US" baseline="0" dirty="0"/>
              <a:t>Getting your credit score usually requires you to pay a few (usually $5-10)</a:t>
            </a:r>
          </a:p>
          <a:p>
            <a:pPr marL="628650" lvl="1" indent="-171450">
              <a:buFont typeface="Arial"/>
              <a:buChar char="•"/>
            </a:pPr>
            <a:r>
              <a:rPr lang="en-US" baseline="0" dirty="0"/>
              <a:t>You can obtain a free credit score estimate by using </a:t>
            </a:r>
            <a:r>
              <a:rPr lang="en-US" baseline="0" dirty="0" err="1"/>
              <a:t>myfico.com</a:t>
            </a:r>
            <a:r>
              <a:rPr lang="en-US" baseline="0" dirty="0"/>
              <a:t> credit score estimator.  </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16</a:t>
            </a:fld>
            <a:endParaRPr lang="en-US"/>
          </a:p>
        </p:txBody>
      </p:sp>
    </p:spTree>
    <p:extLst>
      <p:ext uri="{BB962C8B-B14F-4D97-AF65-F5344CB8AC3E}">
        <p14:creationId xmlns:p14="http://schemas.microsoft.com/office/powerpoint/2010/main" val="77849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341813"/>
          </a:xfrm>
        </p:spPr>
        <p:txBody>
          <a:bodyPr/>
          <a:lstStyle/>
          <a:p>
            <a:pPr lvl="0"/>
            <a:r>
              <a:rPr lang="en-US" sz="1100" b="1" kern="1200" dirty="0">
                <a:solidFill>
                  <a:schemeClr val="tx1"/>
                </a:solidFill>
                <a:effectLst/>
                <a:latin typeface="+mn-lt"/>
                <a:ea typeface="+mn-ea"/>
                <a:cs typeface="+mn-cs"/>
              </a:rPr>
              <a:t>Payment history</a:t>
            </a:r>
            <a:r>
              <a:rPr lang="en-US" sz="1100" kern="1200" dirty="0">
                <a:solidFill>
                  <a:schemeClr val="tx1"/>
                </a:solidFill>
                <a:effectLst/>
                <a:latin typeface="+mn-lt"/>
                <a:ea typeface="+mn-ea"/>
                <a:cs typeface="+mn-cs"/>
              </a:rPr>
              <a:t>- Payment history reflects how the consumer has paid on their accounts.  This is probably the easiest aspect for a consumer to understand.  If accounts are paid timely then if reflects positively on credit scores, but if they are paid late then it has a negative impact on the credit score.  Payment history reflects about one third of the overall credit score.  </a:t>
            </a:r>
          </a:p>
          <a:p>
            <a:pPr lvl="0"/>
            <a:r>
              <a:rPr lang="en-US" sz="1100" b="1" kern="1200" dirty="0">
                <a:solidFill>
                  <a:schemeClr val="tx1"/>
                </a:solidFill>
                <a:effectLst/>
                <a:latin typeface="+mn-lt"/>
                <a:ea typeface="+mn-ea"/>
                <a:cs typeface="+mn-cs"/>
              </a:rPr>
              <a:t>How</a:t>
            </a:r>
            <a:r>
              <a:rPr lang="en-US" sz="1100" b="1" kern="1200" baseline="0" dirty="0">
                <a:solidFill>
                  <a:schemeClr val="tx1"/>
                </a:solidFill>
                <a:effectLst/>
                <a:latin typeface="+mn-lt"/>
                <a:ea typeface="+mn-ea"/>
                <a:cs typeface="+mn-cs"/>
              </a:rPr>
              <a:t> much you currently owe</a:t>
            </a:r>
            <a:r>
              <a:rPr lang="en-US" sz="1100" kern="1200" dirty="0">
                <a:solidFill>
                  <a:schemeClr val="tx1"/>
                </a:solidFill>
                <a:effectLst/>
                <a:latin typeface="+mn-lt"/>
                <a:ea typeface="+mn-ea"/>
                <a:cs typeface="+mn-cs"/>
              </a:rPr>
              <a:t>- The balance owned on an account in relationship to the credit limit available is another large factor in determining one’s credit score.  This accounts for almost a third of the credit score, yet consumers find this a lot harder to understand.  For example, if a consumer has a balance close to their credit limit it will negatively affect their credit score, even though they are still operating within their contractual terms.  </a:t>
            </a:r>
          </a:p>
          <a:p>
            <a:pPr lvl="0"/>
            <a:r>
              <a:rPr lang="en-US" sz="1100" b="1" kern="1200" dirty="0">
                <a:solidFill>
                  <a:schemeClr val="tx1"/>
                </a:solidFill>
                <a:effectLst/>
                <a:latin typeface="+mn-lt"/>
                <a:ea typeface="+mn-ea"/>
                <a:cs typeface="+mn-cs"/>
              </a:rPr>
              <a:t>Length of credit history</a:t>
            </a:r>
            <a:r>
              <a:rPr lang="en-US" sz="1100" kern="1200" dirty="0">
                <a:solidFill>
                  <a:schemeClr val="tx1"/>
                </a:solidFill>
                <a:effectLst/>
                <a:latin typeface="+mn-lt"/>
                <a:ea typeface="+mn-ea"/>
                <a:cs typeface="+mn-cs"/>
              </a:rPr>
              <a:t>- The amount of time a consumer has had credit accounts for accounts for about fifteen percent of their credit score.  The consumer obtaining credit once they become legally able to, at 18 years of age in order to begin their credit history, is about the only thing a consumer can do to help this aspect of the credit history.  Many consumers think that being able to live their life without having to use credit is good, still this can hinder them once they do want to obtain financing and have no history to demonstrate. </a:t>
            </a:r>
          </a:p>
          <a:p>
            <a:pPr lvl="0"/>
            <a:r>
              <a:rPr lang="en-US" sz="1100" b="1" i="0" kern="1200" dirty="0">
                <a:solidFill>
                  <a:schemeClr val="tx1"/>
                </a:solidFill>
                <a:effectLst/>
                <a:latin typeface="+mn-lt"/>
                <a:ea typeface="+mn-ea"/>
                <a:cs typeface="+mn-cs"/>
              </a:rPr>
              <a:t>Amount</a:t>
            </a:r>
            <a:r>
              <a:rPr lang="en-US" sz="1100" b="1" i="0" kern="1200" baseline="0" dirty="0">
                <a:solidFill>
                  <a:schemeClr val="tx1"/>
                </a:solidFill>
                <a:effectLst/>
                <a:latin typeface="+mn-lt"/>
                <a:ea typeface="+mn-ea"/>
                <a:cs typeface="+mn-cs"/>
              </a:rPr>
              <a:t> of new credit</a:t>
            </a:r>
            <a:r>
              <a:rPr lang="en-US" sz="1100" kern="1200" dirty="0">
                <a:solidFill>
                  <a:schemeClr val="tx1"/>
                </a:solidFill>
                <a:effectLst/>
                <a:latin typeface="+mn-lt"/>
                <a:ea typeface="+mn-ea"/>
                <a:cs typeface="+mn-cs"/>
              </a:rPr>
              <a:t>- A consumer opening several credit accounts in a short period of time can send a red flag up and reflect negatively on their credit score.  When consumers shop for good credit rates or transfer balances in order to maximize the credit card offers it can have a negative effect on their credit score.  </a:t>
            </a:r>
          </a:p>
          <a:p>
            <a:pPr lvl="0"/>
            <a:r>
              <a:rPr lang="en-US" sz="1100" b="1" kern="1200" dirty="0">
                <a:solidFill>
                  <a:schemeClr val="tx1"/>
                </a:solidFill>
                <a:effectLst/>
                <a:latin typeface="+mn-lt"/>
                <a:ea typeface="+mn-ea"/>
                <a:cs typeface="+mn-cs"/>
              </a:rPr>
              <a:t>Mix</a:t>
            </a:r>
            <a:r>
              <a:rPr lang="en-US" sz="1100" b="1" kern="1200" baseline="0" dirty="0">
                <a:solidFill>
                  <a:schemeClr val="tx1"/>
                </a:solidFill>
                <a:effectLst/>
                <a:latin typeface="+mn-lt"/>
                <a:ea typeface="+mn-ea"/>
                <a:cs typeface="+mn-cs"/>
              </a:rPr>
              <a:t> of credit</a:t>
            </a:r>
            <a:r>
              <a:rPr lang="en-US" sz="1100" b="1"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There are several different types of accounts that can appear on a credit report including revolving accounts, installment accounts, mortgages and more.  It can help one’s credit score to have a good mix in the types of accounts.  The important thing for a consumer to understand here that it is important not to open accounts that they do not intend to use.  This accounts for about one tenth of the overall credit score.  </a:t>
            </a:r>
          </a:p>
        </p:txBody>
      </p:sp>
      <p:sp>
        <p:nvSpPr>
          <p:cNvPr id="4" name="Slide Number Placeholder 3"/>
          <p:cNvSpPr>
            <a:spLocks noGrp="1"/>
          </p:cNvSpPr>
          <p:nvPr>
            <p:ph type="sldNum" sz="quarter" idx="10"/>
          </p:nvPr>
        </p:nvSpPr>
        <p:spPr/>
        <p:txBody>
          <a:bodyPr/>
          <a:lstStyle/>
          <a:p>
            <a:fld id="{8C3BE9FF-3920-854B-8778-CD642FF936DA}" type="slidenum">
              <a:rPr lang="en-US" smtClean="0"/>
              <a:t>17</a:t>
            </a:fld>
            <a:endParaRPr lang="en-US" dirty="0"/>
          </a:p>
        </p:txBody>
      </p:sp>
    </p:spTree>
    <p:extLst>
      <p:ext uri="{BB962C8B-B14F-4D97-AF65-F5344CB8AC3E}">
        <p14:creationId xmlns:p14="http://schemas.microsoft.com/office/powerpoint/2010/main" val="2253106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Maxed out credit card</a:t>
            </a:r>
            <a:r>
              <a:rPr lang="en-US" dirty="0"/>
              <a:t>- Borrowing</a:t>
            </a:r>
            <a:r>
              <a:rPr lang="en-US" baseline="0" dirty="0"/>
              <a:t> close to your limit on a credit card will decrease your score because they worry you are over extended</a:t>
            </a:r>
          </a:p>
          <a:p>
            <a:endParaRPr lang="en-US" b="1" baseline="0" dirty="0"/>
          </a:p>
          <a:p>
            <a:r>
              <a:rPr lang="en-US" b="1" baseline="0" dirty="0"/>
              <a:t>30 day late payment</a:t>
            </a:r>
            <a:r>
              <a:rPr lang="en-US" baseline="0" dirty="0"/>
              <a:t>- If you miss your payment, it will not report until 30 days after the due date.  So if your payment is due on the 1</a:t>
            </a:r>
            <a:r>
              <a:rPr lang="en-US" baseline="30000" dirty="0"/>
              <a:t>st</a:t>
            </a:r>
            <a:r>
              <a:rPr lang="en-US" baseline="0" dirty="0"/>
              <a:t>, it will not report on your credit until the 1</a:t>
            </a:r>
            <a:r>
              <a:rPr lang="en-US" baseline="30000" dirty="0"/>
              <a:t>st</a:t>
            </a:r>
            <a:r>
              <a:rPr lang="en-US" baseline="0" dirty="0"/>
              <a:t> of next month.  So you’d actually have missed 2 payments by then. </a:t>
            </a:r>
          </a:p>
          <a:p>
            <a:endParaRPr lang="en-US" b="1" baseline="0" dirty="0"/>
          </a:p>
          <a:p>
            <a:r>
              <a:rPr lang="en-US" b="1" baseline="0" dirty="0"/>
              <a:t>Debt settlement</a:t>
            </a:r>
            <a:r>
              <a:rPr lang="en-US" baseline="0" dirty="0"/>
              <a:t>- Individuals or something through working with an agency will settle a balance with a lender for less than what is owed.  </a:t>
            </a:r>
          </a:p>
          <a:p>
            <a:endParaRPr lang="en-US" b="1" baseline="0" dirty="0"/>
          </a:p>
          <a:p>
            <a:r>
              <a:rPr lang="en-US" b="1" baseline="0" dirty="0"/>
              <a:t>Foreclosure</a:t>
            </a:r>
            <a:r>
              <a:rPr lang="en-US" baseline="0" dirty="0"/>
              <a:t>- This will have a large impact and make it hard to obtain a mortgage in </a:t>
            </a:r>
          </a:p>
          <a:p>
            <a:r>
              <a:rPr lang="en-US" baseline="0" dirty="0"/>
              <a:t>the future.</a:t>
            </a:r>
          </a:p>
          <a:p>
            <a:endParaRPr lang="en-US" b="1" baseline="0" dirty="0"/>
          </a:p>
          <a:p>
            <a:r>
              <a:rPr lang="en-US" b="1" baseline="0" dirty="0"/>
              <a:t>Bankruptcy</a:t>
            </a:r>
            <a:r>
              <a:rPr lang="en-US" baseline="0" dirty="0"/>
              <a:t>- Will show on your credit for 10 years.  </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18</a:t>
            </a:fld>
            <a:endParaRPr lang="en-US"/>
          </a:p>
        </p:txBody>
      </p:sp>
    </p:spTree>
    <p:extLst>
      <p:ext uri="{BB962C8B-B14F-4D97-AF65-F5344CB8AC3E}">
        <p14:creationId xmlns:p14="http://schemas.microsoft.com/office/powerpoint/2010/main" val="1135758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easy to get caught up in your loan payment and if you can afford it, but it’s important to take into account all factors of the loan.  </a:t>
            </a:r>
          </a:p>
          <a:p>
            <a:endParaRPr lang="en-US" dirty="0"/>
          </a:p>
          <a:p>
            <a:r>
              <a:rPr lang="en-US" dirty="0"/>
              <a:t>Having a high credit score will give you a much better interest rate than if you have a low credit score.  </a:t>
            </a:r>
          </a:p>
          <a:p>
            <a:endParaRPr lang="en-US" dirty="0"/>
          </a:p>
          <a:p>
            <a:r>
              <a:rPr lang="en-US" dirty="0"/>
              <a:t>As the interest rate creeps up so does the monthly payment and your total interest paid.  </a:t>
            </a:r>
          </a:p>
        </p:txBody>
      </p:sp>
      <p:sp>
        <p:nvSpPr>
          <p:cNvPr id="4" name="Slide Number Placeholder 3"/>
          <p:cNvSpPr>
            <a:spLocks noGrp="1"/>
          </p:cNvSpPr>
          <p:nvPr>
            <p:ph type="sldNum" sz="quarter" idx="10"/>
          </p:nvPr>
        </p:nvSpPr>
        <p:spPr/>
        <p:txBody>
          <a:bodyPr/>
          <a:lstStyle/>
          <a:p>
            <a:fld id="{8C3BE9FF-3920-854B-8778-CD642FF936DA}" type="slidenum">
              <a:rPr lang="en-US" smtClean="0"/>
              <a:t>19</a:t>
            </a:fld>
            <a:endParaRPr lang="en-US"/>
          </a:p>
        </p:txBody>
      </p:sp>
    </p:spTree>
    <p:extLst>
      <p:ext uri="{BB962C8B-B14F-4D97-AF65-F5344CB8AC3E}">
        <p14:creationId xmlns:p14="http://schemas.microsoft.com/office/powerpoint/2010/main" val="2614926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Revolving-</a:t>
            </a:r>
            <a:r>
              <a:rPr lang="en-US" baseline="0" dirty="0"/>
              <a:t> Allows an individual to borrow money over and over.  The borrower being extended a line of credit with a limit, that allows them to borrow money and pay it back periodically.</a:t>
            </a:r>
          </a:p>
          <a:p>
            <a:pPr marL="171450" indent="-171450">
              <a:buFont typeface="Arial"/>
              <a:buChar char="•"/>
            </a:pPr>
            <a:endParaRPr lang="en-US" b="1" dirty="0"/>
          </a:p>
          <a:p>
            <a:r>
              <a:rPr lang="en-US" b="1" dirty="0"/>
              <a:t>Installment</a:t>
            </a:r>
            <a:r>
              <a:rPr lang="en-US" baseline="0" dirty="0"/>
              <a:t>- Typically have an ending date.  At no time can the borrower extend more credit to allow them to pay for additional items.</a:t>
            </a:r>
          </a:p>
          <a:p>
            <a:pPr marL="171450" indent="-171450">
              <a:buFont typeface="Arial"/>
              <a:buChar char="•"/>
            </a:pPr>
            <a:endParaRPr lang="en-US" b="1" dirty="0"/>
          </a:p>
          <a:p>
            <a:r>
              <a:rPr lang="en-US" b="1" dirty="0"/>
              <a:t>Secured-</a:t>
            </a:r>
            <a:r>
              <a:rPr lang="en-US" baseline="0" dirty="0"/>
              <a:t> A loan that requires an asset to be used as collateral.  This ensure the lender that if the borrow were to default on their loan, the lender could seize the asset to cover some of the monetary loss of the loan.  </a:t>
            </a:r>
          </a:p>
          <a:p>
            <a:pPr marL="171450" indent="-171450">
              <a:buFont typeface="Arial"/>
              <a:buChar char="•"/>
            </a:pPr>
            <a:endParaRPr lang="en-US" b="1" baseline="0" dirty="0"/>
          </a:p>
          <a:p>
            <a:r>
              <a:rPr lang="en-US" b="1" baseline="0" dirty="0"/>
              <a:t>Unsecured</a:t>
            </a:r>
            <a:r>
              <a:rPr lang="en-US" baseline="0" dirty="0"/>
              <a:t>- A loan that does not require an asset be used as collateral.  The borrower’s credit history, score and income level are the usual determinants as to if they can take out this particular type of loan.</a:t>
            </a:r>
          </a:p>
          <a:p>
            <a:pPr marL="171450" indent="-171450">
              <a:buFont typeface="Arial"/>
              <a:buChar char="•"/>
            </a:pPr>
            <a:endParaRPr lang="en-US" baseline="0" dirty="0"/>
          </a:p>
          <a:p>
            <a:r>
              <a:rPr lang="en-US" baseline="0" dirty="0"/>
              <a:t>Interest rates will be hirer on revolving and unsecured loans than interest rates will be on installment and secured loans.  </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20</a:t>
            </a:fld>
            <a:endParaRPr lang="en-US"/>
          </a:p>
        </p:txBody>
      </p:sp>
    </p:spTree>
    <p:extLst>
      <p:ext uri="{BB962C8B-B14F-4D97-AF65-F5344CB8AC3E}">
        <p14:creationId xmlns:p14="http://schemas.microsoft.com/office/powerpoint/2010/main" val="33603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Willie</a:t>
            </a:r>
            <a:r>
              <a:rPr lang="en-US" baseline="0" dirty="0"/>
              <a:t> Nelson, MC Hammer, Drake Bell, Mike Tyson, Anna Nicole Smith and Donald Trump….have all filed bankruptcy.  </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3</a:t>
            </a:fld>
            <a:endParaRPr lang="en-US"/>
          </a:p>
        </p:txBody>
      </p:sp>
    </p:spTree>
    <p:extLst>
      <p:ext uri="{BB962C8B-B14F-4D97-AF65-F5344CB8AC3E}">
        <p14:creationId xmlns:p14="http://schemas.microsoft.com/office/powerpoint/2010/main" val="2827684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3BE9FF-3920-854B-8778-CD642FF936DA}" type="slidenum">
              <a:rPr lang="en-US" smtClean="0"/>
              <a:t>21</a:t>
            </a:fld>
            <a:endParaRPr lang="en-US"/>
          </a:p>
        </p:txBody>
      </p:sp>
    </p:spTree>
    <p:extLst>
      <p:ext uri="{BB962C8B-B14F-4D97-AF65-F5344CB8AC3E}">
        <p14:creationId xmlns:p14="http://schemas.microsoft.com/office/powerpoint/2010/main" val="199171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breakdown of principle and interest paid each year on a $20,000 6 year car loan at 10% interest.</a:t>
            </a:r>
          </a:p>
          <a:p>
            <a:endParaRPr lang="en-US" dirty="0"/>
          </a:p>
          <a:p>
            <a:r>
              <a:rPr lang="en-US" dirty="0"/>
              <a:t>You can see in year one,</a:t>
            </a:r>
            <a:r>
              <a:rPr lang="en-US" baseline="0" dirty="0"/>
              <a:t> the amount of interest paid is almost equal to the amount of principle paid, but in year six interest is much less than principle paid. </a:t>
            </a:r>
            <a:endParaRPr lang="en-US" dirty="0"/>
          </a:p>
          <a:p>
            <a:endParaRPr lang="en-US" dirty="0"/>
          </a:p>
          <a:p>
            <a:r>
              <a:rPr lang="en-US" dirty="0"/>
              <a:t>The reason for this is because the interest is being calculated from the loan principle and as the principle loan amount goes down, so does the amount of interest paid.  </a:t>
            </a:r>
          </a:p>
        </p:txBody>
      </p:sp>
      <p:sp>
        <p:nvSpPr>
          <p:cNvPr id="4" name="Slide Number Placeholder 3"/>
          <p:cNvSpPr>
            <a:spLocks noGrp="1"/>
          </p:cNvSpPr>
          <p:nvPr>
            <p:ph type="sldNum" sz="quarter" idx="10"/>
          </p:nvPr>
        </p:nvSpPr>
        <p:spPr/>
        <p:txBody>
          <a:bodyPr/>
          <a:lstStyle/>
          <a:p>
            <a:fld id="{8C3BE9FF-3920-854B-8778-CD642FF936DA}" type="slidenum">
              <a:rPr lang="en-US" smtClean="0"/>
              <a:t>22</a:t>
            </a:fld>
            <a:endParaRPr lang="en-US"/>
          </a:p>
        </p:txBody>
      </p:sp>
    </p:spTree>
    <p:extLst>
      <p:ext uri="{BB962C8B-B14F-4D97-AF65-F5344CB8AC3E}">
        <p14:creationId xmlns:p14="http://schemas.microsoft.com/office/powerpoint/2010/main" val="2834879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Payday loans were originally</a:t>
            </a:r>
            <a:r>
              <a:rPr lang="en-US" baseline="0" dirty="0"/>
              <a:t> created to help people who needed money in an emergency.  This is why it’s so important to have an emergency fund.  </a:t>
            </a:r>
          </a:p>
          <a:p>
            <a:endParaRPr lang="en-US" baseline="0" dirty="0"/>
          </a:p>
          <a:p>
            <a:r>
              <a:rPr lang="en-US" baseline="0" dirty="0"/>
              <a:t>The laws are different from state to state.  Oregon can charge 36% per year with loan fees of 10% of the loan amount up to a maximum of $30. In Washington, the maximum fee is 15% of the first $500. Note that the fee is not an annual </a:t>
            </a:r>
            <a:r>
              <a:rPr lang="en-US" baseline="0"/>
              <a:t>percentage rate. </a:t>
            </a:r>
            <a:endParaRPr lang="en-US" baseline="0" dirty="0"/>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average loan is $375 with $430 due within 2 weeks.  Only 14% of borrowers pay off their loan in the 2 weeks.  Typical is 5 months and $520 in fees for this same average loan.</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23</a:t>
            </a:fld>
            <a:endParaRPr lang="en-US"/>
          </a:p>
        </p:txBody>
      </p:sp>
    </p:spTree>
    <p:extLst>
      <p:ext uri="{BB962C8B-B14F-4D97-AF65-F5344CB8AC3E}">
        <p14:creationId xmlns:p14="http://schemas.microsoft.com/office/powerpoint/2010/main" val="2312807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a:t>
            </a:r>
            <a:r>
              <a:rPr lang="en-US" baseline="0" dirty="0"/>
              <a:t> students to </a:t>
            </a:r>
            <a:r>
              <a:rPr lang="en-US" b="1" baseline="0" dirty="0"/>
              <a:t>page 9</a:t>
            </a:r>
            <a:r>
              <a:rPr lang="en-US" baseline="0" dirty="0"/>
              <a:t> in the </a:t>
            </a:r>
            <a:r>
              <a:rPr lang="en-US" b="1" baseline="0" dirty="0"/>
              <a:t>Resource Guide</a:t>
            </a:r>
            <a:r>
              <a:rPr lang="en-US" baseline="0" dirty="0"/>
              <a:t>.  Have them complete the Credit Profile: Sasha either independently or in pairs.  Then come back together as a group to review the exercise.  </a:t>
            </a:r>
          </a:p>
        </p:txBody>
      </p:sp>
      <p:sp>
        <p:nvSpPr>
          <p:cNvPr id="4" name="Slide Number Placeholder 3"/>
          <p:cNvSpPr>
            <a:spLocks noGrp="1"/>
          </p:cNvSpPr>
          <p:nvPr>
            <p:ph type="sldNum" sz="quarter" idx="10"/>
          </p:nvPr>
        </p:nvSpPr>
        <p:spPr/>
        <p:txBody>
          <a:bodyPr/>
          <a:lstStyle/>
          <a:p>
            <a:fld id="{8C3BE9FF-3920-854B-8778-CD642FF936DA}" type="slidenum">
              <a:rPr lang="en-US" smtClean="0"/>
              <a:t>24</a:t>
            </a:fld>
            <a:endParaRPr lang="en-US"/>
          </a:p>
        </p:txBody>
      </p:sp>
    </p:spTree>
    <p:extLst>
      <p:ext uri="{BB962C8B-B14F-4D97-AF65-F5344CB8AC3E}">
        <p14:creationId xmlns:p14="http://schemas.microsoft.com/office/powerpoint/2010/main" val="762688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Whereas when we were looking at a car loan we never saw a time when the interest was more than the principle of the payment.  </a:t>
            </a:r>
          </a:p>
          <a:p>
            <a:endParaRPr lang="en-US" dirty="0"/>
          </a:p>
          <a:p>
            <a:r>
              <a:rPr lang="en-US" dirty="0"/>
              <a:t>With a mortgage, the majority of the payment goes towards interest at the beginning of the loan and the majority of principle is paid at the end of the loan.  </a:t>
            </a:r>
          </a:p>
          <a:p>
            <a:endParaRPr lang="en-US" dirty="0"/>
          </a:p>
          <a:p>
            <a:r>
              <a:rPr lang="en-US" dirty="0"/>
              <a:t>It takes 20 years of a 30 year loan to pay off half of the principle!</a:t>
            </a:r>
          </a:p>
        </p:txBody>
      </p:sp>
      <p:sp>
        <p:nvSpPr>
          <p:cNvPr id="4" name="Slide Number Placeholder 3"/>
          <p:cNvSpPr>
            <a:spLocks noGrp="1"/>
          </p:cNvSpPr>
          <p:nvPr>
            <p:ph type="sldNum" sz="quarter" idx="10"/>
          </p:nvPr>
        </p:nvSpPr>
        <p:spPr/>
        <p:txBody>
          <a:bodyPr/>
          <a:lstStyle/>
          <a:p>
            <a:fld id="{8C3BE9FF-3920-854B-8778-CD642FF936DA}" type="slidenum">
              <a:rPr lang="en-US" smtClean="0"/>
              <a:t>25</a:t>
            </a:fld>
            <a:endParaRPr lang="en-US"/>
          </a:p>
        </p:txBody>
      </p:sp>
    </p:spTree>
    <p:extLst>
      <p:ext uri="{BB962C8B-B14F-4D97-AF65-F5344CB8AC3E}">
        <p14:creationId xmlns:p14="http://schemas.microsoft.com/office/powerpoint/2010/main" val="2667497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0700" y="4343400"/>
            <a:ext cx="5765800" cy="4483100"/>
          </a:xfrm>
        </p:spPr>
        <p:txBody>
          <a:bodyPr/>
          <a:lstStyle/>
          <a:p>
            <a:r>
              <a:rPr lang="en-US" b="1" dirty="0"/>
              <a:t>Finding the right card:</a:t>
            </a:r>
          </a:p>
          <a:p>
            <a:pPr marL="171450" indent="-171450">
              <a:buFont typeface="Arial"/>
              <a:buChar char="•"/>
            </a:pPr>
            <a:r>
              <a:rPr lang="en-US" dirty="0"/>
              <a:t>Fees- Many credit cards will charge an annual fee.  The fees are usually charged annually and range for $50-100.</a:t>
            </a:r>
          </a:p>
          <a:p>
            <a:pPr marL="171450" indent="-171450">
              <a:buFont typeface="Arial"/>
              <a:buChar char="•"/>
            </a:pPr>
            <a:r>
              <a:rPr lang="en-US" dirty="0"/>
              <a:t>APR- You may find that you are lured into a credit card for the low introductory rate, but it’s just that…introductory.  Be sure to understand how long the introductory rate lasts and what your interest rate will be after the introductory period.  </a:t>
            </a:r>
          </a:p>
          <a:p>
            <a:pPr marL="171450" indent="-171450">
              <a:buFont typeface="Arial"/>
              <a:buChar char="•"/>
            </a:pPr>
            <a:r>
              <a:rPr lang="en-US" dirty="0"/>
              <a:t>Late payments- If you make a late payment you sometimes not only get a late payment charge, but your interest rate or credit line can also be negatively affected.  </a:t>
            </a:r>
          </a:p>
          <a:p>
            <a:r>
              <a:rPr lang="en-US" b="1" dirty="0"/>
              <a:t>Using it:</a:t>
            </a:r>
          </a:p>
          <a:p>
            <a:r>
              <a:rPr lang="en-US" dirty="0"/>
              <a:t>It is important to only use your credit card if you know when you will will pay for the item and what the total cost is including interest.  Be sure to keep the balance low so it does not negatively affect your credit.  Avoid cash advances.  </a:t>
            </a:r>
          </a:p>
          <a:p>
            <a:r>
              <a:rPr lang="en-US" b="1" dirty="0"/>
              <a:t>Paying it:</a:t>
            </a:r>
          </a:p>
          <a:p>
            <a:r>
              <a:rPr lang="en-US" dirty="0"/>
              <a:t>Paying your bills on time is the largest factor is determining your credit score.  Be sure to set up a system that works for you to ensure that you make all of your payments on time.  You can set up automatic bill payment if you worry you might forget.  </a:t>
            </a:r>
          </a:p>
          <a:p>
            <a:r>
              <a:rPr lang="en-US" b="1" dirty="0"/>
              <a:t>Maintaining it:</a:t>
            </a:r>
          </a:p>
          <a:p>
            <a:r>
              <a:rPr lang="en-US" dirty="0"/>
              <a:t>Be sure to properly manage your card and keep it only if it makes sense.  Keep an eye on the credit terms and make sure they continue to be the best for you.  If not, it’s okay to look for another card.  Don’t worry about closing out accounts you no longer use as long as you do not plan on making any large purchases, like a house, in the next six months.  </a:t>
            </a:r>
          </a:p>
        </p:txBody>
      </p:sp>
      <p:sp>
        <p:nvSpPr>
          <p:cNvPr id="4" name="Slide Number Placeholder 3"/>
          <p:cNvSpPr>
            <a:spLocks noGrp="1"/>
          </p:cNvSpPr>
          <p:nvPr>
            <p:ph type="sldNum" sz="quarter" idx="10"/>
          </p:nvPr>
        </p:nvSpPr>
        <p:spPr/>
        <p:txBody>
          <a:bodyPr/>
          <a:lstStyle/>
          <a:p>
            <a:fld id="{8C3BE9FF-3920-854B-8778-CD642FF936DA}" type="slidenum">
              <a:rPr lang="en-US" smtClean="0"/>
              <a:t>27</a:t>
            </a:fld>
            <a:endParaRPr lang="en-US"/>
          </a:p>
        </p:txBody>
      </p:sp>
    </p:spTree>
    <p:extLst>
      <p:ext uri="{BB962C8B-B14F-4D97-AF65-F5344CB8AC3E}">
        <p14:creationId xmlns:p14="http://schemas.microsoft.com/office/powerpoint/2010/main" val="1467581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Steve cannot figure out why he is so far in debt.  He graduated from high school, got a job at the local grocery store, and opened a credit card.  Each month when he gets his bill, he always make the minimum payment on time,</a:t>
            </a:r>
            <a:r>
              <a:rPr lang="en-US" baseline="0" dirty="0"/>
              <a:t> y</a:t>
            </a:r>
            <a:r>
              <a:rPr lang="en-US" dirty="0"/>
              <a:t>et the balance on his card keeps growing.  </a:t>
            </a:r>
          </a:p>
          <a:p>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28</a:t>
            </a:fld>
            <a:endParaRPr lang="en-US"/>
          </a:p>
        </p:txBody>
      </p:sp>
    </p:spTree>
    <p:extLst>
      <p:ext uri="{BB962C8B-B14F-4D97-AF65-F5344CB8AC3E}">
        <p14:creationId xmlns:p14="http://schemas.microsoft.com/office/powerpoint/2010/main" val="2061395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never a good idea to only make the minimum payment on your credit card.  It’s best to pay the balance off every month in order to avoid interest charges and keep your credit good.  </a:t>
            </a:r>
          </a:p>
          <a:p>
            <a:endParaRPr lang="en-US" dirty="0"/>
          </a:p>
          <a:p>
            <a:r>
              <a:rPr lang="en-US" i="1" dirty="0"/>
              <a:t>“Do</a:t>
            </a:r>
            <a:r>
              <a:rPr lang="en-US" i="1" baseline="0" dirty="0"/>
              <a:t> you s</a:t>
            </a:r>
            <a:r>
              <a:rPr lang="en-US" i="1" dirty="0"/>
              <a:t>ee the impact making larger payments had on Steve’s situation?”</a:t>
            </a:r>
          </a:p>
        </p:txBody>
      </p:sp>
      <p:sp>
        <p:nvSpPr>
          <p:cNvPr id="4" name="Slide Number Placeholder 3"/>
          <p:cNvSpPr>
            <a:spLocks noGrp="1"/>
          </p:cNvSpPr>
          <p:nvPr>
            <p:ph type="sldNum" sz="quarter" idx="10"/>
          </p:nvPr>
        </p:nvSpPr>
        <p:spPr/>
        <p:txBody>
          <a:bodyPr/>
          <a:lstStyle/>
          <a:p>
            <a:fld id="{8C3BE9FF-3920-854B-8778-CD642FF936DA}" type="slidenum">
              <a:rPr lang="en-US" smtClean="0"/>
              <a:t>29</a:t>
            </a:fld>
            <a:endParaRPr lang="en-US"/>
          </a:p>
        </p:txBody>
      </p:sp>
    </p:spTree>
    <p:extLst>
      <p:ext uri="{BB962C8B-B14F-4D97-AF65-F5344CB8AC3E}">
        <p14:creationId xmlns:p14="http://schemas.microsoft.com/office/powerpoint/2010/main" val="364573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Fixed-rate</a:t>
            </a:r>
            <a:r>
              <a:rPr lang="en-US" b="1" baseline="0" dirty="0"/>
              <a:t> loan</a:t>
            </a:r>
            <a:r>
              <a:rPr lang="en-US" baseline="0" dirty="0"/>
              <a:t>- The APR is set when the loan is opened and remains the same throughout the entire term of the loan.  </a:t>
            </a:r>
          </a:p>
          <a:p>
            <a:endParaRPr lang="en-US" b="1" baseline="0" dirty="0"/>
          </a:p>
          <a:p>
            <a:r>
              <a:rPr lang="en-US" b="1" baseline="0" dirty="0"/>
              <a:t>Variable-rate loan</a:t>
            </a:r>
            <a:r>
              <a:rPr lang="en-US" baseline="0" dirty="0"/>
              <a:t>- The APR can change when market indexes or other interest rate fluctuate.</a:t>
            </a:r>
          </a:p>
          <a:p>
            <a:endParaRPr lang="en-US" b="1" baseline="0" dirty="0"/>
          </a:p>
          <a:p>
            <a:r>
              <a:rPr lang="en-US" b="1" baseline="0" dirty="0"/>
              <a:t>Finance charge</a:t>
            </a:r>
            <a:r>
              <a:rPr lang="en-US" baseline="0" dirty="0"/>
              <a:t>- The cost of credit.  It includes interest, service charges and transaction fees.</a:t>
            </a:r>
          </a:p>
          <a:p>
            <a:endParaRPr lang="en-US" b="1" baseline="0" dirty="0"/>
          </a:p>
          <a:p>
            <a:r>
              <a:rPr lang="en-US" b="1" baseline="0" dirty="0"/>
              <a:t>Collateral</a:t>
            </a:r>
            <a:r>
              <a:rPr lang="en-US" baseline="0" dirty="0"/>
              <a:t>- Assets pledged by a borrower to secure a loan or other credit.</a:t>
            </a:r>
          </a:p>
          <a:p>
            <a:endParaRPr lang="en-US" b="1" baseline="0" dirty="0"/>
          </a:p>
          <a:p>
            <a:r>
              <a:rPr lang="en-US" b="1" baseline="0" dirty="0"/>
              <a:t>Secured loan</a:t>
            </a:r>
            <a:r>
              <a:rPr lang="en-US" baseline="0" dirty="0"/>
              <a:t>- A loan guaranteed by something of value (collateral).</a:t>
            </a:r>
          </a:p>
          <a:p>
            <a:endParaRPr lang="en-US" b="1" baseline="0" dirty="0"/>
          </a:p>
          <a:p>
            <a:r>
              <a:rPr lang="en-US" b="1" baseline="0" dirty="0"/>
              <a:t>Unsecured loan</a:t>
            </a:r>
            <a:r>
              <a:rPr lang="en-US" baseline="0" dirty="0"/>
              <a:t>- A loan that has no collateral securing the loan.</a:t>
            </a:r>
          </a:p>
          <a:p>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30</a:t>
            </a:fld>
            <a:endParaRPr lang="en-US"/>
          </a:p>
        </p:txBody>
      </p:sp>
    </p:spTree>
    <p:extLst>
      <p:ext uri="{BB962C8B-B14F-4D97-AF65-F5344CB8AC3E}">
        <p14:creationId xmlns:p14="http://schemas.microsoft.com/office/powerpoint/2010/main" val="1320669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a:t>
            </a:r>
            <a:r>
              <a:rPr lang="en-US" baseline="0" dirty="0"/>
              <a:t> students to Credit Profile: Ava on </a:t>
            </a:r>
            <a:r>
              <a:rPr lang="en-US" b="1" baseline="0" dirty="0"/>
              <a:t>page 12 </a:t>
            </a:r>
            <a:r>
              <a:rPr lang="en-US" baseline="0" dirty="0"/>
              <a:t>of the </a:t>
            </a:r>
            <a:r>
              <a:rPr lang="en-US" b="1" baseline="0" dirty="0"/>
              <a:t>Resource Guide</a:t>
            </a:r>
            <a:r>
              <a:rPr lang="en-US" baseline="0" dirty="0"/>
              <a:t>.  </a:t>
            </a:r>
          </a:p>
          <a:p>
            <a:endParaRPr lang="en-US" baseline="0" dirty="0"/>
          </a:p>
          <a:p>
            <a:r>
              <a:rPr lang="en-US" baseline="0" dirty="0"/>
              <a:t>Ava, 24 years old, recently graduated from a state university.  During her college years Ava had four credit cards and used them to buy many items she did not have the money for.  Often Ava was late with the payments on her card by a few days.  A couple of times she missed payments entirely and paid them 60 days after they were due.  </a:t>
            </a:r>
          </a:p>
          <a:p>
            <a:endParaRPr lang="en-US" baseline="0" dirty="0"/>
          </a:p>
          <a:p>
            <a:r>
              <a:rPr lang="en-US" baseline="0" dirty="0"/>
              <a:t>When Ava left college she had a combined balance of $3,000 on her credit cards. </a:t>
            </a:r>
          </a:p>
          <a:p>
            <a:endParaRPr lang="en-US" baseline="0" dirty="0"/>
          </a:p>
          <a:p>
            <a:r>
              <a:rPr lang="en-US" baseline="0" dirty="0"/>
              <a:t>Ava works at a bank earning $50,000.  She learned that she could finance her own one-bedroom condominium for about the same amount she pays in rent each month.  </a:t>
            </a:r>
          </a:p>
          <a:p>
            <a:endParaRPr lang="en-US" baseline="0" dirty="0"/>
          </a:p>
          <a:p>
            <a:r>
              <a:rPr lang="en-US" baseline="0" dirty="0"/>
              <a:t>Ava has a $30,000 inheritance from her grandmother, which she can use as a down payment on a condo.  After looking at places for a month or two, Ava finds a $125,000 condo that she wants to buy.  She fills out all of the paperwork required by the mortgage lender and waits to hear if she is going to get the home loan.  </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31</a:t>
            </a:fld>
            <a:endParaRPr lang="en-US"/>
          </a:p>
        </p:txBody>
      </p:sp>
    </p:spTree>
    <p:extLst>
      <p:ext uri="{BB962C8B-B14F-4D97-AF65-F5344CB8AC3E}">
        <p14:creationId xmlns:p14="http://schemas.microsoft.com/office/powerpoint/2010/main" val="78079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Course Objectives.  </a:t>
            </a:r>
          </a:p>
        </p:txBody>
      </p:sp>
      <p:sp>
        <p:nvSpPr>
          <p:cNvPr id="4" name="Slide Number Placeholder 3"/>
          <p:cNvSpPr>
            <a:spLocks noGrp="1"/>
          </p:cNvSpPr>
          <p:nvPr>
            <p:ph type="sldNum" sz="quarter" idx="10"/>
          </p:nvPr>
        </p:nvSpPr>
        <p:spPr/>
        <p:txBody>
          <a:bodyPr/>
          <a:lstStyle/>
          <a:p>
            <a:fld id="{8C3BE9FF-3920-854B-8778-CD642FF936DA}" type="slidenum">
              <a:rPr lang="en-US" smtClean="0"/>
              <a:t>4</a:t>
            </a:fld>
            <a:endParaRPr lang="en-US"/>
          </a:p>
        </p:txBody>
      </p:sp>
    </p:spTree>
    <p:extLst>
      <p:ext uri="{BB962C8B-B14F-4D97-AF65-F5344CB8AC3E}">
        <p14:creationId xmlns:p14="http://schemas.microsoft.com/office/powerpoint/2010/main" val="3221037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you think Ava will get her mortgage?</a:t>
            </a:r>
          </a:p>
          <a:p>
            <a:r>
              <a:rPr lang="en-US" dirty="0"/>
              <a:t>Ava</a:t>
            </a:r>
            <a:r>
              <a:rPr lang="en-US" baseline="0" dirty="0"/>
              <a:t> has over 20% to put down on the home and income that can make the payment.  She may find that she can get approved, but she will likely not get the prime interest rate due to her poor payment history.  </a:t>
            </a:r>
          </a:p>
          <a:p>
            <a:endParaRPr lang="en-US" baseline="0" dirty="0"/>
          </a:p>
          <a:p>
            <a:r>
              <a:rPr lang="en-US" b="1" baseline="0" dirty="0"/>
              <a:t>In what ways could Ava have handled her credit more responsibly?</a:t>
            </a:r>
          </a:p>
          <a:p>
            <a:r>
              <a:rPr lang="en-US" baseline="0" dirty="0"/>
              <a:t>While in school, Ava should not have used her credit cards to purchase items she did not have the money to pay for.  Making late payments had a negative effect on her credit score and will likely cause her to pay more for the mortgage.</a:t>
            </a:r>
          </a:p>
          <a:p>
            <a:endParaRPr lang="en-US" baseline="0" dirty="0"/>
          </a:p>
          <a:p>
            <a:r>
              <a:rPr lang="en-US" b="1" baseline="0" dirty="0"/>
              <a:t>Other thoughts:</a:t>
            </a:r>
          </a:p>
          <a:p>
            <a:r>
              <a:rPr lang="en-US" baseline="0" dirty="0"/>
              <a:t>Ava could consider using some of the inheritance to pay off the credit cards.</a:t>
            </a:r>
          </a:p>
          <a:p>
            <a:r>
              <a:rPr lang="en-US" baseline="0" dirty="0"/>
              <a:t>Ava could also use some of the inheritance to establish an emergency fund.  Once she is </a:t>
            </a:r>
            <a:r>
              <a:rPr lang="en-US" baseline="0"/>
              <a:t>a homeowner </a:t>
            </a:r>
            <a:r>
              <a:rPr lang="en-US" baseline="0" dirty="0"/>
              <a:t>if </a:t>
            </a:r>
            <a:r>
              <a:rPr lang="en-US" baseline="0"/>
              <a:t>something needs </a:t>
            </a:r>
            <a:r>
              <a:rPr lang="en-US" baseline="0" dirty="0"/>
              <a:t>to be repaired on the house, it is her responsibility to repair it.  </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32</a:t>
            </a:fld>
            <a:endParaRPr lang="en-US"/>
          </a:p>
        </p:txBody>
      </p:sp>
    </p:spTree>
    <p:extLst>
      <p:ext uri="{BB962C8B-B14F-4D97-AF65-F5344CB8AC3E}">
        <p14:creationId xmlns:p14="http://schemas.microsoft.com/office/powerpoint/2010/main" val="1513304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3BE9FF-3920-854B-8778-CD642FF936DA}" type="slidenum">
              <a:rPr lang="en-US" smtClean="0"/>
              <a:t>33</a:t>
            </a:fld>
            <a:endParaRPr lang="en-US"/>
          </a:p>
        </p:txBody>
      </p:sp>
    </p:spTree>
    <p:extLst>
      <p:ext uri="{BB962C8B-B14F-4D97-AF65-F5344CB8AC3E}">
        <p14:creationId xmlns:p14="http://schemas.microsoft.com/office/powerpoint/2010/main" val="3650633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3BE9FF-3920-854B-8778-CD642FF936DA}" type="slidenum">
              <a:rPr lang="en-US" smtClean="0"/>
              <a:t>34</a:t>
            </a:fld>
            <a:endParaRPr lang="en-US"/>
          </a:p>
        </p:txBody>
      </p:sp>
    </p:spTree>
    <p:extLst>
      <p:ext uri="{BB962C8B-B14F-4D97-AF65-F5344CB8AC3E}">
        <p14:creationId xmlns:p14="http://schemas.microsoft.com/office/powerpoint/2010/main" val="203769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is the ability to borrow money or obtain</a:t>
            </a:r>
            <a:r>
              <a:rPr lang="en-US" baseline="0" dirty="0"/>
              <a:t> goods by paying little or no money at the time of purchase and then paying back the money or goods by making payments over time. </a:t>
            </a:r>
          </a:p>
          <a:p>
            <a:endParaRPr lang="en-US" baseline="0" dirty="0"/>
          </a:p>
          <a:p>
            <a:r>
              <a:rPr lang="en-US" baseline="0" dirty="0"/>
              <a:t>The advantage to the person or institution lending you money is that you promise to pay back the amount you borrowed plus interest. </a:t>
            </a:r>
          </a:p>
          <a:p>
            <a:endParaRPr lang="en-US" baseline="0" dirty="0"/>
          </a:p>
          <a:p>
            <a:r>
              <a:rPr lang="en-US" baseline="0" dirty="0"/>
              <a:t>Interest payments often add up to much more than the amount you originally borrowed!</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5</a:t>
            </a:fld>
            <a:endParaRPr lang="en-US"/>
          </a:p>
        </p:txBody>
      </p:sp>
    </p:spTree>
    <p:extLst>
      <p:ext uri="{BB962C8B-B14F-4D97-AF65-F5344CB8AC3E}">
        <p14:creationId xmlns:p14="http://schemas.microsoft.com/office/powerpoint/2010/main" val="258958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 is not necessarily</a:t>
            </a:r>
            <a:r>
              <a:rPr lang="en-US" baseline="0" dirty="0"/>
              <a:t> a bad thing.  It’s important to understand that debt can be used as leverage to further your position in life.  </a:t>
            </a:r>
          </a:p>
          <a:p>
            <a:endParaRPr lang="en-US" baseline="0" dirty="0"/>
          </a:p>
          <a:p>
            <a:r>
              <a:rPr lang="en-US" baseline="0" dirty="0"/>
              <a:t>Examples:</a:t>
            </a:r>
          </a:p>
          <a:p>
            <a:endParaRPr lang="en-US" b="1" baseline="0" dirty="0"/>
          </a:p>
          <a:p>
            <a:r>
              <a:rPr lang="en-US" b="1" baseline="0" dirty="0"/>
              <a:t>Student Loans</a:t>
            </a:r>
            <a:r>
              <a:rPr lang="en-US" baseline="0" dirty="0"/>
              <a:t>- research shows that having a degree will increase your earning potential.</a:t>
            </a:r>
          </a:p>
          <a:p>
            <a:endParaRPr lang="en-US" b="1" baseline="0" dirty="0"/>
          </a:p>
          <a:p>
            <a:r>
              <a:rPr lang="en-US" b="1" baseline="0" dirty="0"/>
              <a:t>Mortgage</a:t>
            </a:r>
            <a:r>
              <a:rPr lang="en-US" baseline="0" dirty="0"/>
              <a:t>- We all have to live.  Putting money towards a mortgage benefits paying rent because the value of the house is growing and it is a deduction on your taxes.  </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6</a:t>
            </a:fld>
            <a:endParaRPr lang="en-US"/>
          </a:p>
        </p:txBody>
      </p:sp>
    </p:spTree>
    <p:extLst>
      <p:ext uri="{BB962C8B-B14F-4D97-AF65-F5344CB8AC3E}">
        <p14:creationId xmlns:p14="http://schemas.microsoft.com/office/powerpoint/2010/main" val="62248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credit not only effects your ability</a:t>
            </a:r>
            <a:r>
              <a:rPr lang="en-US" baseline="0" dirty="0"/>
              <a:t> to borrow, but it can affect other aspects of your life.  If you are going to work in the financial industry the employer can pull your credit.  Your insurance rates can also be affected by your credit.  </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7</a:t>
            </a:fld>
            <a:endParaRPr lang="en-US"/>
          </a:p>
        </p:txBody>
      </p:sp>
    </p:spTree>
    <p:extLst>
      <p:ext uri="{BB962C8B-B14F-4D97-AF65-F5344CB8AC3E}">
        <p14:creationId xmlns:p14="http://schemas.microsoft.com/office/powerpoint/2010/main" val="153232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Ways to establish credit:</a:t>
            </a:r>
          </a:p>
          <a:p>
            <a:pPr marL="171450" indent="-171450">
              <a:buFont typeface="Arial"/>
              <a:buChar char="•"/>
            </a:pPr>
            <a:r>
              <a:rPr lang="en-US" dirty="0"/>
              <a:t>Turn to a company with which you already have a relationship, like your bank.</a:t>
            </a:r>
          </a:p>
          <a:p>
            <a:pPr marL="171450" indent="-171450">
              <a:buFont typeface="Arial"/>
              <a:buChar char="•"/>
            </a:pPr>
            <a:r>
              <a:rPr lang="en-US" dirty="0"/>
              <a:t>Add a co-signer.</a:t>
            </a:r>
          </a:p>
          <a:p>
            <a:pPr marL="171450" indent="-171450">
              <a:buFont typeface="Arial"/>
              <a:buChar char="•"/>
            </a:pPr>
            <a:r>
              <a:rPr lang="en-US" dirty="0"/>
              <a:t>Get a secured credit card.</a:t>
            </a:r>
          </a:p>
          <a:p>
            <a:pPr marL="171450" indent="-171450">
              <a:buFont typeface="Arial"/>
              <a:buChar char="•"/>
            </a:pPr>
            <a:r>
              <a:rPr lang="en-US" dirty="0"/>
              <a:t>Get a department store</a:t>
            </a:r>
            <a:r>
              <a:rPr lang="en-US" baseline="0" dirty="0"/>
              <a:t> card.</a:t>
            </a:r>
          </a:p>
          <a:p>
            <a:pPr marL="171450" indent="-171450">
              <a:buFont typeface="Arial"/>
              <a:buChar char="•"/>
            </a:pPr>
            <a:r>
              <a:rPr lang="en-US" baseline="0" dirty="0"/>
              <a:t>Become an authorized user on someone else’s credit card.</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8</a:t>
            </a:fld>
            <a:endParaRPr lang="en-US"/>
          </a:p>
        </p:txBody>
      </p:sp>
    </p:spTree>
    <p:extLst>
      <p:ext uri="{BB962C8B-B14F-4D97-AF65-F5344CB8AC3E}">
        <p14:creationId xmlns:p14="http://schemas.microsoft.com/office/powerpoint/2010/main" val="2849078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exercise demonstrates</a:t>
            </a:r>
            <a:r>
              <a:rPr lang="en-US" baseline="0" dirty="0"/>
              <a:t> why credit would be denied.</a:t>
            </a:r>
            <a:endParaRPr lang="en-US" dirty="0"/>
          </a:p>
          <a:p>
            <a:endParaRPr lang="en-US" dirty="0"/>
          </a:p>
          <a:p>
            <a:r>
              <a:rPr lang="en-US" dirty="0"/>
              <a:t>1 participant is the lender</a:t>
            </a:r>
          </a:p>
          <a:p>
            <a:r>
              <a:rPr lang="en-US" dirty="0"/>
              <a:t>Other two are borrowers</a:t>
            </a:r>
          </a:p>
          <a:p>
            <a:endParaRPr lang="en-US" i="1" dirty="0"/>
          </a:p>
          <a:p>
            <a:r>
              <a:rPr lang="en-US" i="1" dirty="0"/>
              <a:t>“Which borrower</a:t>
            </a:r>
            <a:r>
              <a:rPr lang="en-US" i="1" baseline="0" dirty="0"/>
              <a:t> would you lend to?”</a:t>
            </a:r>
            <a:endParaRPr lang="en-US" i="1" dirty="0"/>
          </a:p>
          <a:p>
            <a:endParaRPr lang="en-US" b="1" dirty="0"/>
          </a:p>
          <a:p>
            <a:r>
              <a:rPr lang="en-US" b="1" dirty="0"/>
              <a:t>Scenario 1:</a:t>
            </a:r>
            <a:r>
              <a:rPr lang="en-US" dirty="0"/>
              <a:t> </a:t>
            </a:r>
            <a:r>
              <a:rPr lang="en-US" baseline="0" dirty="0"/>
              <a:t> Borrower 1 you do not know at all and Borrower 2 you know and have a good relationship with</a:t>
            </a:r>
          </a:p>
          <a:p>
            <a:endParaRPr lang="en-US" b="1" baseline="0" dirty="0"/>
          </a:p>
          <a:p>
            <a:r>
              <a:rPr lang="en-US" b="1" baseline="0" dirty="0"/>
              <a:t>Scenario 2:</a:t>
            </a:r>
            <a:r>
              <a:rPr lang="en-US" baseline="0" dirty="0"/>
              <a:t> Borrower 1 normally doesn’t need to borrow money and Borrower 2 owes money to three other friends of yours</a:t>
            </a:r>
          </a:p>
          <a:p>
            <a:endParaRPr lang="en-US" b="1" baseline="0" dirty="0"/>
          </a:p>
          <a:p>
            <a:r>
              <a:rPr lang="en-US" b="1" baseline="0" dirty="0"/>
              <a:t>Scenario 3</a:t>
            </a:r>
            <a:r>
              <a:rPr lang="en-US" baseline="0" dirty="0"/>
              <a:t>: You lent to Borrower 1 last week and he still hasn’t paid you back and borrower 2 borrowed money last week and paid you back the next day</a:t>
            </a:r>
            <a:endParaRPr lang="en-US" dirty="0"/>
          </a:p>
        </p:txBody>
      </p:sp>
      <p:sp>
        <p:nvSpPr>
          <p:cNvPr id="4" name="Slide Number Placeholder 3"/>
          <p:cNvSpPr>
            <a:spLocks noGrp="1"/>
          </p:cNvSpPr>
          <p:nvPr>
            <p:ph type="sldNum" sz="quarter" idx="10"/>
          </p:nvPr>
        </p:nvSpPr>
        <p:spPr/>
        <p:txBody>
          <a:bodyPr/>
          <a:lstStyle/>
          <a:p>
            <a:fld id="{8C3BE9FF-3920-854B-8778-CD642FF936DA}" type="slidenum">
              <a:rPr lang="en-US" smtClean="0"/>
              <a:t>9</a:t>
            </a:fld>
            <a:endParaRPr lang="en-US"/>
          </a:p>
        </p:txBody>
      </p:sp>
    </p:spTree>
    <p:extLst>
      <p:ext uri="{BB962C8B-B14F-4D97-AF65-F5344CB8AC3E}">
        <p14:creationId xmlns:p14="http://schemas.microsoft.com/office/powerpoint/2010/main" val="342617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8300" y="4343399"/>
            <a:ext cx="6070600" cy="4341813"/>
          </a:xfrm>
        </p:spPr>
        <p:txBody>
          <a:bodyPr/>
          <a:lstStyle/>
          <a:p>
            <a:r>
              <a:rPr lang="en-US" b="1" dirty="0"/>
              <a:t>Borrow only what you can repay- </a:t>
            </a:r>
            <a:r>
              <a:rPr lang="en-US" dirty="0"/>
              <a:t>You should always have a plan for repaying loans.  People can get into financial trouble when they borrow money and only focus on the monthly payment. </a:t>
            </a:r>
          </a:p>
          <a:p>
            <a:r>
              <a:rPr lang="en-US" b="1" dirty="0"/>
              <a:t>Read and understand the credit contract- </a:t>
            </a:r>
            <a:r>
              <a:rPr lang="en-US" dirty="0"/>
              <a:t>Be sure to understand the credit contract.  Loans require more and more paperwork now and many times people will blindly sign a contract without knowing the terms they are agreeing to.  Key contract items to make sure you understand include</a:t>
            </a:r>
            <a:r>
              <a:rPr lang="en-US" baseline="0" dirty="0"/>
              <a:t> the:</a:t>
            </a:r>
            <a:endParaRPr lang="en-US" dirty="0"/>
          </a:p>
          <a:p>
            <a:pPr marL="171450" indent="-171450">
              <a:buFont typeface="Arial"/>
              <a:buChar char="•"/>
            </a:pPr>
            <a:r>
              <a:rPr lang="en-US" dirty="0"/>
              <a:t>Interest rate</a:t>
            </a:r>
          </a:p>
          <a:p>
            <a:pPr marL="171450" indent="-171450">
              <a:buFont typeface="Arial"/>
              <a:buChar char="•"/>
            </a:pPr>
            <a:r>
              <a:rPr lang="en-US" dirty="0"/>
              <a:t>Payment due date</a:t>
            </a:r>
          </a:p>
          <a:p>
            <a:pPr marL="171450" indent="-171450">
              <a:buFont typeface="Arial"/>
              <a:buChar char="•"/>
            </a:pPr>
            <a:r>
              <a:rPr lang="en-US" dirty="0"/>
              <a:t>Loan term</a:t>
            </a:r>
          </a:p>
          <a:p>
            <a:pPr marL="171450" indent="-171450">
              <a:buFont typeface="Arial"/>
              <a:buChar char="•"/>
            </a:pPr>
            <a:r>
              <a:rPr lang="en-US" dirty="0"/>
              <a:t>Ramifications of paying late</a:t>
            </a:r>
          </a:p>
          <a:p>
            <a:pPr marL="171450" indent="-171450">
              <a:buFont typeface="Arial"/>
              <a:buChar char="•"/>
            </a:pPr>
            <a:r>
              <a:rPr lang="en-US" dirty="0"/>
              <a:t>Grace</a:t>
            </a:r>
            <a:r>
              <a:rPr lang="en-US" baseline="0" dirty="0"/>
              <a:t> period, if applicable</a:t>
            </a:r>
            <a:endParaRPr lang="en-US" dirty="0"/>
          </a:p>
          <a:p>
            <a:r>
              <a:rPr lang="en-US" b="1" dirty="0"/>
              <a:t>Pay debts promptly- </a:t>
            </a:r>
            <a:r>
              <a:rPr lang="en-US" dirty="0"/>
              <a:t>You can quickly hurt your credit rating if you do not pay your bills on time.  If you do miss a payment, do not worry that your credit is immediately negatively affected.  Payments are not reported to the credit reporting agencies until they are over 30 days past due.  For example, if your payment is due on the 15</a:t>
            </a:r>
            <a:r>
              <a:rPr lang="en-US" baseline="30000" dirty="0"/>
              <a:t>th</a:t>
            </a:r>
            <a:r>
              <a:rPr lang="en-US" dirty="0"/>
              <a:t> of June, it will not be reported as late until the 15</a:t>
            </a:r>
            <a:r>
              <a:rPr lang="en-US" baseline="30000" dirty="0"/>
              <a:t>th</a:t>
            </a:r>
            <a:r>
              <a:rPr lang="en-US" dirty="0"/>
              <a:t> of July.  </a:t>
            </a:r>
            <a:endParaRPr lang="en-US" b="1" dirty="0"/>
          </a:p>
          <a:p>
            <a:r>
              <a:rPr lang="en-US" b="1" dirty="0"/>
              <a:t>Notify credits if you cannot meet payments- </a:t>
            </a:r>
            <a:r>
              <a:rPr lang="en-US" dirty="0"/>
              <a:t>If you find yourself in a position where you cannot meet the payments, it is always best to call you creditor and tell them about your situation.  In many cases, they will work with you to develop a plan for repayment.  </a:t>
            </a:r>
            <a:endParaRPr lang="en-US" b="1" dirty="0"/>
          </a:p>
          <a:p>
            <a:r>
              <a:rPr lang="en-US" b="1" dirty="0"/>
              <a:t>Report lost or stolen credit cards promptly- </a:t>
            </a:r>
            <a:r>
              <a:rPr lang="en-US" dirty="0"/>
              <a:t>As long as you notify your credit card company promptly of a lost card, then the most you can be responsible for is $49.  Unusually they will not hold you responsible for fraudulent charges that arise out of your card being lost or stolen.  </a:t>
            </a:r>
            <a:endParaRPr lang="en-US" b="1" dirty="0"/>
          </a:p>
        </p:txBody>
      </p:sp>
      <p:sp>
        <p:nvSpPr>
          <p:cNvPr id="4" name="Slide Number Placeholder 3"/>
          <p:cNvSpPr>
            <a:spLocks noGrp="1"/>
          </p:cNvSpPr>
          <p:nvPr>
            <p:ph type="sldNum" sz="quarter" idx="10"/>
          </p:nvPr>
        </p:nvSpPr>
        <p:spPr/>
        <p:txBody>
          <a:bodyPr/>
          <a:lstStyle/>
          <a:p>
            <a:fld id="{8C3BE9FF-3920-854B-8778-CD642FF936DA}" type="slidenum">
              <a:rPr lang="en-US" smtClean="0"/>
              <a:t>10</a:t>
            </a:fld>
            <a:endParaRPr lang="en-US"/>
          </a:p>
        </p:txBody>
      </p:sp>
    </p:spTree>
    <p:extLst>
      <p:ext uri="{BB962C8B-B14F-4D97-AF65-F5344CB8AC3E}">
        <p14:creationId xmlns:p14="http://schemas.microsoft.com/office/powerpoint/2010/main" val="95320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6968C8C-7A62-8941-A263-DBB02E790B7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155CB7F-4295-6E40-ABE2-6674B6078014}" type="datetimeFigureOut">
              <a:rPr lang="en-US" smtClean="0"/>
              <a:t>12/30/2020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155CB7F-4295-6E40-ABE2-6674B6078014}" type="datetimeFigureOut">
              <a:rPr lang="en-US" smtClean="0"/>
              <a:t>12/30/2020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Avenir Heavy"/>
                <a:ea typeface="+mj-ea"/>
                <a:cs typeface="Avenir Heavy"/>
              </a:defRPr>
            </a:lvl1pPr>
          </a:lstStyle>
          <a:p>
            <a:r>
              <a:rPr lang="en-US" dirty="0"/>
              <a:t>Click to edit Master title style</a:t>
            </a:r>
            <a:endParaRPr dirty="0"/>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Avenir Medium"/>
                <a:ea typeface="+mn-ea"/>
                <a:cs typeface="Avenir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8155CB7F-4295-6E40-ABE2-6674B6078014}" type="datetimeFigureOut">
              <a:rPr lang="en-US" smtClean="0">
                <a:solidFill>
                  <a:prstClr val="white"/>
                </a:solidFill>
              </a:rPr>
              <a:pPr/>
              <a:t>12/30/2020</a:t>
            </a:fld>
            <a:endParaRPr lang="en-US">
              <a:solidFill>
                <a:prstClr val="white"/>
              </a:solidFill>
            </a:endParaRPr>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solidFill>
                <a:srgbClr val="2F2F26">
                  <a:lumMod val="60000"/>
                  <a:lumOff val="40000"/>
                </a:srgbClr>
              </a:solidFill>
            </a:endParaRPr>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6968C8C-7A62-8941-A263-DBB02E790B76}" type="slidenum">
              <a:rPr lang="en-US" smtClean="0">
                <a:solidFill>
                  <a:srgbClr val="2F2F26">
                    <a:lumMod val="60000"/>
                    <a:lumOff val="40000"/>
                  </a:srgbClr>
                </a:solidFill>
              </a:rPr>
              <a:pPr/>
              <a:t>‹#›</a:t>
            </a:fld>
            <a:endParaRPr lang="en-US">
              <a:solidFill>
                <a:srgbClr val="2F2F26">
                  <a:lumMod val="60000"/>
                  <a:lumOff val="40000"/>
                </a:srgbClr>
              </a:solidFill>
            </a:endParaRPr>
          </a:p>
        </p:txBody>
      </p:sp>
    </p:spTree>
    <p:extLst>
      <p:ext uri="{BB962C8B-B14F-4D97-AF65-F5344CB8AC3E}">
        <p14:creationId xmlns:p14="http://schemas.microsoft.com/office/powerpoint/2010/main" val="664470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2F2F26">
                  <a:lumMod val="60000"/>
                  <a:lumOff val="40000"/>
                </a:srgbClr>
              </a:solidFill>
            </a:endParaRPr>
          </a:p>
        </p:txBody>
      </p:sp>
      <p:sp>
        <p:nvSpPr>
          <p:cNvPr id="6" name="Slide Number Placeholder 5"/>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35882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8155CB7F-4295-6E40-ABE2-6674B6078014}" type="datetimeFigureOut">
              <a:rPr lang="en-US" smtClean="0">
                <a:solidFill>
                  <a:prstClr val="white"/>
                </a:solidFill>
              </a:rPr>
              <a:pPr/>
              <a:t>12/30/2020</a:t>
            </a:fld>
            <a:endParaRPr lang="en-US">
              <a:solidFill>
                <a:prstClr val="white"/>
              </a:solidFill>
            </a:endParaRPr>
          </a:p>
        </p:txBody>
      </p:sp>
      <p:sp>
        <p:nvSpPr>
          <p:cNvPr id="5" name="Footer Placeholder 4"/>
          <p:cNvSpPr>
            <a:spLocks noGrp="1"/>
          </p:cNvSpPr>
          <p:nvPr>
            <p:ph type="ftr" sz="quarter" idx="11"/>
          </p:nvPr>
        </p:nvSpPr>
        <p:spPr>
          <a:xfrm>
            <a:off x="3213847" y="6356350"/>
            <a:ext cx="4734112" cy="365125"/>
          </a:xfrm>
        </p:spPr>
        <p:txBody>
          <a:bodyPr/>
          <a:lstStyle/>
          <a:p>
            <a:endParaRPr lang="en-US">
              <a:solidFill>
                <a:srgbClr val="2F2F26">
                  <a:lumMod val="60000"/>
                  <a:lumOff val="40000"/>
                </a:srgbClr>
              </a:solidFill>
            </a:endParaRPr>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6968C8C-7A62-8941-A263-DBB02E790B76}" type="slidenum">
              <a:rPr lang="en-US" smtClean="0">
                <a:solidFill>
                  <a:srgbClr val="2F2F26">
                    <a:lumMod val="60000"/>
                    <a:lumOff val="40000"/>
                  </a:srgbClr>
                </a:solidFill>
              </a:rPr>
              <a:pPr/>
              <a:t>‹#›</a:t>
            </a:fld>
            <a:endParaRPr lang="en-US">
              <a:solidFill>
                <a:srgbClr val="2F2F26">
                  <a:lumMod val="60000"/>
                  <a:lumOff val="40000"/>
                </a:srgbClr>
              </a:solidFill>
            </a:endParaRPr>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3139682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2178423" y="914400"/>
            <a:ext cx="6508377" cy="1143000"/>
          </a:xfrm>
        </p:spPr>
        <p:txBody>
          <a:bodyPr/>
          <a:lstStyle/>
          <a:p>
            <a:r>
              <a:rPr lang="en-US"/>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5" name="Footer Placeholder 4"/>
          <p:cNvSpPr>
            <a:spLocks noGrp="1"/>
          </p:cNvSpPr>
          <p:nvPr>
            <p:ph type="ftr" sz="quarter" idx="11"/>
          </p:nvPr>
        </p:nvSpPr>
        <p:spPr>
          <a:xfrm>
            <a:off x="2178423" y="6356350"/>
            <a:ext cx="4926852" cy="365125"/>
          </a:xfrm>
        </p:spPr>
        <p:txBody>
          <a:bodyPr/>
          <a:lstStyle/>
          <a:p>
            <a:endParaRPr lang="en-US">
              <a:solidFill>
                <a:srgbClr val="2F2F26">
                  <a:lumMod val="60000"/>
                  <a:lumOff val="40000"/>
                </a:srgbClr>
              </a:solidFill>
            </a:endParaRPr>
          </a:p>
        </p:txBody>
      </p:sp>
      <p:sp>
        <p:nvSpPr>
          <p:cNvPr id="6" name="Slide Number Placeholder 5"/>
          <p:cNvSpPr>
            <a:spLocks noGrp="1"/>
          </p:cNvSpPr>
          <p:nvPr>
            <p:ph type="sldNum" sz="quarter" idx="12"/>
          </p:nvPr>
        </p:nvSpPr>
        <p:spPr>
          <a:xfrm>
            <a:off x="331694" y="361016"/>
            <a:ext cx="506506" cy="365125"/>
          </a:xfrm>
        </p:spPr>
        <p:txBody>
          <a:bodyPr/>
          <a:lstStyle/>
          <a:p>
            <a:fld id="{F6968C8C-7A62-8941-A263-DBB02E790B76}" type="slidenum">
              <a:rPr lang="en-US" smtClean="0">
                <a:solidFill>
                  <a:prstClr val="white"/>
                </a:solidFill>
              </a:rPr>
              <a:pPr/>
              <a:t>‹#›</a:t>
            </a:fld>
            <a:endParaRPr lang="en-US">
              <a:solidFill>
                <a:prstClr val="white"/>
              </a:solidFill>
            </a:endParaRPr>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751953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5" name="Footer Placeholder 4"/>
          <p:cNvSpPr>
            <a:spLocks noGrp="1"/>
          </p:cNvSpPr>
          <p:nvPr>
            <p:ph type="ftr" sz="quarter" idx="11"/>
          </p:nvPr>
        </p:nvSpPr>
        <p:spPr>
          <a:xfrm>
            <a:off x="174812" y="6356350"/>
            <a:ext cx="5311588" cy="365125"/>
          </a:xfrm>
        </p:spPr>
        <p:txBody>
          <a:bodyPr/>
          <a:lstStyle/>
          <a:p>
            <a:endParaRPr lang="en-US">
              <a:solidFill>
                <a:srgbClr val="2F2F26">
                  <a:lumMod val="60000"/>
                  <a:lumOff val="40000"/>
                </a:srgbClr>
              </a:solidFill>
            </a:endParaRPr>
          </a:p>
        </p:txBody>
      </p:sp>
      <p:sp>
        <p:nvSpPr>
          <p:cNvPr id="6" name="Slide Number Placeholder 5"/>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0513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F6968C8C-7A62-8941-A263-DBB02E790B76}" type="slidenum">
              <a:rPr lang="en-US" smtClean="0">
                <a:solidFill>
                  <a:prstClr val="white"/>
                </a:solidFill>
              </a:rPr>
              <a:pPr/>
              <a:t>‹#›</a:t>
            </a:fld>
            <a:endParaRPr lang="en-US">
              <a:solidFill>
                <a:prstClr val="white"/>
              </a:solidFill>
            </a:endParaRPr>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1148792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2F2F26">
                  <a:lumMod val="60000"/>
                  <a:lumOff val="40000"/>
                </a:srgbClr>
              </a:solidFill>
            </a:endParaRPr>
          </a:p>
        </p:txBody>
      </p:sp>
      <p:sp>
        <p:nvSpPr>
          <p:cNvPr id="7" name="Slide Number Placeholder 6"/>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92252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2F2F26">
                  <a:lumMod val="60000"/>
                  <a:lumOff val="40000"/>
                </a:srgbClr>
              </a:solidFill>
            </a:endParaRPr>
          </a:p>
        </p:txBody>
      </p:sp>
      <p:sp>
        <p:nvSpPr>
          <p:cNvPr id="9" name="Slide Number Placeholder 8"/>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8540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2F2F26">
                  <a:lumMod val="60000"/>
                  <a:lumOff val="40000"/>
                </a:srgbClr>
              </a:solidFill>
            </a:endParaRPr>
          </a:p>
        </p:txBody>
      </p:sp>
      <p:sp>
        <p:nvSpPr>
          <p:cNvPr id="7" name="Slide Number Placeholder 6"/>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008947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2F2F26">
                  <a:lumMod val="60000"/>
                  <a:lumOff val="40000"/>
                </a:srgbClr>
              </a:solidFill>
            </a:endParaRPr>
          </a:p>
        </p:txBody>
      </p:sp>
      <p:sp>
        <p:nvSpPr>
          <p:cNvPr id="7" name="Slide Number Placeholder 6"/>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31157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6968C8C-7A62-8941-A263-DBB02E790B76}"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2F2F26">
                  <a:lumMod val="60000"/>
                  <a:lumOff val="40000"/>
                </a:srgbClr>
              </a:solidFill>
            </a:endParaRPr>
          </a:p>
        </p:txBody>
      </p:sp>
      <p:sp>
        <p:nvSpPr>
          <p:cNvPr id="7" name="Slide Number Placeholder 6"/>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771593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2F2F26">
                  <a:lumMod val="60000"/>
                  <a:lumOff val="40000"/>
                </a:srgbClr>
              </a:solidFill>
            </a:endParaRPr>
          </a:p>
        </p:txBody>
      </p:sp>
      <p:sp>
        <p:nvSpPr>
          <p:cNvPr id="5" name="Slide Number Placeholder 4"/>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87018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Date Placeholder 1"/>
          <p:cNvSpPr>
            <a:spLocks noGrp="1"/>
          </p:cNvSpPr>
          <p:nvPr>
            <p:ph type="dt" sz="half" idx="10"/>
          </p:nvPr>
        </p:nvSpPr>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3" name="Footer Placeholder 2"/>
          <p:cNvSpPr>
            <a:spLocks noGrp="1"/>
          </p:cNvSpPr>
          <p:nvPr>
            <p:ph type="ftr" sz="quarter" idx="11"/>
          </p:nvPr>
        </p:nvSpPr>
        <p:spPr/>
        <p:txBody>
          <a:bodyPr/>
          <a:lstStyle/>
          <a:p>
            <a:endParaRPr lang="en-US">
              <a:solidFill>
                <a:srgbClr val="2F2F26">
                  <a:lumMod val="60000"/>
                  <a:lumOff val="40000"/>
                </a:srgbClr>
              </a:solidFill>
            </a:endParaRPr>
          </a:p>
        </p:txBody>
      </p:sp>
      <p:sp>
        <p:nvSpPr>
          <p:cNvPr id="4" name="Slide Number Placeholder 3"/>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7878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2F2F26">
                  <a:lumMod val="60000"/>
                  <a:lumOff val="40000"/>
                </a:srgbClr>
              </a:solidFill>
            </a:endParaRPr>
          </a:p>
        </p:txBody>
      </p:sp>
      <p:sp>
        <p:nvSpPr>
          <p:cNvPr id="7" name="Slide Number Placeholder 6"/>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68724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6" name="Footer Placeholder 5"/>
          <p:cNvSpPr>
            <a:spLocks noGrp="1"/>
          </p:cNvSpPr>
          <p:nvPr>
            <p:ph type="ftr" sz="quarter" idx="11"/>
          </p:nvPr>
        </p:nvSpPr>
        <p:spPr>
          <a:xfrm>
            <a:off x="174812" y="6356350"/>
            <a:ext cx="3863788" cy="365125"/>
          </a:xfrm>
        </p:spPr>
        <p:txBody>
          <a:bodyPr/>
          <a:lstStyle/>
          <a:p>
            <a:endParaRPr lang="en-US">
              <a:solidFill>
                <a:srgbClr val="2F2F26">
                  <a:lumMod val="60000"/>
                  <a:lumOff val="40000"/>
                </a:srgbClr>
              </a:solidFill>
            </a:endParaRPr>
          </a:p>
        </p:txBody>
      </p:sp>
      <p:sp>
        <p:nvSpPr>
          <p:cNvPr id="7" name="Slide Number Placeholder 6"/>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a:t>Drag picture to placeholder or click icon to add</a:t>
            </a:r>
            <a:endParaRPr/>
          </a:p>
        </p:txBody>
      </p:sp>
    </p:spTree>
    <p:extLst>
      <p:ext uri="{BB962C8B-B14F-4D97-AF65-F5344CB8AC3E}">
        <p14:creationId xmlns:p14="http://schemas.microsoft.com/office/powerpoint/2010/main" val="3636225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2F2F26">
                  <a:lumMod val="60000"/>
                  <a:lumOff val="40000"/>
                </a:srgbClr>
              </a:solidFill>
            </a:endParaRPr>
          </a:p>
        </p:txBody>
      </p:sp>
      <p:sp>
        <p:nvSpPr>
          <p:cNvPr id="7" name="Slide Number Placeholder 6"/>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239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2F2F26">
                  <a:lumMod val="60000"/>
                  <a:lumOff val="40000"/>
                </a:srgbClr>
              </a:solidFill>
            </a:endParaRPr>
          </a:p>
        </p:txBody>
      </p:sp>
      <p:sp>
        <p:nvSpPr>
          <p:cNvPr id="7" name="Slide Number Placeholder 6"/>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1327313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2F2F26">
                  <a:lumMod val="60000"/>
                  <a:lumOff val="40000"/>
                </a:srgbClr>
              </a:solidFill>
            </a:endParaRPr>
          </a:p>
        </p:txBody>
      </p:sp>
      <p:sp>
        <p:nvSpPr>
          <p:cNvPr id="6" name="Slide Number Placeholder 5"/>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14322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2F2F26">
                  <a:lumMod val="60000"/>
                  <a:lumOff val="40000"/>
                </a:srgbClr>
              </a:solidFill>
            </a:endParaRPr>
          </a:p>
        </p:txBody>
      </p:sp>
      <p:sp>
        <p:nvSpPr>
          <p:cNvPr id="6" name="Slide Number Placeholder 5"/>
          <p:cNvSpPr>
            <a:spLocks noGrp="1"/>
          </p:cNvSpPr>
          <p:nvPr>
            <p:ph type="sldNum" sz="quarter" idx="12"/>
          </p:nvPr>
        </p:nvSpPr>
        <p:spPr/>
        <p:txBody>
          <a:bodyPr/>
          <a:lstStyle/>
          <a:p>
            <a:fld id="{F6968C8C-7A62-8941-A263-DBB02E790B7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9676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F6968C8C-7A62-8941-A263-DBB02E790B76}"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8155CB7F-4295-6E40-ABE2-6674B6078014}" type="datetimeFigureOut">
              <a:rPr lang="en-US" smtClean="0"/>
              <a:t>12/30/2020</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F6968C8C-7A62-8941-A263-DBB02E790B76}"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8155CB7F-4295-6E40-ABE2-6674B6078014}" type="datetimeFigureOut">
              <a:rPr lang="en-US" smtClean="0"/>
              <a:t>12/30/2020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68C8C-7A62-8941-A263-DBB02E790B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155CB7F-4295-6E40-ABE2-6674B6078014}" type="datetimeFigureOut">
              <a:rPr lang="en-US" smtClean="0"/>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68C8C-7A62-8941-A263-DBB02E790B76}"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8155CB7F-4295-6E40-ABE2-6674B6078014}" type="datetimeFigureOut">
              <a:rPr lang="en-US" smtClean="0"/>
              <a:t>12/30/2020</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F6968C8C-7A62-8941-A263-DBB02E790B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Avenir Heavy"/>
          <a:ea typeface="+mj-ea"/>
          <a:cs typeface="Avenir Heavy"/>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Avenir Medium"/>
          <a:ea typeface="+mn-ea"/>
          <a:cs typeface="Avenir Medium"/>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Medium"/>
          <a:ea typeface="+mn-ea"/>
          <a:cs typeface="Avenir Medium"/>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Medium"/>
          <a:ea typeface="+mn-ea"/>
          <a:cs typeface="Avenir Medium"/>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Medium"/>
          <a:ea typeface="+mn-ea"/>
          <a:cs typeface="Avenir Medium"/>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Medium"/>
          <a:ea typeface="+mn-ea"/>
          <a:cs typeface="Avenir Medium"/>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dirty="0"/>
              <a:t>Click to edit Master title style</a:t>
            </a:r>
            <a:endParaRPr dirty="0"/>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8155CB7F-4295-6E40-ABE2-6674B6078014}" type="datetimeFigureOut">
              <a:rPr lang="en-US" smtClean="0">
                <a:solidFill>
                  <a:srgbClr val="2F2F26">
                    <a:lumMod val="60000"/>
                    <a:lumOff val="40000"/>
                  </a:srgbClr>
                </a:solidFill>
              </a:rPr>
              <a:pPr/>
              <a:t>12/30/2020</a:t>
            </a:fld>
            <a:endParaRPr lang="en-US">
              <a:solidFill>
                <a:srgbClr val="2F2F26">
                  <a:lumMod val="60000"/>
                  <a:lumOff val="40000"/>
                </a:srgbClr>
              </a:solidFill>
            </a:endParaRPr>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solidFill>
                <a:srgbClr val="2F2F26">
                  <a:lumMod val="60000"/>
                  <a:lumOff val="40000"/>
                </a:srgbClr>
              </a:solidFill>
            </a:endParaRPr>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F6968C8C-7A62-8941-A263-DBB02E790B7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3729136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spcBef>
          <a:spcPct val="0"/>
        </a:spcBef>
        <a:buNone/>
        <a:defRPr sz="3600" kern="1200">
          <a:solidFill>
            <a:schemeClr val="accent1"/>
          </a:solidFill>
          <a:latin typeface="Avenir Heavy"/>
          <a:ea typeface="+mj-ea"/>
          <a:cs typeface="Avenir Heavy"/>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Avenir Medium"/>
          <a:ea typeface="+mn-ea"/>
          <a:cs typeface="Avenir Medium"/>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Medium"/>
          <a:ea typeface="+mn-ea"/>
          <a:cs typeface="Avenir Medium"/>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Medium"/>
          <a:ea typeface="+mn-ea"/>
          <a:cs typeface="Avenir Medium"/>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Avenir Medium"/>
          <a:ea typeface="+mn-ea"/>
          <a:cs typeface="Avenir Medium"/>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Avenir Medium"/>
          <a:ea typeface="+mn-ea"/>
          <a:cs typeface="Avenir Medium"/>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A55B"/>
        </a:solidFill>
        <a:effectLst/>
      </p:bgPr>
    </p:bg>
    <p:spTree>
      <p:nvGrpSpPr>
        <p:cNvPr id="1" name=""/>
        <p:cNvGrpSpPr/>
        <p:nvPr/>
      </p:nvGrpSpPr>
      <p:grpSpPr>
        <a:xfrm>
          <a:off x="0" y="0"/>
          <a:ext cx="0" cy="0"/>
          <a:chOff x="0" y="0"/>
          <a:chExt cx="0" cy="0"/>
        </a:xfrm>
      </p:grpSpPr>
      <p:sp>
        <p:nvSpPr>
          <p:cNvPr id="5" name="TextBox 4"/>
          <p:cNvSpPr txBox="1"/>
          <p:nvPr/>
        </p:nvSpPr>
        <p:spPr>
          <a:xfrm>
            <a:off x="6404779" y="5193794"/>
            <a:ext cx="1752600" cy="369332"/>
          </a:xfrm>
          <a:prstGeom prst="rect">
            <a:avLst/>
          </a:prstGeom>
          <a:noFill/>
        </p:spPr>
        <p:txBody>
          <a:bodyPr wrap="square" rtlCol="0">
            <a:spAutoFit/>
          </a:bodyPr>
          <a:lstStyle/>
          <a:p>
            <a:pPr algn="ctr"/>
            <a:r>
              <a:rPr lang="en-US" dirty="0">
                <a:solidFill>
                  <a:prstClr val="white"/>
                </a:solidFill>
                <a:latin typeface="Arial" panose="020B0604020202020204" pitchFamily="34" charset="0"/>
                <a:cs typeface="Arial" panose="020B0604020202020204" pitchFamily="34" charset="0"/>
              </a:rPr>
              <a:t>Sponsored</a:t>
            </a:r>
            <a:r>
              <a:rPr lang="en-US" dirty="0">
                <a:solidFill>
                  <a:prstClr val="black"/>
                </a:solidFill>
              </a:rPr>
              <a:t> </a:t>
            </a:r>
            <a:r>
              <a:rPr lang="en-US" dirty="0">
                <a:solidFill>
                  <a:prstClr val="white"/>
                </a:solidFill>
              </a:rPr>
              <a:t>by</a:t>
            </a:r>
          </a:p>
        </p:txBody>
      </p:sp>
      <p:sp>
        <p:nvSpPr>
          <p:cNvPr id="6" name="Title 1"/>
          <p:cNvSpPr txBox="1">
            <a:spLocks/>
          </p:cNvSpPr>
          <p:nvPr/>
        </p:nvSpPr>
        <p:spPr>
          <a:xfrm>
            <a:off x="609600" y="981075"/>
            <a:ext cx="4724400" cy="1143000"/>
          </a:xfrm>
          <a:prstGeom prst="rect">
            <a:avLst/>
          </a:prstGeom>
        </p:spPr>
        <p:txBody>
          <a:bodyPr>
            <a:normAutofit fontScale="90000" lnSpcReduction="10000"/>
          </a:bodyPr>
          <a:lstStyle>
            <a:lvl1pPr algn="l" defTabSz="914400" rtl="0" eaLnBrk="1" latinLnBrk="0" hangingPunct="1">
              <a:spcBef>
                <a:spcPct val="0"/>
              </a:spcBef>
              <a:buNone/>
              <a:defRPr sz="3600" kern="1200">
                <a:solidFill>
                  <a:schemeClr val="accent1"/>
                </a:solidFill>
                <a:latin typeface="Avenir Heavy"/>
                <a:ea typeface="+mj-ea"/>
                <a:cs typeface="Avenir Heavy"/>
              </a:defRPr>
            </a:lvl1pPr>
          </a:lstStyle>
          <a:p>
            <a:r>
              <a:rPr lang="en-US" sz="8000" b="1" spc="-300" dirty="0">
                <a:solidFill>
                  <a:prstClr val="white"/>
                </a:solidFill>
                <a:latin typeface="Cambria" panose="02040503050406030204" pitchFamily="18" charset="0"/>
              </a:rPr>
              <a:t>Welcome</a:t>
            </a:r>
          </a:p>
        </p:txBody>
      </p:sp>
      <p:sp>
        <p:nvSpPr>
          <p:cNvPr id="7" name="Rectangle 6"/>
          <p:cNvSpPr/>
          <p:nvPr/>
        </p:nvSpPr>
        <p:spPr>
          <a:xfrm>
            <a:off x="685800" y="2276475"/>
            <a:ext cx="6172200" cy="646331"/>
          </a:xfrm>
          <a:prstGeom prst="rect">
            <a:avLst/>
          </a:prstGeom>
        </p:spPr>
        <p:txBody>
          <a:bodyPr wrap="square">
            <a:spAutoFit/>
          </a:bodyPr>
          <a:lstStyle/>
          <a:p>
            <a:r>
              <a:rPr lang="en-US" b="1" dirty="0">
                <a:solidFill>
                  <a:prstClr val="white"/>
                </a:solidFill>
                <a:latin typeface="Arial" panose="020B0604020202020204" pitchFamily="34" charset="0"/>
                <a:cs typeface="Arial" panose="020B0604020202020204" pitchFamily="34" charset="0"/>
              </a:rPr>
              <a:t>COUNTRY Financial</a:t>
            </a:r>
            <a:r>
              <a:rPr lang="en-US" b="1" baseline="30000" dirty="0">
                <a:solidFill>
                  <a:prstClr val="white"/>
                </a:solidFill>
                <a:latin typeface="Arial" panose="020B0604020202020204" pitchFamily="34" charset="0"/>
                <a:cs typeface="Arial" panose="020B0604020202020204" pitchFamily="34" charset="0"/>
              </a:rPr>
              <a:t>®</a:t>
            </a:r>
            <a:r>
              <a:rPr lang="en-US" b="1" dirty="0">
                <a:solidFill>
                  <a:prstClr val="white"/>
                </a:solidFill>
                <a:latin typeface="Arial" panose="020B0604020202020204" pitchFamily="34" charset="0"/>
                <a:cs typeface="Arial" panose="020B0604020202020204" pitchFamily="34" charset="0"/>
              </a:rPr>
              <a:t> proudly provides financial literacy education to your classroom.</a:t>
            </a:r>
            <a:endParaRPr lang="en-US" baseline="30000"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685799" y="2982718"/>
            <a:ext cx="5476875" cy="1015663"/>
          </a:xfrm>
          <a:prstGeom prst="rect">
            <a:avLst/>
          </a:prstGeom>
        </p:spPr>
        <p:txBody>
          <a:bodyPr wrap="square">
            <a:spAutoFit/>
          </a:bodyPr>
          <a:lstStyle/>
          <a:p>
            <a:r>
              <a:rPr lang="en-US" sz="1200" dirty="0">
                <a:solidFill>
                  <a:prstClr val="white"/>
                </a:solidFill>
                <a:latin typeface="Arial" panose="020B0604020202020204" pitchFamily="34" charset="0"/>
                <a:cs typeface="Arial" panose="020B0604020202020204" pitchFamily="34" charset="0"/>
              </a:rPr>
              <a:t>Financial literacy is important, no matter how old you are and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no matter your goals. Understanding money allows you to make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more informed choices and to be better able to pursue your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dreams. Congratulations on taking this first step in becoming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more financially savvy.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732" y="5730337"/>
            <a:ext cx="3218695" cy="926594"/>
          </a:xfrm>
          <a:prstGeom prst="rect">
            <a:avLst/>
          </a:prstGeom>
        </p:spPr>
      </p:pic>
    </p:spTree>
    <p:extLst>
      <p:ext uri="{BB962C8B-B14F-4D97-AF65-F5344CB8AC3E}">
        <p14:creationId xmlns:p14="http://schemas.microsoft.com/office/powerpoint/2010/main" val="149081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0350"/>
            <a:ext cx="6508377" cy="1104900"/>
          </a:xfrm>
        </p:spPr>
        <p:txBody>
          <a:bodyPr/>
          <a:lstStyle/>
          <a:p>
            <a:r>
              <a:rPr lang="en-US" dirty="0"/>
              <a:t>Your responsibilities as a borrower: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3677150"/>
              </p:ext>
            </p:extLst>
          </p:nvPr>
        </p:nvGraphicFramePr>
        <p:xfrm>
          <a:off x="457199" y="2209800"/>
          <a:ext cx="8376378"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309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9400"/>
            <a:ext cx="6508377" cy="596900"/>
          </a:xfrm>
        </p:spPr>
        <p:txBody>
          <a:bodyPr/>
          <a:lstStyle/>
          <a:p>
            <a:r>
              <a:rPr lang="en-US" dirty="0"/>
              <a:t>What if I can’t pay?</a:t>
            </a:r>
          </a:p>
        </p:txBody>
      </p:sp>
      <p:sp>
        <p:nvSpPr>
          <p:cNvPr id="3" name="Content Placeholder 2"/>
          <p:cNvSpPr>
            <a:spLocks noGrp="1"/>
          </p:cNvSpPr>
          <p:nvPr>
            <p:ph idx="1"/>
          </p:nvPr>
        </p:nvSpPr>
        <p:spPr>
          <a:xfrm>
            <a:off x="457199" y="1638300"/>
            <a:ext cx="6508377" cy="3916363"/>
          </a:xfrm>
        </p:spPr>
        <p:txBody>
          <a:bodyPr/>
          <a:lstStyle/>
          <a:p>
            <a:r>
              <a:rPr lang="en-US" dirty="0"/>
              <a:t>Keep in contact with creditors</a:t>
            </a:r>
          </a:p>
          <a:p>
            <a:r>
              <a:rPr lang="en-US" dirty="0"/>
              <a:t>Credit counseling</a:t>
            </a:r>
          </a:p>
          <a:p>
            <a:r>
              <a:rPr lang="en-US" dirty="0"/>
              <a:t>Negative marks will show on credit for 7-10 years</a:t>
            </a:r>
          </a:p>
          <a:p>
            <a:r>
              <a:rPr lang="en-US" dirty="0"/>
              <a:t>Bankruptcy last resort</a:t>
            </a:r>
          </a:p>
        </p:txBody>
      </p:sp>
    </p:spTree>
    <p:extLst>
      <p:ext uri="{BB962C8B-B14F-4D97-AF65-F5344CB8AC3E}">
        <p14:creationId xmlns:p14="http://schemas.microsoft.com/office/powerpoint/2010/main" val="419410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9400"/>
            <a:ext cx="6508377" cy="736600"/>
          </a:xfrm>
        </p:spPr>
        <p:txBody>
          <a:bodyPr/>
          <a:lstStyle/>
          <a:p>
            <a:r>
              <a:rPr lang="en-US" dirty="0"/>
              <a:t>What debts never go away?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73724553"/>
              </p:ext>
            </p:extLst>
          </p:nvPr>
        </p:nvGraphicFramePr>
        <p:xfrm>
          <a:off x="457199" y="1193800"/>
          <a:ext cx="7670801" cy="4932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4084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or someone you have known been a victim of fraud?</a:t>
            </a:r>
          </a:p>
        </p:txBody>
      </p:sp>
      <p:pic>
        <p:nvPicPr>
          <p:cNvPr id="6" name="Picture 5"/>
          <p:cNvPicPr>
            <a:picLocks noChangeAspect="1"/>
          </p:cNvPicPr>
          <p:nvPr/>
        </p:nvPicPr>
        <p:blipFill>
          <a:blip r:embed="rId3"/>
          <a:stretch>
            <a:fillRect/>
          </a:stretch>
        </p:blipFill>
        <p:spPr>
          <a:xfrm>
            <a:off x="2984500" y="2501900"/>
            <a:ext cx="3175000" cy="3238500"/>
          </a:xfrm>
          <a:prstGeom prst="rect">
            <a:avLst/>
          </a:prstGeom>
        </p:spPr>
      </p:pic>
    </p:spTree>
    <p:extLst>
      <p:ext uri="{BB962C8B-B14F-4D97-AF65-F5344CB8AC3E}">
        <p14:creationId xmlns:p14="http://schemas.microsoft.com/office/powerpoint/2010/main" val="4063558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7500"/>
            <a:ext cx="6508377" cy="635000"/>
          </a:xfrm>
        </p:spPr>
        <p:txBody>
          <a:bodyPr/>
          <a:lstStyle/>
          <a:p>
            <a:r>
              <a:rPr lang="en-US" dirty="0"/>
              <a:t>Credit reporting agencies</a:t>
            </a:r>
          </a:p>
        </p:txBody>
      </p:sp>
      <p:pic>
        <p:nvPicPr>
          <p:cNvPr id="5" name="Picture 4" descr="096051"/>
          <p:cNvPicPr>
            <a:picLocks noChangeAspect="1" noChangeArrowheads="1"/>
          </p:cNvPicPr>
          <p:nvPr/>
        </p:nvPicPr>
        <p:blipFill>
          <a:blip r:embed="rId3" cstate="print"/>
          <a:srcRect/>
          <a:stretch>
            <a:fillRect/>
          </a:stretch>
        </p:blipFill>
        <p:spPr bwMode="auto">
          <a:xfrm>
            <a:off x="2773363" y="2150070"/>
            <a:ext cx="3121025" cy="1193800"/>
          </a:xfrm>
          <a:prstGeom prst="rect">
            <a:avLst/>
          </a:prstGeom>
          <a:noFill/>
          <a:ln w="9525">
            <a:noFill/>
            <a:miter lim="800000"/>
            <a:headEnd/>
            <a:tailEnd/>
          </a:ln>
        </p:spPr>
      </p:pic>
      <p:pic>
        <p:nvPicPr>
          <p:cNvPr id="6" name="Picture 5" descr="equifax_logo"/>
          <p:cNvPicPr>
            <a:picLocks noChangeAspect="1" noChangeArrowheads="1"/>
          </p:cNvPicPr>
          <p:nvPr/>
        </p:nvPicPr>
        <p:blipFill>
          <a:blip r:embed="rId4" cstate="print"/>
          <a:srcRect/>
          <a:stretch>
            <a:fillRect/>
          </a:stretch>
        </p:blipFill>
        <p:spPr bwMode="auto">
          <a:xfrm>
            <a:off x="457199" y="5457825"/>
            <a:ext cx="2320925" cy="450850"/>
          </a:xfrm>
          <a:prstGeom prst="rect">
            <a:avLst/>
          </a:prstGeom>
          <a:noFill/>
          <a:ln w="9525">
            <a:noFill/>
            <a:miter lim="800000"/>
            <a:headEnd/>
            <a:tailEnd/>
          </a:ln>
        </p:spPr>
      </p:pic>
      <p:pic>
        <p:nvPicPr>
          <p:cNvPr id="7" name="Picture 6" descr="TransUnionLogo"/>
          <p:cNvPicPr>
            <a:picLocks noChangeAspect="1" noChangeArrowheads="1"/>
          </p:cNvPicPr>
          <p:nvPr/>
        </p:nvPicPr>
        <p:blipFill>
          <a:blip r:embed="rId5" cstate="print"/>
          <a:srcRect/>
          <a:stretch>
            <a:fillRect/>
          </a:stretch>
        </p:blipFill>
        <p:spPr bwMode="auto">
          <a:xfrm>
            <a:off x="6591300" y="4867275"/>
            <a:ext cx="1346200" cy="1181100"/>
          </a:xfrm>
          <a:prstGeom prst="rect">
            <a:avLst/>
          </a:prstGeom>
          <a:noFill/>
          <a:ln w="9525">
            <a:noFill/>
            <a:miter lim="800000"/>
            <a:headEnd/>
            <a:tailEnd/>
          </a:ln>
        </p:spPr>
      </p:pic>
      <p:sp>
        <p:nvSpPr>
          <p:cNvPr id="8" name="Rectangle 7"/>
          <p:cNvSpPr/>
          <p:nvPr/>
        </p:nvSpPr>
        <p:spPr>
          <a:xfrm>
            <a:off x="804869" y="3377505"/>
            <a:ext cx="7132631" cy="923330"/>
          </a:xfrm>
          <a:prstGeom prst="rect">
            <a:avLst/>
          </a:prstGeom>
          <a:noFill/>
        </p:spPr>
        <p:txBody>
          <a:bodyPr wrap="none" lIns="91440" tIns="45720" rIns="91440" bIns="45720">
            <a:spAutoFit/>
          </a:bodyPr>
          <a:lstStyle/>
          <a:p>
            <a:pPr algn="ctr"/>
            <a:r>
              <a:rPr lang="en-US"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Annualcreditreport.com</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69242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17500"/>
            <a:ext cx="6508377" cy="584200"/>
          </a:xfrm>
        </p:spPr>
        <p:txBody>
          <a:bodyPr/>
          <a:lstStyle/>
          <a:p>
            <a:r>
              <a:rPr lang="en-US" dirty="0"/>
              <a:t>Review Sample Credit Report</a:t>
            </a:r>
          </a:p>
        </p:txBody>
      </p:sp>
      <p:sp>
        <p:nvSpPr>
          <p:cNvPr id="3" name="Content Placeholder 2"/>
          <p:cNvSpPr>
            <a:spLocks noGrp="1"/>
          </p:cNvSpPr>
          <p:nvPr>
            <p:ph idx="1"/>
          </p:nvPr>
        </p:nvSpPr>
        <p:spPr>
          <a:xfrm>
            <a:off x="457199" y="1498600"/>
            <a:ext cx="6508377" cy="3916363"/>
          </a:xfrm>
        </p:spPr>
        <p:txBody>
          <a:bodyPr/>
          <a:lstStyle/>
          <a:p>
            <a:r>
              <a:rPr lang="en-US" b="1" dirty="0"/>
              <a:t>Page 14-15 of the Resource Guide</a:t>
            </a:r>
          </a:p>
          <a:p>
            <a:r>
              <a:rPr lang="en-US" dirty="0"/>
              <a:t>What’s on there?</a:t>
            </a:r>
          </a:p>
          <a:p>
            <a:pPr lvl="1"/>
            <a:r>
              <a:rPr lang="en-US" dirty="0"/>
              <a:t>Identity </a:t>
            </a:r>
          </a:p>
          <a:p>
            <a:pPr lvl="1"/>
            <a:r>
              <a:rPr lang="en-US" dirty="0"/>
              <a:t>Accounts</a:t>
            </a:r>
          </a:p>
          <a:p>
            <a:pPr lvl="1"/>
            <a:r>
              <a:rPr lang="en-US" dirty="0"/>
              <a:t>Public records</a:t>
            </a:r>
          </a:p>
          <a:p>
            <a:pPr lvl="1"/>
            <a:r>
              <a:rPr lang="en-US" dirty="0"/>
              <a:t>Inquires</a:t>
            </a:r>
          </a:p>
          <a:p>
            <a:pPr lvl="1"/>
            <a:r>
              <a:rPr lang="en-US" dirty="0"/>
              <a:t>Dispute instructions</a:t>
            </a:r>
          </a:p>
        </p:txBody>
      </p:sp>
    </p:spTree>
    <p:extLst>
      <p:ext uri="{BB962C8B-B14F-4D97-AF65-F5344CB8AC3E}">
        <p14:creationId xmlns:p14="http://schemas.microsoft.com/office/powerpoint/2010/main" val="260686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0200"/>
            <a:ext cx="6508377" cy="520700"/>
          </a:xfrm>
        </p:spPr>
        <p:txBody>
          <a:bodyPr/>
          <a:lstStyle/>
          <a:p>
            <a:r>
              <a:rPr lang="en-US" dirty="0"/>
              <a:t>What is a credit score?</a:t>
            </a:r>
          </a:p>
        </p:txBody>
      </p:sp>
      <p:graphicFrame>
        <p:nvGraphicFramePr>
          <p:cNvPr id="4" name="Diagram 3"/>
          <p:cNvGraphicFramePr/>
          <p:nvPr>
            <p:extLst>
              <p:ext uri="{D42A27DB-BD31-4B8C-83A1-F6EECF244321}">
                <p14:modId xmlns:p14="http://schemas.microsoft.com/office/powerpoint/2010/main" val="4180303192"/>
              </p:ext>
            </p:extLst>
          </p:nvPr>
        </p:nvGraphicFramePr>
        <p:xfrm>
          <a:off x="546100" y="1181100"/>
          <a:ext cx="82169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784945" y="4926905"/>
            <a:ext cx="3574115" cy="923330"/>
          </a:xfrm>
          <a:prstGeom prst="rect">
            <a:avLst/>
          </a:prstGeom>
          <a:noFill/>
        </p:spPr>
        <p:txBody>
          <a:bodyPr wrap="none" lIns="91440" tIns="45720" rIns="91440" bIns="45720">
            <a:spAutoFit/>
          </a:bodyPr>
          <a:lstStyle/>
          <a:p>
            <a:pPr algn="ctr"/>
            <a:r>
              <a:rPr lang="en-US" sz="54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Myfico.com</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9535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6049"/>
            <a:ext cx="6508377" cy="684571"/>
          </a:xfrm>
        </p:spPr>
        <p:txBody>
          <a:bodyPr/>
          <a:lstStyle/>
          <a:p>
            <a:r>
              <a:rPr lang="en-US" dirty="0"/>
              <a:t>What makes up your score?</a:t>
            </a:r>
          </a:p>
        </p:txBody>
      </p:sp>
      <p:graphicFrame>
        <p:nvGraphicFramePr>
          <p:cNvPr id="3" name="Chart 2"/>
          <p:cNvGraphicFramePr/>
          <p:nvPr>
            <p:extLst>
              <p:ext uri="{D42A27DB-BD31-4B8C-83A1-F6EECF244321}">
                <p14:modId xmlns:p14="http://schemas.microsoft.com/office/powerpoint/2010/main" val="643294307"/>
              </p:ext>
            </p:extLst>
          </p:nvPr>
        </p:nvGraphicFramePr>
        <p:xfrm>
          <a:off x="990600" y="1397000"/>
          <a:ext cx="6629400" cy="492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018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you have a good score of 780 and make some mistakes?</a:t>
            </a:r>
          </a:p>
        </p:txBody>
      </p:sp>
      <p:graphicFrame>
        <p:nvGraphicFramePr>
          <p:cNvPr id="3" name="Table 2"/>
          <p:cNvGraphicFramePr>
            <a:graphicFrameLocks noGrp="1"/>
          </p:cNvGraphicFramePr>
          <p:nvPr>
            <p:extLst>
              <p:ext uri="{D42A27DB-BD31-4B8C-83A1-F6EECF244321}">
                <p14:modId xmlns:p14="http://schemas.microsoft.com/office/powerpoint/2010/main" val="2032967010"/>
              </p:ext>
            </p:extLst>
          </p:nvPr>
        </p:nvGraphicFramePr>
        <p:xfrm>
          <a:off x="609075" y="2715689"/>
          <a:ext cx="7743246" cy="2225040"/>
        </p:xfrm>
        <a:graphic>
          <a:graphicData uri="http://schemas.openxmlformats.org/drawingml/2006/table">
            <a:tbl>
              <a:tblPr firstRow="1" bandRow="1">
                <a:tableStyleId>{D113A9D2-9D6B-4929-AA2D-F23B5EE8CBE7}</a:tableStyleId>
              </a:tblPr>
              <a:tblGrid>
                <a:gridCol w="2581082">
                  <a:extLst>
                    <a:ext uri="{9D8B030D-6E8A-4147-A177-3AD203B41FA5}">
                      <a16:colId xmlns:a16="http://schemas.microsoft.com/office/drawing/2014/main" val="20000"/>
                    </a:ext>
                  </a:extLst>
                </a:gridCol>
                <a:gridCol w="2581082">
                  <a:extLst>
                    <a:ext uri="{9D8B030D-6E8A-4147-A177-3AD203B41FA5}">
                      <a16:colId xmlns:a16="http://schemas.microsoft.com/office/drawing/2014/main" val="20001"/>
                    </a:ext>
                  </a:extLst>
                </a:gridCol>
                <a:gridCol w="2581082">
                  <a:extLst>
                    <a:ext uri="{9D8B030D-6E8A-4147-A177-3AD203B41FA5}">
                      <a16:colId xmlns:a16="http://schemas.microsoft.com/office/drawing/2014/main" val="20002"/>
                    </a:ext>
                  </a:extLst>
                </a:gridCol>
              </a:tblGrid>
              <a:tr h="370840">
                <a:tc>
                  <a:txBody>
                    <a:bodyPr/>
                    <a:lstStyle/>
                    <a:p>
                      <a:r>
                        <a:rPr lang="en-US" dirty="0">
                          <a:latin typeface="Avenir Medium"/>
                          <a:cs typeface="Avenir Medium"/>
                        </a:rPr>
                        <a:t>Mistake</a:t>
                      </a:r>
                    </a:p>
                  </a:txBody>
                  <a:tcPr/>
                </a:tc>
                <a:tc>
                  <a:txBody>
                    <a:bodyPr/>
                    <a:lstStyle/>
                    <a:p>
                      <a:r>
                        <a:rPr lang="en-US" dirty="0">
                          <a:latin typeface="Avenir Medium"/>
                          <a:cs typeface="Avenir Medium"/>
                        </a:rPr>
                        <a:t>Point</a:t>
                      </a:r>
                      <a:r>
                        <a:rPr lang="en-US" baseline="0" dirty="0">
                          <a:latin typeface="Avenir Medium"/>
                          <a:cs typeface="Avenir Medium"/>
                        </a:rPr>
                        <a:t> Downgrade</a:t>
                      </a:r>
                      <a:endParaRPr lang="en-US" dirty="0">
                        <a:latin typeface="Avenir Medium"/>
                        <a:cs typeface="Avenir Medium"/>
                      </a:endParaRPr>
                    </a:p>
                  </a:txBody>
                  <a:tcPr/>
                </a:tc>
                <a:tc>
                  <a:txBody>
                    <a:bodyPr/>
                    <a:lstStyle/>
                    <a:p>
                      <a:r>
                        <a:rPr lang="en-US" dirty="0">
                          <a:latin typeface="Avenir Medium"/>
                          <a:cs typeface="Avenir Medium"/>
                        </a:rPr>
                        <a:t>New Score</a:t>
                      </a:r>
                    </a:p>
                  </a:txBody>
                  <a:tcPr/>
                </a:tc>
                <a:extLst>
                  <a:ext uri="{0D108BD9-81ED-4DB2-BD59-A6C34878D82A}">
                    <a16:rowId xmlns:a16="http://schemas.microsoft.com/office/drawing/2014/main" val="10000"/>
                  </a:ext>
                </a:extLst>
              </a:tr>
              <a:tr h="370840">
                <a:tc>
                  <a:txBody>
                    <a:bodyPr/>
                    <a:lstStyle/>
                    <a:p>
                      <a:r>
                        <a:rPr lang="en-US" dirty="0">
                          <a:latin typeface="Avenir Medium"/>
                          <a:cs typeface="Avenir Medium"/>
                        </a:rPr>
                        <a:t>Maxed out credit card</a:t>
                      </a:r>
                    </a:p>
                  </a:txBody>
                  <a:tcPr/>
                </a:tc>
                <a:tc>
                  <a:txBody>
                    <a:bodyPr/>
                    <a:lstStyle/>
                    <a:p>
                      <a:r>
                        <a:rPr lang="en-US" dirty="0">
                          <a:latin typeface="Avenir Medium"/>
                          <a:cs typeface="Avenir Medium"/>
                        </a:rPr>
                        <a:t>25-45</a:t>
                      </a:r>
                    </a:p>
                  </a:txBody>
                  <a:tcPr/>
                </a:tc>
                <a:tc>
                  <a:txBody>
                    <a:bodyPr/>
                    <a:lstStyle/>
                    <a:p>
                      <a:r>
                        <a:rPr lang="en-US" dirty="0">
                          <a:latin typeface="Avenir Medium"/>
                          <a:cs typeface="Avenir Medium"/>
                        </a:rPr>
                        <a:t>735-755</a:t>
                      </a:r>
                    </a:p>
                  </a:txBody>
                  <a:tcPr/>
                </a:tc>
                <a:extLst>
                  <a:ext uri="{0D108BD9-81ED-4DB2-BD59-A6C34878D82A}">
                    <a16:rowId xmlns:a16="http://schemas.microsoft.com/office/drawing/2014/main" val="10001"/>
                  </a:ext>
                </a:extLst>
              </a:tr>
              <a:tr h="370840">
                <a:tc>
                  <a:txBody>
                    <a:bodyPr/>
                    <a:lstStyle/>
                    <a:p>
                      <a:r>
                        <a:rPr lang="en-US" dirty="0">
                          <a:latin typeface="Avenir Medium"/>
                          <a:cs typeface="Avenir Medium"/>
                        </a:rPr>
                        <a:t>30 day late payment</a:t>
                      </a:r>
                    </a:p>
                  </a:txBody>
                  <a:tcPr/>
                </a:tc>
                <a:tc>
                  <a:txBody>
                    <a:bodyPr/>
                    <a:lstStyle/>
                    <a:p>
                      <a:r>
                        <a:rPr lang="en-US" dirty="0">
                          <a:latin typeface="Avenir Medium"/>
                          <a:cs typeface="Avenir Medium"/>
                        </a:rPr>
                        <a:t>90-110</a:t>
                      </a:r>
                    </a:p>
                  </a:txBody>
                  <a:tcPr/>
                </a:tc>
                <a:tc>
                  <a:txBody>
                    <a:bodyPr/>
                    <a:lstStyle/>
                    <a:p>
                      <a:r>
                        <a:rPr lang="en-US" dirty="0">
                          <a:latin typeface="Avenir Medium"/>
                          <a:cs typeface="Avenir Medium"/>
                        </a:rPr>
                        <a:t>670-690</a:t>
                      </a:r>
                    </a:p>
                  </a:txBody>
                  <a:tcPr/>
                </a:tc>
                <a:extLst>
                  <a:ext uri="{0D108BD9-81ED-4DB2-BD59-A6C34878D82A}">
                    <a16:rowId xmlns:a16="http://schemas.microsoft.com/office/drawing/2014/main" val="10002"/>
                  </a:ext>
                </a:extLst>
              </a:tr>
              <a:tr h="370840">
                <a:tc>
                  <a:txBody>
                    <a:bodyPr/>
                    <a:lstStyle/>
                    <a:p>
                      <a:r>
                        <a:rPr lang="en-US" dirty="0">
                          <a:latin typeface="Avenir Medium"/>
                          <a:cs typeface="Avenir Medium"/>
                        </a:rPr>
                        <a:t>Debt settlement</a:t>
                      </a:r>
                    </a:p>
                  </a:txBody>
                  <a:tcPr/>
                </a:tc>
                <a:tc>
                  <a:txBody>
                    <a:bodyPr/>
                    <a:lstStyle/>
                    <a:p>
                      <a:r>
                        <a:rPr lang="en-US" dirty="0">
                          <a:latin typeface="Avenir Medium"/>
                          <a:cs typeface="Avenir Medium"/>
                        </a:rPr>
                        <a:t>105-125</a:t>
                      </a:r>
                    </a:p>
                  </a:txBody>
                  <a:tcPr/>
                </a:tc>
                <a:tc>
                  <a:txBody>
                    <a:bodyPr/>
                    <a:lstStyle/>
                    <a:p>
                      <a:r>
                        <a:rPr lang="en-US" dirty="0">
                          <a:latin typeface="Avenir Medium"/>
                          <a:cs typeface="Avenir Medium"/>
                        </a:rPr>
                        <a:t>655-675</a:t>
                      </a:r>
                    </a:p>
                  </a:txBody>
                  <a:tcPr/>
                </a:tc>
                <a:extLst>
                  <a:ext uri="{0D108BD9-81ED-4DB2-BD59-A6C34878D82A}">
                    <a16:rowId xmlns:a16="http://schemas.microsoft.com/office/drawing/2014/main" val="10003"/>
                  </a:ext>
                </a:extLst>
              </a:tr>
              <a:tr h="370840">
                <a:tc>
                  <a:txBody>
                    <a:bodyPr/>
                    <a:lstStyle/>
                    <a:p>
                      <a:r>
                        <a:rPr lang="en-US" dirty="0">
                          <a:latin typeface="Avenir Medium"/>
                          <a:cs typeface="Avenir Medium"/>
                        </a:rPr>
                        <a:t>Foreclosure</a:t>
                      </a:r>
                    </a:p>
                  </a:txBody>
                  <a:tcPr/>
                </a:tc>
                <a:tc>
                  <a:txBody>
                    <a:bodyPr/>
                    <a:lstStyle/>
                    <a:p>
                      <a:r>
                        <a:rPr lang="en-US" dirty="0">
                          <a:latin typeface="Avenir Medium"/>
                          <a:cs typeface="Avenir Medium"/>
                        </a:rPr>
                        <a:t>140-160</a:t>
                      </a:r>
                    </a:p>
                  </a:txBody>
                  <a:tcPr/>
                </a:tc>
                <a:tc>
                  <a:txBody>
                    <a:bodyPr/>
                    <a:lstStyle/>
                    <a:p>
                      <a:r>
                        <a:rPr lang="en-US" dirty="0">
                          <a:latin typeface="Avenir Medium"/>
                          <a:cs typeface="Avenir Medium"/>
                        </a:rPr>
                        <a:t>620-640</a:t>
                      </a:r>
                    </a:p>
                  </a:txBody>
                  <a:tcPr/>
                </a:tc>
                <a:extLst>
                  <a:ext uri="{0D108BD9-81ED-4DB2-BD59-A6C34878D82A}">
                    <a16:rowId xmlns:a16="http://schemas.microsoft.com/office/drawing/2014/main" val="10004"/>
                  </a:ext>
                </a:extLst>
              </a:tr>
              <a:tr h="370840">
                <a:tc>
                  <a:txBody>
                    <a:bodyPr/>
                    <a:lstStyle/>
                    <a:p>
                      <a:r>
                        <a:rPr lang="en-US" dirty="0">
                          <a:latin typeface="Avenir Medium"/>
                          <a:cs typeface="Avenir Medium"/>
                        </a:rPr>
                        <a:t>Bankruptcy</a:t>
                      </a:r>
                    </a:p>
                  </a:txBody>
                  <a:tcPr/>
                </a:tc>
                <a:tc>
                  <a:txBody>
                    <a:bodyPr/>
                    <a:lstStyle/>
                    <a:p>
                      <a:r>
                        <a:rPr lang="en-US" dirty="0">
                          <a:latin typeface="Avenir Medium"/>
                          <a:cs typeface="Avenir Medium"/>
                        </a:rPr>
                        <a:t>220-240</a:t>
                      </a:r>
                    </a:p>
                  </a:txBody>
                  <a:tcPr/>
                </a:tc>
                <a:tc>
                  <a:txBody>
                    <a:bodyPr/>
                    <a:lstStyle/>
                    <a:p>
                      <a:r>
                        <a:rPr lang="en-US" dirty="0">
                          <a:latin typeface="Avenir Medium"/>
                          <a:cs typeface="Avenir Medium"/>
                        </a:rPr>
                        <a:t>540-560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75549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What is the impact of your score on the interest rate?</a:t>
            </a:r>
          </a:p>
        </p:txBody>
      </p:sp>
      <p:graphicFrame>
        <p:nvGraphicFramePr>
          <p:cNvPr id="3" name="Table 2"/>
          <p:cNvGraphicFramePr>
            <a:graphicFrameLocks noGrp="1"/>
          </p:cNvGraphicFramePr>
          <p:nvPr>
            <p:extLst>
              <p:ext uri="{D42A27DB-BD31-4B8C-83A1-F6EECF244321}">
                <p14:modId xmlns:p14="http://schemas.microsoft.com/office/powerpoint/2010/main" val="2616713584"/>
              </p:ext>
            </p:extLst>
          </p:nvPr>
        </p:nvGraphicFramePr>
        <p:xfrm>
          <a:off x="558800" y="2756932"/>
          <a:ext cx="8204200" cy="2595880"/>
        </p:xfrm>
        <a:graphic>
          <a:graphicData uri="http://schemas.openxmlformats.org/drawingml/2006/table">
            <a:tbl>
              <a:tblPr firstRow="1" bandRow="1">
                <a:tableStyleId>{D113A9D2-9D6B-4929-AA2D-F23B5EE8CBE7}</a:tableStyleId>
              </a:tblPr>
              <a:tblGrid>
                <a:gridCol w="2051050">
                  <a:extLst>
                    <a:ext uri="{9D8B030D-6E8A-4147-A177-3AD203B41FA5}">
                      <a16:colId xmlns:a16="http://schemas.microsoft.com/office/drawing/2014/main" val="20000"/>
                    </a:ext>
                  </a:extLst>
                </a:gridCol>
                <a:gridCol w="2051050">
                  <a:extLst>
                    <a:ext uri="{9D8B030D-6E8A-4147-A177-3AD203B41FA5}">
                      <a16:colId xmlns:a16="http://schemas.microsoft.com/office/drawing/2014/main" val="20001"/>
                    </a:ext>
                  </a:extLst>
                </a:gridCol>
                <a:gridCol w="2051050">
                  <a:extLst>
                    <a:ext uri="{9D8B030D-6E8A-4147-A177-3AD203B41FA5}">
                      <a16:colId xmlns:a16="http://schemas.microsoft.com/office/drawing/2014/main" val="20002"/>
                    </a:ext>
                  </a:extLst>
                </a:gridCol>
                <a:gridCol w="2051050">
                  <a:extLst>
                    <a:ext uri="{9D8B030D-6E8A-4147-A177-3AD203B41FA5}">
                      <a16:colId xmlns:a16="http://schemas.microsoft.com/office/drawing/2014/main" val="20003"/>
                    </a:ext>
                  </a:extLst>
                </a:gridCol>
              </a:tblGrid>
              <a:tr h="370840">
                <a:tc>
                  <a:txBody>
                    <a:bodyPr/>
                    <a:lstStyle/>
                    <a:p>
                      <a:r>
                        <a:rPr lang="en-US" dirty="0">
                          <a:latin typeface="Avenir Medium"/>
                          <a:cs typeface="Avenir Medium"/>
                        </a:rPr>
                        <a:t>FICO</a:t>
                      </a:r>
                      <a:r>
                        <a:rPr lang="en-US" baseline="0" dirty="0">
                          <a:latin typeface="Avenir Medium"/>
                          <a:cs typeface="Avenir Medium"/>
                        </a:rPr>
                        <a:t> Score</a:t>
                      </a:r>
                      <a:endParaRPr lang="en-US" dirty="0">
                        <a:latin typeface="Avenir Medium"/>
                        <a:cs typeface="Avenir Medium"/>
                      </a:endParaRPr>
                    </a:p>
                  </a:txBody>
                  <a:tcPr/>
                </a:tc>
                <a:tc>
                  <a:txBody>
                    <a:bodyPr/>
                    <a:lstStyle/>
                    <a:p>
                      <a:r>
                        <a:rPr lang="en-US" dirty="0">
                          <a:latin typeface="Avenir Medium"/>
                          <a:cs typeface="Avenir Medium"/>
                        </a:rPr>
                        <a:t>Interest</a:t>
                      </a:r>
                      <a:r>
                        <a:rPr lang="en-US" baseline="0" dirty="0">
                          <a:latin typeface="Avenir Medium"/>
                          <a:cs typeface="Avenir Medium"/>
                        </a:rPr>
                        <a:t> Rate</a:t>
                      </a:r>
                      <a:endParaRPr lang="en-US" dirty="0">
                        <a:latin typeface="Avenir Medium"/>
                        <a:cs typeface="Avenir Medium"/>
                      </a:endParaRPr>
                    </a:p>
                  </a:txBody>
                  <a:tcPr/>
                </a:tc>
                <a:tc>
                  <a:txBody>
                    <a:bodyPr/>
                    <a:lstStyle/>
                    <a:p>
                      <a:r>
                        <a:rPr lang="en-US" dirty="0">
                          <a:latin typeface="Avenir Medium"/>
                          <a:cs typeface="Avenir Medium"/>
                        </a:rPr>
                        <a:t>Monthly Payment</a:t>
                      </a:r>
                    </a:p>
                  </a:txBody>
                  <a:tcPr/>
                </a:tc>
                <a:tc>
                  <a:txBody>
                    <a:bodyPr/>
                    <a:lstStyle/>
                    <a:p>
                      <a:r>
                        <a:rPr lang="en-US" dirty="0">
                          <a:latin typeface="Avenir Medium"/>
                          <a:cs typeface="Avenir Medium"/>
                        </a:rPr>
                        <a:t>Total Interest Paid</a:t>
                      </a:r>
                    </a:p>
                  </a:txBody>
                  <a:tcPr/>
                </a:tc>
                <a:extLst>
                  <a:ext uri="{0D108BD9-81ED-4DB2-BD59-A6C34878D82A}">
                    <a16:rowId xmlns:a16="http://schemas.microsoft.com/office/drawing/2014/main" val="10000"/>
                  </a:ext>
                </a:extLst>
              </a:tr>
              <a:tr h="370840">
                <a:tc>
                  <a:txBody>
                    <a:bodyPr/>
                    <a:lstStyle/>
                    <a:p>
                      <a:r>
                        <a:rPr lang="en-US" dirty="0">
                          <a:latin typeface="Avenir Medium"/>
                          <a:cs typeface="Avenir Medium"/>
                        </a:rPr>
                        <a:t>720-850</a:t>
                      </a:r>
                    </a:p>
                  </a:txBody>
                  <a:tcPr/>
                </a:tc>
                <a:tc>
                  <a:txBody>
                    <a:bodyPr/>
                    <a:lstStyle/>
                    <a:p>
                      <a:r>
                        <a:rPr lang="en-US" dirty="0">
                          <a:latin typeface="Avenir Medium"/>
                          <a:cs typeface="Avenir Medium"/>
                        </a:rPr>
                        <a:t>6%</a:t>
                      </a:r>
                    </a:p>
                  </a:txBody>
                  <a:tcPr/>
                </a:tc>
                <a:tc>
                  <a:txBody>
                    <a:bodyPr/>
                    <a:lstStyle/>
                    <a:p>
                      <a:r>
                        <a:rPr lang="en-US" dirty="0">
                          <a:latin typeface="Avenir Medium"/>
                          <a:cs typeface="Avenir Medium"/>
                        </a:rPr>
                        <a:t>$608</a:t>
                      </a:r>
                    </a:p>
                  </a:txBody>
                  <a:tcPr/>
                </a:tc>
                <a:tc>
                  <a:txBody>
                    <a:bodyPr/>
                    <a:lstStyle/>
                    <a:p>
                      <a:r>
                        <a:rPr lang="en-US" dirty="0">
                          <a:latin typeface="Avenir Medium"/>
                          <a:cs typeface="Avenir Medium"/>
                        </a:rPr>
                        <a:t>$1,901</a:t>
                      </a:r>
                    </a:p>
                  </a:txBody>
                  <a:tcPr/>
                </a:tc>
                <a:extLst>
                  <a:ext uri="{0D108BD9-81ED-4DB2-BD59-A6C34878D82A}">
                    <a16:rowId xmlns:a16="http://schemas.microsoft.com/office/drawing/2014/main" val="10001"/>
                  </a:ext>
                </a:extLst>
              </a:tr>
              <a:tr h="370840">
                <a:tc>
                  <a:txBody>
                    <a:bodyPr/>
                    <a:lstStyle/>
                    <a:p>
                      <a:r>
                        <a:rPr lang="en-US" dirty="0">
                          <a:latin typeface="Avenir Medium"/>
                          <a:cs typeface="Avenir Medium"/>
                        </a:rPr>
                        <a:t>690-719</a:t>
                      </a:r>
                    </a:p>
                  </a:txBody>
                  <a:tcPr/>
                </a:tc>
                <a:tc>
                  <a:txBody>
                    <a:bodyPr/>
                    <a:lstStyle/>
                    <a:p>
                      <a:r>
                        <a:rPr lang="en-US" dirty="0">
                          <a:latin typeface="Avenir Medium"/>
                          <a:cs typeface="Avenir Medium"/>
                        </a:rPr>
                        <a:t>7.6%</a:t>
                      </a:r>
                    </a:p>
                  </a:txBody>
                  <a:tcPr/>
                </a:tc>
                <a:tc>
                  <a:txBody>
                    <a:bodyPr/>
                    <a:lstStyle/>
                    <a:p>
                      <a:r>
                        <a:rPr lang="en-US" dirty="0">
                          <a:latin typeface="Avenir Medium"/>
                          <a:cs typeface="Avenir Medium"/>
                        </a:rPr>
                        <a:t>$623</a:t>
                      </a:r>
                    </a:p>
                  </a:txBody>
                  <a:tcPr/>
                </a:tc>
                <a:tc>
                  <a:txBody>
                    <a:bodyPr/>
                    <a:lstStyle/>
                    <a:p>
                      <a:r>
                        <a:rPr lang="en-US" dirty="0">
                          <a:latin typeface="Avenir Medium"/>
                          <a:cs typeface="Avenir Medium"/>
                        </a:rPr>
                        <a:t>$2,430</a:t>
                      </a:r>
                    </a:p>
                  </a:txBody>
                  <a:tcPr/>
                </a:tc>
                <a:extLst>
                  <a:ext uri="{0D108BD9-81ED-4DB2-BD59-A6C34878D82A}">
                    <a16:rowId xmlns:a16="http://schemas.microsoft.com/office/drawing/2014/main" val="10002"/>
                  </a:ext>
                </a:extLst>
              </a:tr>
              <a:tr h="370840">
                <a:tc>
                  <a:txBody>
                    <a:bodyPr/>
                    <a:lstStyle/>
                    <a:p>
                      <a:r>
                        <a:rPr lang="en-US" dirty="0">
                          <a:latin typeface="Avenir Medium"/>
                          <a:cs typeface="Avenir Medium"/>
                        </a:rPr>
                        <a:t>660-689</a:t>
                      </a:r>
                    </a:p>
                  </a:txBody>
                  <a:tcPr/>
                </a:tc>
                <a:tc>
                  <a:txBody>
                    <a:bodyPr/>
                    <a:lstStyle/>
                    <a:p>
                      <a:r>
                        <a:rPr lang="en-US" dirty="0">
                          <a:latin typeface="Avenir Medium"/>
                          <a:cs typeface="Avenir Medium"/>
                        </a:rPr>
                        <a:t>9.6%</a:t>
                      </a:r>
                    </a:p>
                  </a:txBody>
                  <a:tcPr/>
                </a:tc>
                <a:tc>
                  <a:txBody>
                    <a:bodyPr/>
                    <a:lstStyle/>
                    <a:p>
                      <a:r>
                        <a:rPr lang="en-US" dirty="0">
                          <a:latin typeface="Avenir Medium"/>
                          <a:cs typeface="Avenir Medium"/>
                        </a:rPr>
                        <a:t>$642</a:t>
                      </a:r>
                    </a:p>
                  </a:txBody>
                  <a:tcPr/>
                </a:tc>
                <a:tc>
                  <a:txBody>
                    <a:bodyPr/>
                    <a:lstStyle/>
                    <a:p>
                      <a:r>
                        <a:rPr lang="en-US" dirty="0">
                          <a:latin typeface="Avenir Medium"/>
                          <a:cs typeface="Avenir Medium"/>
                        </a:rPr>
                        <a:t>$3,096</a:t>
                      </a:r>
                    </a:p>
                  </a:txBody>
                  <a:tcPr/>
                </a:tc>
                <a:extLst>
                  <a:ext uri="{0D108BD9-81ED-4DB2-BD59-A6C34878D82A}">
                    <a16:rowId xmlns:a16="http://schemas.microsoft.com/office/drawing/2014/main" val="10003"/>
                  </a:ext>
                </a:extLst>
              </a:tr>
              <a:tr h="370840">
                <a:tc>
                  <a:txBody>
                    <a:bodyPr/>
                    <a:lstStyle/>
                    <a:p>
                      <a:r>
                        <a:rPr lang="en-US" dirty="0">
                          <a:latin typeface="Avenir Medium"/>
                          <a:cs typeface="Avenir Medium"/>
                        </a:rPr>
                        <a:t>620-659</a:t>
                      </a:r>
                    </a:p>
                  </a:txBody>
                  <a:tcPr/>
                </a:tc>
                <a:tc>
                  <a:txBody>
                    <a:bodyPr/>
                    <a:lstStyle/>
                    <a:p>
                      <a:r>
                        <a:rPr lang="en-US" dirty="0">
                          <a:latin typeface="Avenir Medium"/>
                          <a:cs typeface="Avenir Medium"/>
                        </a:rPr>
                        <a:t>13.4%</a:t>
                      </a:r>
                    </a:p>
                  </a:txBody>
                  <a:tcPr/>
                </a:tc>
                <a:tc>
                  <a:txBody>
                    <a:bodyPr/>
                    <a:lstStyle/>
                    <a:p>
                      <a:r>
                        <a:rPr lang="en-US" dirty="0">
                          <a:latin typeface="Avenir Medium"/>
                          <a:cs typeface="Avenir Medium"/>
                        </a:rPr>
                        <a:t>$678</a:t>
                      </a:r>
                    </a:p>
                  </a:txBody>
                  <a:tcPr/>
                </a:tc>
                <a:tc>
                  <a:txBody>
                    <a:bodyPr/>
                    <a:lstStyle/>
                    <a:p>
                      <a:r>
                        <a:rPr lang="en-US" dirty="0">
                          <a:latin typeface="Avenir Medium"/>
                          <a:cs typeface="Avenir Medium"/>
                        </a:rPr>
                        <a:t>$4,391</a:t>
                      </a:r>
                    </a:p>
                  </a:txBody>
                  <a:tcPr/>
                </a:tc>
                <a:extLst>
                  <a:ext uri="{0D108BD9-81ED-4DB2-BD59-A6C34878D82A}">
                    <a16:rowId xmlns:a16="http://schemas.microsoft.com/office/drawing/2014/main" val="10004"/>
                  </a:ext>
                </a:extLst>
              </a:tr>
              <a:tr h="370840">
                <a:tc>
                  <a:txBody>
                    <a:bodyPr/>
                    <a:lstStyle/>
                    <a:p>
                      <a:r>
                        <a:rPr lang="en-US" dirty="0">
                          <a:latin typeface="Avenir Medium"/>
                          <a:cs typeface="Avenir Medium"/>
                        </a:rPr>
                        <a:t>590-619</a:t>
                      </a:r>
                    </a:p>
                  </a:txBody>
                  <a:tcPr/>
                </a:tc>
                <a:tc>
                  <a:txBody>
                    <a:bodyPr/>
                    <a:lstStyle/>
                    <a:p>
                      <a:r>
                        <a:rPr lang="en-US" dirty="0">
                          <a:latin typeface="Avenir Medium"/>
                          <a:cs typeface="Avenir Medium"/>
                        </a:rPr>
                        <a:t>18.1%</a:t>
                      </a:r>
                    </a:p>
                  </a:txBody>
                  <a:tcPr/>
                </a:tc>
                <a:tc>
                  <a:txBody>
                    <a:bodyPr/>
                    <a:lstStyle/>
                    <a:p>
                      <a:r>
                        <a:rPr lang="en-US" dirty="0">
                          <a:latin typeface="Avenir Medium"/>
                          <a:cs typeface="Avenir Medium"/>
                        </a:rPr>
                        <a:t>$724</a:t>
                      </a:r>
                    </a:p>
                  </a:txBody>
                  <a:tcPr/>
                </a:tc>
                <a:tc>
                  <a:txBody>
                    <a:bodyPr/>
                    <a:lstStyle/>
                    <a:p>
                      <a:r>
                        <a:rPr lang="en-US" dirty="0">
                          <a:latin typeface="Avenir Medium"/>
                          <a:cs typeface="Avenir Medium"/>
                        </a:rPr>
                        <a:t>$6,077</a:t>
                      </a:r>
                    </a:p>
                  </a:txBody>
                  <a:tcPr/>
                </a:tc>
                <a:extLst>
                  <a:ext uri="{0D108BD9-81ED-4DB2-BD59-A6C34878D82A}">
                    <a16:rowId xmlns:a16="http://schemas.microsoft.com/office/drawing/2014/main" val="10005"/>
                  </a:ext>
                </a:extLst>
              </a:tr>
              <a:tr h="370840">
                <a:tc>
                  <a:txBody>
                    <a:bodyPr/>
                    <a:lstStyle/>
                    <a:p>
                      <a:r>
                        <a:rPr lang="en-US" dirty="0">
                          <a:latin typeface="Avenir Medium"/>
                          <a:cs typeface="Avenir Medium"/>
                        </a:rPr>
                        <a:t>500-589</a:t>
                      </a:r>
                    </a:p>
                  </a:txBody>
                  <a:tcPr/>
                </a:tc>
                <a:tc>
                  <a:txBody>
                    <a:bodyPr/>
                    <a:lstStyle/>
                    <a:p>
                      <a:r>
                        <a:rPr lang="en-US" dirty="0">
                          <a:latin typeface="Avenir Medium"/>
                          <a:cs typeface="Avenir Medium"/>
                        </a:rPr>
                        <a:t>18.7%</a:t>
                      </a:r>
                    </a:p>
                  </a:txBody>
                  <a:tcPr/>
                </a:tc>
                <a:tc>
                  <a:txBody>
                    <a:bodyPr/>
                    <a:lstStyle/>
                    <a:p>
                      <a:r>
                        <a:rPr lang="en-US" dirty="0">
                          <a:latin typeface="Avenir Medium"/>
                          <a:cs typeface="Avenir Medium"/>
                        </a:rPr>
                        <a:t>$730</a:t>
                      </a:r>
                    </a:p>
                  </a:txBody>
                  <a:tcPr/>
                </a:tc>
                <a:tc>
                  <a:txBody>
                    <a:bodyPr/>
                    <a:lstStyle/>
                    <a:p>
                      <a:r>
                        <a:rPr lang="en-US" dirty="0">
                          <a:latin typeface="Avenir Medium"/>
                          <a:cs typeface="Avenir Medium"/>
                        </a:rPr>
                        <a:t>$6,290</a:t>
                      </a:r>
                    </a:p>
                  </a:txBody>
                  <a:tcPr/>
                </a:tc>
                <a:extLst>
                  <a:ext uri="{0D108BD9-81ED-4DB2-BD59-A6C34878D82A}">
                    <a16:rowId xmlns:a16="http://schemas.microsoft.com/office/drawing/2014/main" val="10006"/>
                  </a:ext>
                </a:extLst>
              </a:tr>
            </a:tbl>
          </a:graphicData>
        </a:graphic>
      </p:graphicFrame>
      <p:sp>
        <p:nvSpPr>
          <p:cNvPr id="4" name="TextBox 3"/>
          <p:cNvSpPr txBox="1"/>
          <p:nvPr/>
        </p:nvSpPr>
        <p:spPr>
          <a:xfrm>
            <a:off x="457199" y="2336800"/>
            <a:ext cx="7670801" cy="369332"/>
          </a:xfrm>
          <a:prstGeom prst="rect">
            <a:avLst/>
          </a:prstGeom>
          <a:noFill/>
        </p:spPr>
        <p:txBody>
          <a:bodyPr wrap="square" rtlCol="0">
            <a:spAutoFit/>
          </a:bodyPr>
          <a:lstStyle/>
          <a:p>
            <a:r>
              <a:rPr lang="en-US" dirty="0">
                <a:latin typeface="Avenir Medium"/>
                <a:cs typeface="Avenir Medium"/>
              </a:rPr>
              <a:t>$20,000 Auto Loan- 3 Year Term</a:t>
            </a:r>
          </a:p>
        </p:txBody>
      </p:sp>
    </p:spTree>
    <p:extLst>
      <p:ext uri="{BB962C8B-B14F-4D97-AF65-F5344CB8AC3E}">
        <p14:creationId xmlns:p14="http://schemas.microsoft.com/office/powerpoint/2010/main" val="382084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4208928"/>
            <a:ext cx="5638800" cy="1264771"/>
          </a:xfrm>
        </p:spPr>
        <p:txBody>
          <a:bodyPr>
            <a:normAutofit/>
          </a:bodyPr>
          <a:lstStyle/>
          <a:p>
            <a:pPr algn="r"/>
            <a:r>
              <a:rPr lang="en-US" dirty="0">
                <a:latin typeface="Avenir Heavy"/>
                <a:cs typeface="Avenir Heavy"/>
              </a:rPr>
              <a:t>Credit</a:t>
            </a:r>
          </a:p>
        </p:txBody>
      </p:sp>
      <p:sp>
        <p:nvSpPr>
          <p:cNvPr id="3" name="Subtitle 2"/>
          <p:cNvSpPr>
            <a:spLocks noGrp="1"/>
          </p:cNvSpPr>
          <p:nvPr>
            <p:ph type="subTitle" idx="1"/>
          </p:nvPr>
        </p:nvSpPr>
        <p:spPr>
          <a:xfrm>
            <a:off x="3200400" y="5473700"/>
            <a:ext cx="5638800" cy="405892"/>
          </a:xfrm>
        </p:spPr>
        <p:txBody>
          <a:bodyPr/>
          <a:lstStyle/>
          <a:p>
            <a:pPr algn="r"/>
            <a:r>
              <a:rPr lang="en-US" dirty="0">
                <a:latin typeface="Avenir Medium"/>
                <a:cs typeface="Avenir Medium"/>
              </a:rPr>
              <a:t>A Financial Beginnings Financial Education Program</a:t>
            </a:r>
          </a:p>
        </p:txBody>
      </p:sp>
      <p:pic>
        <p:nvPicPr>
          <p:cNvPr id="5" name="Picture 4" descr="fb center log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72" y="1010506"/>
            <a:ext cx="2063367" cy="2623608"/>
          </a:xfrm>
          <a:prstGeom prst="rect">
            <a:avLst/>
          </a:prstGeom>
        </p:spPr>
      </p:pic>
      <p:sp>
        <p:nvSpPr>
          <p:cNvPr id="4" name="TextBox 3"/>
          <p:cNvSpPr txBox="1"/>
          <p:nvPr/>
        </p:nvSpPr>
        <p:spPr>
          <a:xfrm>
            <a:off x="342900" y="5727700"/>
            <a:ext cx="184666" cy="369332"/>
          </a:xfrm>
          <a:prstGeom prst="rect">
            <a:avLst/>
          </a:prstGeom>
          <a:noFill/>
        </p:spPr>
        <p:txBody>
          <a:bodyPr wrap="none" rtlCol="0">
            <a:spAutoFit/>
          </a:bodyPr>
          <a:lstStyle/>
          <a:p>
            <a:endParaRPr lang="en-US" dirty="0"/>
          </a:p>
        </p:txBody>
      </p:sp>
      <p:sp>
        <p:nvSpPr>
          <p:cNvPr id="6" name="TextBox 5"/>
          <p:cNvSpPr txBox="1"/>
          <p:nvPr/>
        </p:nvSpPr>
        <p:spPr>
          <a:xfrm>
            <a:off x="342900" y="6451600"/>
            <a:ext cx="2441239" cy="261610"/>
          </a:xfrm>
          <a:prstGeom prst="rect">
            <a:avLst/>
          </a:prstGeom>
          <a:noFill/>
        </p:spPr>
        <p:txBody>
          <a:bodyPr wrap="square" rtlCol="0">
            <a:spAutoFit/>
          </a:bodyPr>
          <a:lstStyle/>
          <a:p>
            <a:r>
              <a:rPr lang="en-US" sz="1100" dirty="0"/>
              <a:t>© Financial Beginnings, 2015</a:t>
            </a:r>
          </a:p>
        </p:txBody>
      </p:sp>
    </p:spTree>
    <p:extLst>
      <p:ext uri="{BB962C8B-B14F-4D97-AF65-F5344CB8AC3E}">
        <p14:creationId xmlns:p14="http://schemas.microsoft.com/office/powerpoint/2010/main" val="3008418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17500"/>
            <a:ext cx="6508377" cy="533400"/>
          </a:xfrm>
        </p:spPr>
        <p:txBody>
          <a:bodyPr/>
          <a:lstStyle/>
          <a:p>
            <a:r>
              <a:rPr lang="en-US" dirty="0"/>
              <a:t>Types of Loans</a:t>
            </a:r>
          </a:p>
        </p:txBody>
      </p:sp>
      <p:graphicFrame>
        <p:nvGraphicFramePr>
          <p:cNvPr id="3" name="Diagram 2"/>
          <p:cNvGraphicFramePr/>
          <p:nvPr>
            <p:extLst>
              <p:ext uri="{D42A27DB-BD31-4B8C-83A1-F6EECF244321}">
                <p14:modId xmlns:p14="http://schemas.microsoft.com/office/powerpoint/2010/main" val="4289719008"/>
              </p:ext>
            </p:extLst>
          </p:nvPr>
        </p:nvGraphicFramePr>
        <p:xfrm>
          <a:off x="457198" y="1943100"/>
          <a:ext cx="802640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4706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9400"/>
            <a:ext cx="6508377" cy="520700"/>
          </a:xfrm>
        </p:spPr>
        <p:txBody>
          <a:bodyPr/>
          <a:lstStyle/>
          <a:p>
            <a:r>
              <a:rPr lang="en-US" dirty="0"/>
              <a:t>How does interest work?</a:t>
            </a:r>
          </a:p>
        </p:txBody>
      </p:sp>
      <p:sp>
        <p:nvSpPr>
          <p:cNvPr id="5" name="Content Placeholder 4"/>
          <p:cNvSpPr>
            <a:spLocks noGrp="1"/>
          </p:cNvSpPr>
          <p:nvPr>
            <p:ph idx="1"/>
          </p:nvPr>
        </p:nvSpPr>
        <p:spPr>
          <a:xfrm>
            <a:off x="457199" y="1485900"/>
            <a:ext cx="8369301" cy="3916363"/>
          </a:xfrm>
        </p:spPr>
        <p:txBody>
          <a:bodyPr/>
          <a:lstStyle/>
          <a:p>
            <a:r>
              <a:rPr lang="en-US" b="1" dirty="0">
                <a:latin typeface="Avenir Black"/>
                <a:cs typeface="Avenir Black"/>
              </a:rPr>
              <a:t>Costs money to borrow  </a:t>
            </a:r>
          </a:p>
          <a:p>
            <a:pPr lvl="1"/>
            <a:r>
              <a:rPr lang="en-US" dirty="0"/>
              <a:t>Annual Percentage Rate – APR</a:t>
            </a:r>
          </a:p>
          <a:p>
            <a:r>
              <a:rPr lang="en-US" dirty="0">
                <a:latin typeface="Avenir Black"/>
                <a:cs typeface="Avenir Black"/>
              </a:rPr>
              <a:t>How often it’s compounded? </a:t>
            </a:r>
          </a:p>
          <a:p>
            <a:pPr lvl="1"/>
            <a:r>
              <a:rPr lang="en-US" dirty="0"/>
              <a:t>Monthly? 12%/ 12 months =1%           Daily? 12%/ 365 days= .03%</a:t>
            </a:r>
          </a:p>
          <a:p>
            <a:r>
              <a:rPr lang="en-US" dirty="0">
                <a:latin typeface="Avenir Black"/>
                <a:cs typeface="Avenir Black"/>
              </a:rPr>
              <a:t>Calculating interest </a:t>
            </a:r>
          </a:p>
          <a:p>
            <a:pPr lvl="1"/>
            <a:r>
              <a:rPr lang="en-US" dirty="0"/>
              <a:t>Balance * Interest % for the period</a:t>
            </a:r>
          </a:p>
          <a:p>
            <a:r>
              <a:rPr lang="en-US" dirty="0">
                <a:latin typeface="Avenir Black"/>
                <a:cs typeface="Avenir Black"/>
              </a:rPr>
              <a:t>More interest paid at the beginning of a loan than the end</a:t>
            </a:r>
          </a:p>
        </p:txBody>
      </p:sp>
    </p:spTree>
    <p:extLst>
      <p:ext uri="{BB962C8B-B14F-4D97-AF65-F5344CB8AC3E}">
        <p14:creationId xmlns:p14="http://schemas.microsoft.com/office/powerpoint/2010/main" val="209824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6508377" cy="558800"/>
          </a:xfrm>
        </p:spPr>
        <p:txBody>
          <a:bodyPr/>
          <a:lstStyle/>
          <a:p>
            <a:r>
              <a:rPr lang="en-US" dirty="0"/>
              <a:t>$20,000 Car Loan at 10%</a:t>
            </a:r>
          </a:p>
        </p:txBody>
      </p:sp>
      <p:graphicFrame>
        <p:nvGraphicFramePr>
          <p:cNvPr id="4" name="Chart 3"/>
          <p:cNvGraphicFramePr/>
          <p:nvPr>
            <p:extLst>
              <p:ext uri="{D42A27DB-BD31-4B8C-83A1-F6EECF244321}">
                <p14:modId xmlns:p14="http://schemas.microsoft.com/office/powerpoint/2010/main" val="276283031"/>
              </p:ext>
            </p:extLst>
          </p:nvPr>
        </p:nvGraphicFramePr>
        <p:xfrm>
          <a:off x="571500" y="1968500"/>
          <a:ext cx="78994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113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2100"/>
            <a:ext cx="6508377" cy="469900"/>
          </a:xfrm>
        </p:spPr>
        <p:txBody>
          <a:bodyPr/>
          <a:lstStyle/>
          <a:p>
            <a:r>
              <a:rPr lang="en-US" dirty="0"/>
              <a:t>Payday Loans</a:t>
            </a:r>
          </a:p>
        </p:txBody>
      </p:sp>
      <p:sp>
        <p:nvSpPr>
          <p:cNvPr id="3" name="Content Placeholder 2"/>
          <p:cNvSpPr>
            <a:spLocks noGrp="1"/>
          </p:cNvSpPr>
          <p:nvPr>
            <p:ph idx="1"/>
          </p:nvPr>
        </p:nvSpPr>
        <p:spPr>
          <a:xfrm>
            <a:off x="457199" y="1371600"/>
            <a:ext cx="6508377" cy="3916363"/>
          </a:xfrm>
        </p:spPr>
        <p:txBody>
          <a:bodyPr/>
          <a:lstStyle/>
          <a:p>
            <a:r>
              <a:rPr lang="en-US" dirty="0"/>
              <a:t>Short-term and high interest</a:t>
            </a:r>
          </a:p>
          <a:p>
            <a:r>
              <a:rPr lang="en-US" dirty="0"/>
              <a:t>Post date check or provide debt card number</a:t>
            </a:r>
          </a:p>
          <a:p>
            <a:r>
              <a:rPr lang="en-US" dirty="0"/>
              <a:t>Laws vary by state</a:t>
            </a:r>
          </a:p>
          <a:p>
            <a:r>
              <a:rPr lang="en-US" dirty="0"/>
              <a:t>A vicious cycle to get into</a:t>
            </a:r>
          </a:p>
          <a:p>
            <a:pPr marL="0" indent="0">
              <a:buNone/>
            </a:pPr>
            <a:endParaRPr lang="en-US" dirty="0"/>
          </a:p>
        </p:txBody>
      </p:sp>
      <p:pic>
        <p:nvPicPr>
          <p:cNvPr id="5" name="Picture 4"/>
          <p:cNvPicPr>
            <a:picLocks noChangeAspect="1"/>
          </p:cNvPicPr>
          <p:nvPr/>
        </p:nvPicPr>
        <p:blipFill>
          <a:blip r:embed="rId3"/>
          <a:stretch>
            <a:fillRect/>
          </a:stretch>
        </p:blipFill>
        <p:spPr>
          <a:xfrm>
            <a:off x="5651500" y="3454400"/>
            <a:ext cx="2857500" cy="2857500"/>
          </a:xfrm>
          <a:prstGeom prst="rect">
            <a:avLst/>
          </a:prstGeom>
        </p:spPr>
      </p:pic>
    </p:spTree>
    <p:extLst>
      <p:ext uri="{BB962C8B-B14F-4D97-AF65-F5344CB8AC3E}">
        <p14:creationId xmlns:p14="http://schemas.microsoft.com/office/powerpoint/2010/main" val="3867775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2100"/>
            <a:ext cx="6508377" cy="558800"/>
          </a:xfrm>
        </p:spPr>
        <p:txBody>
          <a:bodyPr/>
          <a:lstStyle/>
          <a:p>
            <a:r>
              <a:rPr lang="en-US" dirty="0"/>
              <a:t>Credit Profile: Sasha</a:t>
            </a:r>
          </a:p>
        </p:txBody>
      </p:sp>
      <p:sp>
        <p:nvSpPr>
          <p:cNvPr id="3" name="Content Placeholder 2"/>
          <p:cNvSpPr>
            <a:spLocks noGrp="1"/>
          </p:cNvSpPr>
          <p:nvPr>
            <p:ph idx="1"/>
          </p:nvPr>
        </p:nvSpPr>
        <p:spPr>
          <a:xfrm>
            <a:off x="457199" y="1587500"/>
            <a:ext cx="6508377" cy="3916363"/>
          </a:xfrm>
        </p:spPr>
        <p:txBody>
          <a:bodyPr/>
          <a:lstStyle/>
          <a:p>
            <a:pPr marL="0" indent="0">
              <a:buNone/>
            </a:pPr>
            <a:r>
              <a:rPr lang="en-US" dirty="0"/>
              <a:t>Sasha has a monthly payment on $1200 on her mortgage.  She owes $200,000 on the mortgage and the APR is 6%.  </a:t>
            </a:r>
          </a:p>
          <a:p>
            <a:pPr marL="0" indent="0" algn="ctr">
              <a:buNone/>
            </a:pPr>
            <a:r>
              <a:rPr lang="en-US" sz="2800" dirty="0"/>
              <a:t>Page 9 of the Resource Guide</a:t>
            </a:r>
          </a:p>
        </p:txBody>
      </p:sp>
    </p:spTree>
    <p:extLst>
      <p:ext uri="{BB962C8B-B14F-4D97-AF65-F5344CB8AC3E}">
        <p14:creationId xmlns:p14="http://schemas.microsoft.com/office/powerpoint/2010/main" val="3105847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6508377" cy="584200"/>
          </a:xfrm>
        </p:spPr>
        <p:txBody>
          <a:bodyPr/>
          <a:lstStyle/>
          <a:p>
            <a:r>
              <a:rPr lang="en-US" dirty="0"/>
              <a:t>Credit Profile: Sasha Answers</a:t>
            </a:r>
          </a:p>
        </p:txBody>
      </p:sp>
      <p:sp>
        <p:nvSpPr>
          <p:cNvPr id="3" name="Content Placeholder 2"/>
          <p:cNvSpPr>
            <a:spLocks noGrp="1"/>
          </p:cNvSpPr>
          <p:nvPr>
            <p:ph idx="1"/>
          </p:nvPr>
        </p:nvSpPr>
        <p:spPr>
          <a:xfrm>
            <a:off x="457199" y="1651000"/>
            <a:ext cx="6508377" cy="3916363"/>
          </a:xfrm>
        </p:spPr>
        <p:txBody>
          <a:bodyPr/>
          <a:lstStyle/>
          <a:p>
            <a:r>
              <a:rPr lang="en-US" dirty="0"/>
              <a:t>Monthly interest rate:</a:t>
            </a:r>
            <a:r>
              <a:rPr lang="en-US" dirty="0">
                <a:latin typeface="Avenir Black"/>
                <a:cs typeface="Avenir Black"/>
              </a:rPr>
              <a:t> 6%/12=</a:t>
            </a:r>
            <a:r>
              <a:rPr lang="en-US" b="1" dirty="0">
                <a:latin typeface="Avenir Black"/>
                <a:cs typeface="Avenir Black"/>
              </a:rPr>
              <a:t>.5%</a:t>
            </a:r>
          </a:p>
          <a:p>
            <a:r>
              <a:rPr lang="en-US" dirty="0"/>
              <a:t>How much interest in first payment: </a:t>
            </a:r>
            <a:r>
              <a:rPr lang="en-US" b="1" dirty="0">
                <a:latin typeface="Avenir Black"/>
                <a:cs typeface="Avenir Black"/>
              </a:rPr>
              <a:t>$1,000</a:t>
            </a:r>
          </a:p>
          <a:p>
            <a:r>
              <a:rPr lang="en-US" dirty="0"/>
              <a:t>How much of her first payment goes to pay off the loan: </a:t>
            </a:r>
            <a:r>
              <a:rPr lang="en-US" b="1" dirty="0">
                <a:latin typeface="Avenir Black"/>
                <a:cs typeface="Avenir Black"/>
              </a:rPr>
              <a:t>$200</a:t>
            </a:r>
          </a:p>
          <a:p>
            <a:r>
              <a:rPr lang="en-US" dirty="0"/>
              <a:t>How would you calculate the 2</a:t>
            </a:r>
            <a:r>
              <a:rPr lang="en-US" baseline="30000" dirty="0"/>
              <a:t>nd</a:t>
            </a:r>
            <a:r>
              <a:rPr lang="en-US" dirty="0"/>
              <a:t> month: </a:t>
            </a:r>
            <a:r>
              <a:rPr lang="en-US" b="1" dirty="0">
                <a:latin typeface="Avenir Black"/>
                <a:cs typeface="Avenir Black"/>
              </a:rPr>
              <a:t>(200,000-200)*.005= $999 in interest 2</a:t>
            </a:r>
            <a:r>
              <a:rPr lang="en-US" b="1" baseline="30000" dirty="0">
                <a:latin typeface="Avenir Black"/>
                <a:cs typeface="Avenir Black"/>
              </a:rPr>
              <a:t>nd</a:t>
            </a:r>
            <a:r>
              <a:rPr lang="en-US" b="1" dirty="0">
                <a:latin typeface="Avenir Black"/>
                <a:cs typeface="Avenir Black"/>
              </a:rPr>
              <a:t> month</a:t>
            </a:r>
          </a:p>
        </p:txBody>
      </p:sp>
    </p:spTree>
    <p:extLst>
      <p:ext uri="{BB962C8B-B14F-4D97-AF65-F5344CB8AC3E}">
        <p14:creationId xmlns:p14="http://schemas.microsoft.com/office/powerpoint/2010/main" val="1942258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75" y="241300"/>
            <a:ext cx="6508377" cy="1028700"/>
          </a:xfrm>
        </p:spPr>
        <p:txBody>
          <a:bodyPr/>
          <a:lstStyle/>
          <a:p>
            <a:r>
              <a:rPr lang="en-US" dirty="0"/>
              <a:t>How interest works: Sasha Case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8950391"/>
              </p:ext>
            </p:extLst>
          </p:nvPr>
        </p:nvGraphicFramePr>
        <p:xfrm>
          <a:off x="457575" y="2730500"/>
          <a:ext cx="6508752" cy="1483360"/>
        </p:xfrm>
        <a:graphic>
          <a:graphicData uri="http://schemas.openxmlformats.org/drawingml/2006/table">
            <a:tbl>
              <a:tblPr firstRow="1" bandRow="1">
                <a:tableStyleId>{5C22544A-7EE6-4342-B048-85BDC9FD1C3A}</a:tableStyleId>
              </a:tblPr>
              <a:tblGrid>
                <a:gridCol w="1627188">
                  <a:extLst>
                    <a:ext uri="{9D8B030D-6E8A-4147-A177-3AD203B41FA5}">
                      <a16:colId xmlns:a16="http://schemas.microsoft.com/office/drawing/2014/main" val="20000"/>
                    </a:ext>
                  </a:extLst>
                </a:gridCol>
                <a:gridCol w="1627188">
                  <a:extLst>
                    <a:ext uri="{9D8B030D-6E8A-4147-A177-3AD203B41FA5}">
                      <a16:colId xmlns:a16="http://schemas.microsoft.com/office/drawing/2014/main" val="20001"/>
                    </a:ext>
                  </a:extLst>
                </a:gridCol>
                <a:gridCol w="1627188">
                  <a:extLst>
                    <a:ext uri="{9D8B030D-6E8A-4147-A177-3AD203B41FA5}">
                      <a16:colId xmlns:a16="http://schemas.microsoft.com/office/drawing/2014/main" val="20002"/>
                    </a:ext>
                  </a:extLst>
                </a:gridCol>
                <a:gridCol w="1627188">
                  <a:extLst>
                    <a:ext uri="{9D8B030D-6E8A-4147-A177-3AD203B41FA5}">
                      <a16:colId xmlns:a16="http://schemas.microsoft.com/office/drawing/2014/main" val="20003"/>
                    </a:ext>
                  </a:extLst>
                </a:gridCol>
              </a:tblGrid>
              <a:tr h="370840">
                <a:tc>
                  <a:txBody>
                    <a:bodyPr/>
                    <a:lstStyle/>
                    <a:p>
                      <a:r>
                        <a:rPr lang="en-US" dirty="0">
                          <a:latin typeface="Avenir Book"/>
                          <a:cs typeface="Avenir Book"/>
                        </a:rPr>
                        <a:t>Time</a:t>
                      </a:r>
                    </a:p>
                  </a:txBody>
                  <a:tcPr/>
                </a:tc>
                <a:tc>
                  <a:txBody>
                    <a:bodyPr/>
                    <a:lstStyle/>
                    <a:p>
                      <a:r>
                        <a:rPr lang="en-US" dirty="0">
                          <a:latin typeface="Avenir Book"/>
                          <a:cs typeface="Avenir Book"/>
                        </a:rPr>
                        <a:t>Total Paid</a:t>
                      </a:r>
                    </a:p>
                  </a:txBody>
                  <a:tcPr/>
                </a:tc>
                <a:tc>
                  <a:txBody>
                    <a:bodyPr/>
                    <a:lstStyle/>
                    <a:p>
                      <a:r>
                        <a:rPr lang="en-US" dirty="0">
                          <a:latin typeface="Avenir Book"/>
                          <a:cs typeface="Avenir Book"/>
                        </a:rPr>
                        <a:t>Total</a:t>
                      </a:r>
                      <a:r>
                        <a:rPr lang="en-US" baseline="0" dirty="0">
                          <a:latin typeface="Avenir Book"/>
                          <a:cs typeface="Avenir Book"/>
                        </a:rPr>
                        <a:t> Interest</a:t>
                      </a:r>
                      <a:endParaRPr lang="en-US" dirty="0">
                        <a:latin typeface="Avenir Book"/>
                        <a:cs typeface="Avenir Book"/>
                      </a:endParaRPr>
                    </a:p>
                  </a:txBody>
                  <a:tcPr/>
                </a:tc>
                <a:tc>
                  <a:txBody>
                    <a:bodyPr/>
                    <a:lstStyle/>
                    <a:p>
                      <a:r>
                        <a:rPr lang="en-US" dirty="0">
                          <a:latin typeface="Avenir Book"/>
                          <a:cs typeface="Avenir Book"/>
                        </a:rPr>
                        <a:t>Loan</a:t>
                      </a:r>
                      <a:r>
                        <a:rPr lang="en-US" baseline="0" dirty="0">
                          <a:latin typeface="Avenir Book"/>
                          <a:cs typeface="Avenir Book"/>
                        </a:rPr>
                        <a:t> Balance</a:t>
                      </a:r>
                      <a:endParaRPr lang="en-US" dirty="0">
                        <a:latin typeface="Avenir Book"/>
                        <a:cs typeface="Avenir Book"/>
                      </a:endParaRPr>
                    </a:p>
                  </a:txBody>
                  <a:tcPr/>
                </a:tc>
                <a:extLst>
                  <a:ext uri="{0D108BD9-81ED-4DB2-BD59-A6C34878D82A}">
                    <a16:rowId xmlns:a16="http://schemas.microsoft.com/office/drawing/2014/main" val="10000"/>
                  </a:ext>
                </a:extLst>
              </a:tr>
              <a:tr h="370840">
                <a:tc>
                  <a:txBody>
                    <a:bodyPr/>
                    <a:lstStyle/>
                    <a:p>
                      <a:r>
                        <a:rPr lang="en-US" dirty="0">
                          <a:latin typeface="Avenir Book"/>
                          <a:cs typeface="Avenir Book"/>
                        </a:rPr>
                        <a:t>5 Years</a:t>
                      </a:r>
                    </a:p>
                  </a:txBody>
                  <a:tcPr/>
                </a:tc>
                <a:tc>
                  <a:txBody>
                    <a:bodyPr/>
                    <a:lstStyle/>
                    <a:p>
                      <a:r>
                        <a:rPr lang="en-US" dirty="0">
                          <a:latin typeface="Avenir Book"/>
                          <a:cs typeface="Avenir Book"/>
                        </a:rPr>
                        <a:t>$71,946</a:t>
                      </a:r>
                    </a:p>
                  </a:txBody>
                  <a:tcPr/>
                </a:tc>
                <a:tc>
                  <a:txBody>
                    <a:bodyPr/>
                    <a:lstStyle/>
                    <a:p>
                      <a:r>
                        <a:rPr lang="en-US" dirty="0">
                          <a:latin typeface="Avenir Book"/>
                          <a:cs typeface="Avenir Book"/>
                        </a:rPr>
                        <a:t>$58,055</a:t>
                      </a:r>
                    </a:p>
                  </a:txBody>
                  <a:tcPr/>
                </a:tc>
                <a:tc>
                  <a:txBody>
                    <a:bodyPr/>
                    <a:lstStyle/>
                    <a:p>
                      <a:r>
                        <a:rPr lang="en-US" dirty="0">
                          <a:latin typeface="Avenir Book"/>
                          <a:cs typeface="Avenir Book"/>
                        </a:rPr>
                        <a:t>$186,109</a:t>
                      </a:r>
                    </a:p>
                  </a:txBody>
                  <a:tcPr/>
                </a:tc>
                <a:extLst>
                  <a:ext uri="{0D108BD9-81ED-4DB2-BD59-A6C34878D82A}">
                    <a16:rowId xmlns:a16="http://schemas.microsoft.com/office/drawing/2014/main" val="10001"/>
                  </a:ext>
                </a:extLst>
              </a:tr>
              <a:tr h="370840">
                <a:tc>
                  <a:txBody>
                    <a:bodyPr/>
                    <a:lstStyle/>
                    <a:p>
                      <a:r>
                        <a:rPr lang="en-US" dirty="0">
                          <a:latin typeface="Avenir Book"/>
                          <a:cs typeface="Avenir Book"/>
                        </a:rPr>
                        <a:t>21 Years </a:t>
                      </a:r>
                    </a:p>
                  </a:txBody>
                  <a:tcPr/>
                </a:tc>
                <a:tc>
                  <a:txBody>
                    <a:bodyPr/>
                    <a:lstStyle/>
                    <a:p>
                      <a:r>
                        <a:rPr lang="en-US" dirty="0">
                          <a:latin typeface="Avenir Book"/>
                          <a:cs typeface="Avenir Book"/>
                        </a:rPr>
                        <a:t>$302,173</a:t>
                      </a:r>
                    </a:p>
                  </a:txBody>
                  <a:tcPr/>
                </a:tc>
                <a:tc>
                  <a:txBody>
                    <a:bodyPr/>
                    <a:lstStyle/>
                    <a:p>
                      <a:r>
                        <a:rPr lang="en-US" dirty="0">
                          <a:latin typeface="Avenir Book"/>
                          <a:cs typeface="Avenir Book"/>
                        </a:rPr>
                        <a:t>$202,051</a:t>
                      </a:r>
                    </a:p>
                  </a:txBody>
                  <a:tcPr/>
                </a:tc>
                <a:tc>
                  <a:txBody>
                    <a:bodyPr/>
                    <a:lstStyle/>
                    <a:p>
                      <a:r>
                        <a:rPr lang="en-US" dirty="0">
                          <a:latin typeface="Avenir Book"/>
                          <a:cs typeface="Avenir Book"/>
                        </a:rPr>
                        <a:t>$99,877</a:t>
                      </a:r>
                    </a:p>
                  </a:txBody>
                  <a:tcPr/>
                </a:tc>
                <a:extLst>
                  <a:ext uri="{0D108BD9-81ED-4DB2-BD59-A6C34878D82A}">
                    <a16:rowId xmlns:a16="http://schemas.microsoft.com/office/drawing/2014/main" val="10002"/>
                  </a:ext>
                </a:extLst>
              </a:tr>
              <a:tr h="370840">
                <a:tc>
                  <a:txBody>
                    <a:bodyPr/>
                    <a:lstStyle/>
                    <a:p>
                      <a:r>
                        <a:rPr lang="en-US" dirty="0">
                          <a:latin typeface="Avenir Book"/>
                          <a:cs typeface="Avenir Book"/>
                        </a:rPr>
                        <a:t>30 Years</a:t>
                      </a:r>
                    </a:p>
                  </a:txBody>
                  <a:tcPr/>
                </a:tc>
                <a:tc>
                  <a:txBody>
                    <a:bodyPr/>
                    <a:lstStyle/>
                    <a:p>
                      <a:r>
                        <a:rPr lang="en-US" dirty="0">
                          <a:latin typeface="Avenir Book"/>
                          <a:cs typeface="Avenir Book"/>
                        </a:rPr>
                        <a:t>$431,676</a:t>
                      </a:r>
                    </a:p>
                  </a:txBody>
                  <a:tcPr/>
                </a:tc>
                <a:tc>
                  <a:txBody>
                    <a:bodyPr/>
                    <a:lstStyle/>
                    <a:p>
                      <a:r>
                        <a:rPr lang="en-US" dirty="0">
                          <a:latin typeface="Avenir Book"/>
                          <a:cs typeface="Avenir Book"/>
                        </a:rPr>
                        <a:t>$231,676</a:t>
                      </a:r>
                    </a:p>
                  </a:txBody>
                  <a:tcPr/>
                </a:tc>
                <a:tc>
                  <a:txBody>
                    <a:bodyPr/>
                    <a:lstStyle/>
                    <a:p>
                      <a:r>
                        <a:rPr lang="en-US" dirty="0">
                          <a:latin typeface="Avenir Book"/>
                          <a:cs typeface="Avenir Book"/>
                        </a:rPr>
                        <a:t>$0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62935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0592"/>
            <a:ext cx="6508377" cy="523413"/>
          </a:xfrm>
        </p:spPr>
        <p:txBody>
          <a:bodyPr/>
          <a:lstStyle/>
          <a:p>
            <a:r>
              <a:rPr lang="en-US" dirty="0"/>
              <a:t>Credit Card Cycle</a:t>
            </a:r>
          </a:p>
        </p:txBody>
      </p:sp>
      <p:graphicFrame>
        <p:nvGraphicFramePr>
          <p:cNvPr id="4" name="Diagram 3"/>
          <p:cNvGraphicFramePr/>
          <p:nvPr>
            <p:extLst>
              <p:ext uri="{D42A27DB-BD31-4B8C-83A1-F6EECF244321}">
                <p14:modId xmlns:p14="http://schemas.microsoft.com/office/powerpoint/2010/main" val="2189892106"/>
              </p:ext>
            </p:extLst>
          </p:nvPr>
        </p:nvGraphicFramePr>
        <p:xfrm>
          <a:off x="586128" y="1318689"/>
          <a:ext cx="7652223" cy="5388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957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79400"/>
            <a:ext cx="6508377" cy="571500"/>
          </a:xfrm>
        </p:spPr>
        <p:txBody>
          <a:bodyPr/>
          <a:lstStyle/>
          <a:p>
            <a:r>
              <a:rPr lang="en-US" dirty="0"/>
              <a:t>Credit Profile: Steve</a:t>
            </a:r>
          </a:p>
        </p:txBody>
      </p:sp>
      <p:sp>
        <p:nvSpPr>
          <p:cNvPr id="4" name="Content Placeholder 3"/>
          <p:cNvSpPr>
            <a:spLocks noGrp="1"/>
          </p:cNvSpPr>
          <p:nvPr>
            <p:ph idx="1"/>
          </p:nvPr>
        </p:nvSpPr>
        <p:spPr>
          <a:xfrm>
            <a:off x="457199" y="1879600"/>
            <a:ext cx="6508377" cy="3916363"/>
          </a:xfrm>
        </p:spPr>
        <p:txBody>
          <a:bodyPr/>
          <a:lstStyle/>
          <a:p>
            <a:pPr marL="0" indent="0">
              <a:buNone/>
            </a:pPr>
            <a:r>
              <a:rPr lang="en-US" dirty="0"/>
              <a:t>Steve’s credit card has an annual interest rate of 18%.  The minimum payment is 4% of the current balance.  Right now, Steve’s balance has grown to $2,500.  </a:t>
            </a:r>
          </a:p>
          <a:p>
            <a:pPr marL="0" indent="0">
              <a:buNone/>
            </a:pPr>
            <a:r>
              <a:rPr lang="en-US" dirty="0"/>
              <a:t>Let’s see how the minimum payment helps Steve pay off is balance.  </a:t>
            </a:r>
          </a:p>
          <a:p>
            <a:pPr marL="0" indent="0" algn="ctr">
              <a:buNone/>
            </a:pPr>
            <a:r>
              <a:rPr lang="en-US" sz="2800" b="1" dirty="0"/>
              <a:t>Page 11 of the Resource Guide</a:t>
            </a:r>
          </a:p>
        </p:txBody>
      </p:sp>
    </p:spTree>
    <p:extLst>
      <p:ext uri="{BB962C8B-B14F-4D97-AF65-F5344CB8AC3E}">
        <p14:creationId xmlns:p14="http://schemas.microsoft.com/office/powerpoint/2010/main" val="3652330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Steve help himself?</a:t>
            </a:r>
          </a:p>
        </p:txBody>
      </p:sp>
      <p:sp>
        <p:nvSpPr>
          <p:cNvPr id="7" name="Text Placeholder 6"/>
          <p:cNvSpPr>
            <a:spLocks noGrp="1"/>
          </p:cNvSpPr>
          <p:nvPr>
            <p:ph type="body" sz="half" idx="2"/>
          </p:nvPr>
        </p:nvSpPr>
        <p:spPr>
          <a:xfrm>
            <a:off x="587449" y="3101041"/>
            <a:ext cx="6475412" cy="1304271"/>
          </a:xfrm>
        </p:spPr>
        <p:txBody>
          <a:bodyPr/>
          <a:lstStyle/>
          <a:p>
            <a:r>
              <a:rPr lang="en-US" dirty="0"/>
              <a:t>Balance $2,500</a:t>
            </a:r>
          </a:p>
          <a:p>
            <a:r>
              <a:rPr lang="en-US" dirty="0"/>
              <a:t>Annual Interest Rate 18%</a:t>
            </a:r>
          </a:p>
          <a:p>
            <a:r>
              <a:rPr lang="en-US" dirty="0"/>
              <a:t>Minimum Payment 4% of balance</a:t>
            </a:r>
          </a:p>
        </p:txBody>
      </p:sp>
      <p:graphicFrame>
        <p:nvGraphicFramePr>
          <p:cNvPr id="5" name="Table 4"/>
          <p:cNvGraphicFramePr>
            <a:graphicFrameLocks noGrp="1"/>
          </p:cNvGraphicFramePr>
          <p:nvPr>
            <p:extLst>
              <p:ext uri="{D42A27DB-BD31-4B8C-83A1-F6EECF244321}">
                <p14:modId xmlns:p14="http://schemas.microsoft.com/office/powerpoint/2010/main" val="412434867"/>
              </p:ext>
            </p:extLst>
          </p:nvPr>
        </p:nvGraphicFramePr>
        <p:xfrm>
          <a:off x="587449" y="1247652"/>
          <a:ext cx="8041650" cy="1752600"/>
        </p:xfrm>
        <a:graphic>
          <a:graphicData uri="http://schemas.openxmlformats.org/drawingml/2006/table">
            <a:tbl>
              <a:tblPr firstRow="1" bandRow="1">
                <a:tableStyleId>{D113A9D2-9D6B-4929-AA2D-F23B5EE8CBE7}</a:tableStyleId>
              </a:tblPr>
              <a:tblGrid>
                <a:gridCol w="1608330">
                  <a:extLst>
                    <a:ext uri="{9D8B030D-6E8A-4147-A177-3AD203B41FA5}">
                      <a16:colId xmlns:a16="http://schemas.microsoft.com/office/drawing/2014/main" val="20000"/>
                    </a:ext>
                  </a:extLst>
                </a:gridCol>
                <a:gridCol w="1608330">
                  <a:extLst>
                    <a:ext uri="{9D8B030D-6E8A-4147-A177-3AD203B41FA5}">
                      <a16:colId xmlns:a16="http://schemas.microsoft.com/office/drawing/2014/main" val="20001"/>
                    </a:ext>
                  </a:extLst>
                </a:gridCol>
                <a:gridCol w="1608330">
                  <a:extLst>
                    <a:ext uri="{9D8B030D-6E8A-4147-A177-3AD203B41FA5}">
                      <a16:colId xmlns:a16="http://schemas.microsoft.com/office/drawing/2014/main" val="20002"/>
                    </a:ext>
                  </a:extLst>
                </a:gridCol>
                <a:gridCol w="1608330">
                  <a:extLst>
                    <a:ext uri="{9D8B030D-6E8A-4147-A177-3AD203B41FA5}">
                      <a16:colId xmlns:a16="http://schemas.microsoft.com/office/drawing/2014/main" val="20003"/>
                    </a:ext>
                  </a:extLst>
                </a:gridCol>
                <a:gridCol w="1608330">
                  <a:extLst>
                    <a:ext uri="{9D8B030D-6E8A-4147-A177-3AD203B41FA5}">
                      <a16:colId xmlns:a16="http://schemas.microsoft.com/office/drawing/2014/main" val="20004"/>
                    </a:ext>
                  </a:extLst>
                </a:gridCol>
              </a:tblGrid>
              <a:tr h="370840">
                <a:tc>
                  <a:txBody>
                    <a:bodyPr/>
                    <a:lstStyle/>
                    <a:p>
                      <a:r>
                        <a:rPr lang="en-US" dirty="0">
                          <a:latin typeface="Avenir Medium"/>
                          <a:cs typeface="Avenir Medium"/>
                        </a:rPr>
                        <a:t>Payment</a:t>
                      </a:r>
                    </a:p>
                  </a:txBody>
                  <a:tcPr/>
                </a:tc>
                <a:tc>
                  <a:txBody>
                    <a:bodyPr/>
                    <a:lstStyle/>
                    <a:p>
                      <a:r>
                        <a:rPr lang="en-US" dirty="0">
                          <a:latin typeface="Avenir Medium"/>
                          <a:cs typeface="Avenir Medium"/>
                        </a:rPr>
                        <a:t>Interest Paid</a:t>
                      </a:r>
                    </a:p>
                  </a:txBody>
                  <a:tcPr/>
                </a:tc>
                <a:tc>
                  <a:txBody>
                    <a:bodyPr/>
                    <a:lstStyle/>
                    <a:p>
                      <a:r>
                        <a:rPr lang="en-US" dirty="0">
                          <a:latin typeface="Avenir Medium"/>
                          <a:cs typeface="Avenir Medium"/>
                        </a:rPr>
                        <a:t>Real Cost</a:t>
                      </a:r>
                    </a:p>
                  </a:txBody>
                  <a:tcPr/>
                </a:tc>
                <a:tc>
                  <a:txBody>
                    <a:bodyPr/>
                    <a:lstStyle/>
                    <a:p>
                      <a:r>
                        <a:rPr lang="en-US" dirty="0">
                          <a:latin typeface="Avenir Medium"/>
                          <a:cs typeface="Avenir Medium"/>
                        </a:rPr>
                        <a:t># of Payments</a:t>
                      </a:r>
                    </a:p>
                  </a:txBody>
                  <a:tcPr/>
                </a:tc>
                <a:tc>
                  <a:txBody>
                    <a:bodyPr/>
                    <a:lstStyle/>
                    <a:p>
                      <a:r>
                        <a:rPr lang="en-US" dirty="0">
                          <a:latin typeface="Avenir Medium"/>
                          <a:cs typeface="Avenir Medium"/>
                        </a:rPr>
                        <a:t>Total Years</a:t>
                      </a:r>
                      <a:r>
                        <a:rPr lang="en-US" baseline="0" dirty="0">
                          <a:latin typeface="Avenir Medium"/>
                          <a:cs typeface="Avenir Medium"/>
                        </a:rPr>
                        <a:t> to Pay off</a:t>
                      </a:r>
                      <a:endParaRPr lang="en-US" dirty="0">
                        <a:latin typeface="Avenir Medium"/>
                        <a:cs typeface="Avenir Medium"/>
                      </a:endParaRPr>
                    </a:p>
                  </a:txBody>
                  <a:tcPr/>
                </a:tc>
                <a:extLst>
                  <a:ext uri="{0D108BD9-81ED-4DB2-BD59-A6C34878D82A}">
                    <a16:rowId xmlns:a16="http://schemas.microsoft.com/office/drawing/2014/main" val="10000"/>
                  </a:ext>
                </a:extLst>
              </a:tr>
              <a:tr h="370840">
                <a:tc>
                  <a:txBody>
                    <a:bodyPr/>
                    <a:lstStyle/>
                    <a:p>
                      <a:r>
                        <a:rPr lang="en-US" dirty="0">
                          <a:latin typeface="Avenir Medium"/>
                          <a:cs typeface="Avenir Medium"/>
                        </a:rPr>
                        <a:t>Minimum</a:t>
                      </a:r>
                    </a:p>
                  </a:txBody>
                  <a:tcPr/>
                </a:tc>
                <a:tc>
                  <a:txBody>
                    <a:bodyPr/>
                    <a:lstStyle/>
                    <a:p>
                      <a:r>
                        <a:rPr lang="en-US" dirty="0">
                          <a:latin typeface="Avenir Medium"/>
                          <a:cs typeface="Avenir Medium"/>
                        </a:rPr>
                        <a:t>$1,289</a:t>
                      </a:r>
                    </a:p>
                  </a:txBody>
                  <a:tcPr/>
                </a:tc>
                <a:tc>
                  <a:txBody>
                    <a:bodyPr/>
                    <a:lstStyle/>
                    <a:p>
                      <a:r>
                        <a:rPr lang="en-US" dirty="0">
                          <a:latin typeface="Avenir Medium"/>
                          <a:cs typeface="Avenir Medium"/>
                        </a:rPr>
                        <a:t>$3,789</a:t>
                      </a:r>
                    </a:p>
                  </a:txBody>
                  <a:tcPr/>
                </a:tc>
                <a:tc>
                  <a:txBody>
                    <a:bodyPr/>
                    <a:lstStyle/>
                    <a:p>
                      <a:r>
                        <a:rPr lang="en-US" dirty="0">
                          <a:latin typeface="Avenir Medium"/>
                          <a:cs typeface="Avenir Medium"/>
                        </a:rPr>
                        <a:t>87</a:t>
                      </a:r>
                    </a:p>
                  </a:txBody>
                  <a:tcPr/>
                </a:tc>
                <a:tc>
                  <a:txBody>
                    <a:bodyPr/>
                    <a:lstStyle/>
                    <a:p>
                      <a:r>
                        <a:rPr lang="en-US" dirty="0">
                          <a:latin typeface="Avenir Medium"/>
                          <a:cs typeface="Avenir Medium"/>
                        </a:rPr>
                        <a:t>7.1</a:t>
                      </a:r>
                    </a:p>
                  </a:txBody>
                  <a:tcPr/>
                </a:tc>
                <a:extLst>
                  <a:ext uri="{0D108BD9-81ED-4DB2-BD59-A6C34878D82A}">
                    <a16:rowId xmlns:a16="http://schemas.microsoft.com/office/drawing/2014/main" val="10001"/>
                  </a:ext>
                </a:extLst>
              </a:tr>
              <a:tr h="370840">
                <a:tc>
                  <a:txBody>
                    <a:bodyPr/>
                    <a:lstStyle/>
                    <a:p>
                      <a:r>
                        <a:rPr lang="en-US" dirty="0">
                          <a:latin typeface="Avenir Medium"/>
                          <a:cs typeface="Avenir Medium"/>
                        </a:rPr>
                        <a:t>$150</a:t>
                      </a:r>
                    </a:p>
                  </a:txBody>
                  <a:tcPr/>
                </a:tc>
                <a:tc>
                  <a:txBody>
                    <a:bodyPr/>
                    <a:lstStyle/>
                    <a:p>
                      <a:r>
                        <a:rPr lang="en-US" dirty="0">
                          <a:latin typeface="Avenir Medium"/>
                          <a:cs typeface="Avenir Medium"/>
                        </a:rPr>
                        <a:t>$499</a:t>
                      </a:r>
                    </a:p>
                  </a:txBody>
                  <a:tcPr/>
                </a:tc>
                <a:tc>
                  <a:txBody>
                    <a:bodyPr/>
                    <a:lstStyle/>
                    <a:p>
                      <a:r>
                        <a:rPr lang="en-US" dirty="0">
                          <a:latin typeface="Avenir Medium"/>
                          <a:cs typeface="Avenir Medium"/>
                        </a:rPr>
                        <a:t>$2,899</a:t>
                      </a:r>
                    </a:p>
                  </a:txBody>
                  <a:tcPr/>
                </a:tc>
                <a:tc>
                  <a:txBody>
                    <a:bodyPr/>
                    <a:lstStyle/>
                    <a:p>
                      <a:r>
                        <a:rPr lang="en-US" dirty="0">
                          <a:latin typeface="Avenir Medium"/>
                          <a:cs typeface="Avenir Medium"/>
                        </a:rPr>
                        <a:t>20</a:t>
                      </a:r>
                    </a:p>
                  </a:txBody>
                  <a:tcPr/>
                </a:tc>
                <a:tc>
                  <a:txBody>
                    <a:bodyPr/>
                    <a:lstStyle/>
                    <a:p>
                      <a:r>
                        <a:rPr lang="en-US" dirty="0">
                          <a:latin typeface="Avenir Medium"/>
                          <a:cs typeface="Avenir Medium"/>
                        </a:rPr>
                        <a:t>1.6</a:t>
                      </a:r>
                    </a:p>
                  </a:txBody>
                  <a:tcPr/>
                </a:tc>
                <a:extLst>
                  <a:ext uri="{0D108BD9-81ED-4DB2-BD59-A6C34878D82A}">
                    <a16:rowId xmlns:a16="http://schemas.microsoft.com/office/drawing/2014/main" val="10002"/>
                  </a:ext>
                </a:extLst>
              </a:tr>
              <a:tr h="370840">
                <a:tc>
                  <a:txBody>
                    <a:bodyPr/>
                    <a:lstStyle/>
                    <a:p>
                      <a:r>
                        <a:rPr lang="en-US" dirty="0">
                          <a:latin typeface="Avenir Medium"/>
                          <a:cs typeface="Avenir Medium"/>
                        </a:rPr>
                        <a:t>$200</a:t>
                      </a:r>
                    </a:p>
                  </a:txBody>
                  <a:tcPr/>
                </a:tc>
                <a:tc>
                  <a:txBody>
                    <a:bodyPr/>
                    <a:lstStyle/>
                    <a:p>
                      <a:r>
                        <a:rPr lang="en-US" dirty="0">
                          <a:latin typeface="Avenir Medium"/>
                          <a:cs typeface="Avenir Medium"/>
                        </a:rPr>
                        <a:t>$289</a:t>
                      </a:r>
                    </a:p>
                  </a:txBody>
                  <a:tcPr/>
                </a:tc>
                <a:tc>
                  <a:txBody>
                    <a:bodyPr/>
                    <a:lstStyle/>
                    <a:p>
                      <a:r>
                        <a:rPr lang="en-US" dirty="0">
                          <a:latin typeface="Avenir Medium"/>
                          <a:cs typeface="Avenir Medium"/>
                        </a:rPr>
                        <a:t>$2,789</a:t>
                      </a:r>
                    </a:p>
                  </a:txBody>
                  <a:tcPr/>
                </a:tc>
                <a:tc>
                  <a:txBody>
                    <a:bodyPr/>
                    <a:lstStyle/>
                    <a:p>
                      <a:r>
                        <a:rPr lang="en-US" dirty="0">
                          <a:latin typeface="Avenir Medium"/>
                          <a:cs typeface="Avenir Medium"/>
                        </a:rPr>
                        <a:t>14</a:t>
                      </a:r>
                    </a:p>
                  </a:txBody>
                  <a:tcPr/>
                </a:tc>
                <a:tc>
                  <a:txBody>
                    <a:bodyPr/>
                    <a:lstStyle/>
                    <a:p>
                      <a:r>
                        <a:rPr lang="en-US" dirty="0">
                          <a:latin typeface="Avenir Medium"/>
                          <a:cs typeface="Avenir Medium"/>
                        </a:rPr>
                        <a:t>1.2</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735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a:t>What do they have in common?</a:t>
            </a:r>
          </a:p>
        </p:txBody>
      </p:sp>
      <p:pic>
        <p:nvPicPr>
          <p:cNvPr id="7" name="Picture 6"/>
          <p:cNvPicPr>
            <a:picLocks noChangeAspect="1"/>
          </p:cNvPicPr>
          <p:nvPr/>
        </p:nvPicPr>
        <p:blipFill>
          <a:blip r:embed="rId3"/>
          <a:stretch>
            <a:fillRect/>
          </a:stretch>
        </p:blipFill>
        <p:spPr>
          <a:xfrm>
            <a:off x="457199" y="2058526"/>
            <a:ext cx="2458590" cy="1917700"/>
          </a:xfrm>
          <a:prstGeom prst="rect">
            <a:avLst/>
          </a:prstGeom>
        </p:spPr>
      </p:pic>
      <p:pic>
        <p:nvPicPr>
          <p:cNvPr id="8" name="Picture 7"/>
          <p:cNvPicPr>
            <a:picLocks noChangeAspect="1"/>
          </p:cNvPicPr>
          <p:nvPr/>
        </p:nvPicPr>
        <p:blipFill>
          <a:blip r:embed="rId4"/>
          <a:stretch>
            <a:fillRect/>
          </a:stretch>
        </p:blipFill>
        <p:spPr>
          <a:xfrm>
            <a:off x="3352800" y="2070100"/>
            <a:ext cx="2540000" cy="1906126"/>
          </a:xfrm>
          <a:prstGeom prst="rect">
            <a:avLst/>
          </a:prstGeom>
        </p:spPr>
      </p:pic>
      <p:pic>
        <p:nvPicPr>
          <p:cNvPr id="9" name="Picture 8"/>
          <p:cNvPicPr>
            <a:picLocks noChangeAspect="1"/>
          </p:cNvPicPr>
          <p:nvPr/>
        </p:nvPicPr>
        <p:blipFill>
          <a:blip r:embed="rId5"/>
          <a:stretch>
            <a:fillRect/>
          </a:stretch>
        </p:blipFill>
        <p:spPr>
          <a:xfrm>
            <a:off x="889000" y="4221154"/>
            <a:ext cx="1854200" cy="2358571"/>
          </a:xfrm>
          <a:prstGeom prst="rect">
            <a:avLst/>
          </a:prstGeom>
        </p:spPr>
      </p:pic>
      <p:pic>
        <p:nvPicPr>
          <p:cNvPr id="11" name="Picture 10"/>
          <p:cNvPicPr>
            <a:picLocks noChangeAspect="1"/>
          </p:cNvPicPr>
          <p:nvPr/>
        </p:nvPicPr>
        <p:blipFill>
          <a:blip r:embed="rId6"/>
          <a:stretch>
            <a:fillRect/>
          </a:stretch>
        </p:blipFill>
        <p:spPr>
          <a:xfrm>
            <a:off x="6538168" y="4127499"/>
            <a:ext cx="1981200" cy="2574554"/>
          </a:xfrm>
          <a:prstGeom prst="rect">
            <a:avLst/>
          </a:prstGeom>
        </p:spPr>
      </p:pic>
      <p:pic>
        <p:nvPicPr>
          <p:cNvPr id="3" name="Picture 2" descr="download.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0" y="1513100"/>
            <a:ext cx="1712285" cy="2463126"/>
          </a:xfrm>
          <a:prstGeom prst="rect">
            <a:avLst/>
          </a:prstGeom>
        </p:spPr>
      </p:pic>
      <p:pic>
        <p:nvPicPr>
          <p:cNvPr id="4" name="Picture 3" descr="download (1).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3100" y="4406900"/>
            <a:ext cx="2940154" cy="1949450"/>
          </a:xfrm>
          <a:prstGeom prst="rect">
            <a:avLst/>
          </a:prstGeom>
        </p:spPr>
      </p:pic>
    </p:spTree>
    <p:extLst>
      <p:ext uri="{BB962C8B-B14F-4D97-AF65-F5344CB8AC3E}">
        <p14:creationId xmlns:p14="http://schemas.microsoft.com/office/powerpoint/2010/main" val="4079895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6508377" cy="508000"/>
          </a:xfrm>
        </p:spPr>
        <p:txBody>
          <a:bodyPr/>
          <a:lstStyle/>
          <a:p>
            <a:r>
              <a:rPr lang="en-US" dirty="0"/>
              <a:t>Lending terms: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2595538"/>
              </p:ext>
            </p:extLst>
          </p:nvPr>
        </p:nvGraphicFramePr>
        <p:xfrm>
          <a:off x="457199" y="2209800"/>
          <a:ext cx="8253311"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2727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82700"/>
            <a:ext cx="6508377" cy="774700"/>
          </a:xfrm>
        </p:spPr>
        <p:txBody>
          <a:bodyPr/>
          <a:lstStyle/>
          <a:p>
            <a:r>
              <a:rPr lang="en-US" dirty="0"/>
              <a:t>Credit Profile: Ava</a:t>
            </a:r>
          </a:p>
        </p:txBody>
      </p:sp>
      <p:sp>
        <p:nvSpPr>
          <p:cNvPr id="3" name="Content Placeholder 2"/>
          <p:cNvSpPr>
            <a:spLocks noGrp="1"/>
          </p:cNvSpPr>
          <p:nvPr>
            <p:ph idx="1"/>
          </p:nvPr>
        </p:nvSpPr>
        <p:spPr/>
        <p:txBody>
          <a:bodyPr/>
          <a:lstStyle/>
          <a:p>
            <a:r>
              <a:rPr lang="en-US" dirty="0"/>
              <a:t>Credit card balances: $3,000</a:t>
            </a:r>
          </a:p>
          <a:p>
            <a:r>
              <a:rPr lang="en-US" dirty="0"/>
              <a:t>Income: $50,000</a:t>
            </a:r>
          </a:p>
          <a:p>
            <a:r>
              <a:rPr lang="en-US" dirty="0"/>
              <a:t>Inheritance $30,000</a:t>
            </a:r>
          </a:p>
          <a:p>
            <a:r>
              <a:rPr lang="en-US" dirty="0"/>
              <a:t>Wants to purchase a $125,000 condo</a:t>
            </a:r>
          </a:p>
          <a:p>
            <a:pPr marL="0" indent="0">
              <a:buNone/>
            </a:pPr>
            <a:r>
              <a:rPr lang="en-US" b="1" dirty="0"/>
              <a:t>	</a:t>
            </a:r>
            <a:r>
              <a:rPr lang="en-US" sz="2800" b="1" dirty="0"/>
              <a:t>Page 12 of the Resource Guide</a:t>
            </a:r>
          </a:p>
          <a:p>
            <a:endParaRPr lang="en-US" dirty="0"/>
          </a:p>
        </p:txBody>
      </p:sp>
    </p:spTree>
    <p:extLst>
      <p:ext uri="{BB962C8B-B14F-4D97-AF65-F5344CB8AC3E}">
        <p14:creationId xmlns:p14="http://schemas.microsoft.com/office/powerpoint/2010/main" val="1408487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92100"/>
            <a:ext cx="6846047" cy="1512794"/>
          </a:xfrm>
        </p:spPr>
        <p:txBody>
          <a:bodyPr/>
          <a:lstStyle/>
          <a:p>
            <a:r>
              <a:rPr lang="en-US" dirty="0"/>
              <a:t>Do you think Ava will get her mortgage?</a:t>
            </a:r>
          </a:p>
        </p:txBody>
      </p:sp>
      <p:sp>
        <p:nvSpPr>
          <p:cNvPr id="9" name="Title 1"/>
          <p:cNvSpPr txBox="1">
            <a:spLocks/>
          </p:cNvSpPr>
          <p:nvPr/>
        </p:nvSpPr>
        <p:spPr>
          <a:xfrm>
            <a:off x="482600" y="5067300"/>
            <a:ext cx="6846047" cy="1512794"/>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600" b="0" kern="1200" cap="none" baseline="0">
                <a:solidFill>
                  <a:schemeClr val="accent1"/>
                </a:solidFill>
                <a:latin typeface="Avenir Heavy"/>
                <a:ea typeface="+mj-ea"/>
                <a:cs typeface="Avenir Heavy"/>
              </a:defRPr>
            </a:lvl1pPr>
          </a:lstStyle>
          <a:p>
            <a:r>
              <a:rPr lang="en-US" dirty="0"/>
              <a:t>In what ways could Ava have handled her credit more responsibly?</a:t>
            </a:r>
          </a:p>
        </p:txBody>
      </p:sp>
    </p:spTree>
    <p:extLst>
      <p:ext uri="{BB962C8B-B14F-4D97-AF65-F5344CB8AC3E}">
        <p14:creationId xmlns:p14="http://schemas.microsoft.com/office/powerpoint/2010/main" val="3572689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62370408"/>
              </p:ext>
            </p:extLst>
          </p:nvPr>
        </p:nvGraphicFramePr>
        <p:xfrm>
          <a:off x="457199" y="241300"/>
          <a:ext cx="8369301" cy="646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5163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2100"/>
            <a:ext cx="6508377" cy="596900"/>
          </a:xfrm>
        </p:spPr>
        <p:txBody>
          <a:bodyPr/>
          <a:lstStyle/>
          <a:p>
            <a:r>
              <a:rPr lang="en-US" dirty="0"/>
              <a:t>Got it?</a:t>
            </a:r>
          </a:p>
        </p:txBody>
      </p:sp>
      <p:sp>
        <p:nvSpPr>
          <p:cNvPr id="3" name="Content Placeholder 2"/>
          <p:cNvSpPr>
            <a:spLocks noGrp="1"/>
          </p:cNvSpPr>
          <p:nvPr>
            <p:ph idx="1"/>
          </p:nvPr>
        </p:nvSpPr>
        <p:spPr>
          <a:xfrm>
            <a:off x="457199" y="1206500"/>
            <a:ext cx="6508377" cy="3916363"/>
          </a:xfrm>
        </p:spPr>
        <p:txBody>
          <a:bodyPr/>
          <a:lstStyle/>
          <a:p>
            <a:r>
              <a:rPr lang="en-US" dirty="0"/>
              <a:t>Do you:</a:t>
            </a:r>
          </a:p>
          <a:p>
            <a:pPr lvl="1"/>
            <a:r>
              <a:rPr lang="en-US" dirty="0"/>
              <a:t>Understand what credit is, how it works and why you need it?</a:t>
            </a:r>
          </a:p>
          <a:p>
            <a:pPr lvl="1"/>
            <a:r>
              <a:rPr lang="en-US" dirty="0"/>
              <a:t>Understand the different ways of establishing credit?</a:t>
            </a:r>
          </a:p>
          <a:p>
            <a:pPr lvl="1"/>
            <a:r>
              <a:rPr lang="en-US" dirty="0"/>
              <a:t>Know your responsibilities as a borrower?</a:t>
            </a:r>
          </a:p>
          <a:p>
            <a:pPr lvl="1"/>
            <a:r>
              <a:rPr lang="en-US" dirty="0"/>
              <a:t>Understand how to monitor credit using a credit report and credit score?</a:t>
            </a:r>
          </a:p>
          <a:p>
            <a:pPr lvl="1"/>
            <a:r>
              <a:rPr lang="en-US" dirty="0"/>
              <a:t>Understand loans and credit cards and how to borrow responsibly? </a:t>
            </a:r>
          </a:p>
        </p:txBody>
      </p:sp>
    </p:spTree>
    <p:extLst>
      <p:ext uri="{BB962C8B-B14F-4D97-AF65-F5344CB8AC3E}">
        <p14:creationId xmlns:p14="http://schemas.microsoft.com/office/powerpoint/2010/main" val="426044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9400"/>
            <a:ext cx="6508377" cy="571500"/>
          </a:xfrm>
        </p:spPr>
        <p:txBody>
          <a:bodyPr/>
          <a:lstStyle/>
          <a:p>
            <a:r>
              <a:rPr lang="en-US" dirty="0"/>
              <a:t>What are we doing today?</a:t>
            </a:r>
          </a:p>
        </p:txBody>
      </p:sp>
      <p:sp>
        <p:nvSpPr>
          <p:cNvPr id="3" name="Content Placeholder 2"/>
          <p:cNvSpPr>
            <a:spLocks noGrp="1"/>
          </p:cNvSpPr>
          <p:nvPr>
            <p:ph idx="1"/>
          </p:nvPr>
        </p:nvSpPr>
        <p:spPr>
          <a:xfrm>
            <a:off x="457199" y="1524000"/>
            <a:ext cx="6508377" cy="3916363"/>
          </a:xfrm>
        </p:spPr>
        <p:txBody>
          <a:bodyPr/>
          <a:lstStyle/>
          <a:p>
            <a:r>
              <a:rPr lang="en-US" dirty="0"/>
              <a:t>We will:</a:t>
            </a:r>
          </a:p>
          <a:p>
            <a:pPr lvl="1"/>
            <a:r>
              <a:rPr lang="en-US" dirty="0"/>
              <a:t>Understand what credit is, how it works and why you need it.</a:t>
            </a:r>
          </a:p>
          <a:p>
            <a:pPr lvl="1"/>
            <a:r>
              <a:rPr lang="en-US" dirty="0"/>
              <a:t>Understand the different ways of establishing credit.</a:t>
            </a:r>
          </a:p>
          <a:p>
            <a:pPr lvl="1"/>
            <a:r>
              <a:rPr lang="en-US" dirty="0"/>
              <a:t>Learn your responsibilities as a borrower.</a:t>
            </a:r>
          </a:p>
          <a:p>
            <a:pPr lvl="1"/>
            <a:r>
              <a:rPr lang="en-US" dirty="0"/>
              <a:t>Understand how to monitor credit using a credit report and credit score</a:t>
            </a:r>
          </a:p>
          <a:p>
            <a:pPr lvl="1"/>
            <a:r>
              <a:rPr lang="en-US" dirty="0"/>
              <a:t>Understand loans and credit cards and how to borrow responsibly </a:t>
            </a:r>
          </a:p>
          <a:p>
            <a:pPr lvl="1"/>
            <a:endParaRPr lang="en-US" dirty="0"/>
          </a:p>
        </p:txBody>
      </p:sp>
    </p:spTree>
    <p:extLst>
      <p:ext uri="{BB962C8B-B14F-4D97-AF65-F5344CB8AC3E}">
        <p14:creationId xmlns:p14="http://schemas.microsoft.com/office/powerpoint/2010/main" val="64351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9931" y="3944912"/>
            <a:ext cx="6676316" cy="882582"/>
          </a:xfrm>
        </p:spPr>
        <p:txBody>
          <a:bodyPr/>
          <a:lstStyle/>
          <a:p>
            <a:r>
              <a:rPr lang="en-US" dirty="0"/>
              <a:t>Why would someone lend money?</a:t>
            </a:r>
          </a:p>
        </p:txBody>
      </p:sp>
      <p:sp>
        <p:nvSpPr>
          <p:cNvPr id="5" name="Text Placeholder 4"/>
          <p:cNvSpPr>
            <a:spLocks noGrp="1"/>
          </p:cNvSpPr>
          <p:nvPr>
            <p:ph type="body" idx="1"/>
          </p:nvPr>
        </p:nvSpPr>
        <p:spPr/>
        <p:txBody>
          <a:bodyPr/>
          <a:lstStyle/>
          <a:p>
            <a:endParaRPr lang="en-US"/>
          </a:p>
        </p:txBody>
      </p:sp>
      <p:sp>
        <p:nvSpPr>
          <p:cNvPr id="6" name="Title 3"/>
          <p:cNvSpPr txBox="1">
            <a:spLocks/>
          </p:cNvSpPr>
          <p:nvPr/>
        </p:nvSpPr>
        <p:spPr>
          <a:xfrm>
            <a:off x="2209801" y="652269"/>
            <a:ext cx="4966446" cy="882582"/>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600" b="0" kern="1200" cap="none" baseline="0">
                <a:solidFill>
                  <a:schemeClr val="accent1"/>
                </a:solidFill>
                <a:latin typeface="Avenir Heavy"/>
                <a:ea typeface="+mj-ea"/>
                <a:cs typeface="Avenir Heavy"/>
              </a:defRPr>
            </a:lvl1pPr>
          </a:lstStyle>
          <a:p>
            <a:r>
              <a:rPr lang="en-US"/>
              <a:t>What is credit?</a:t>
            </a:r>
            <a:endParaRPr lang="en-US" dirty="0"/>
          </a:p>
        </p:txBody>
      </p:sp>
    </p:spTree>
    <p:extLst>
      <p:ext uri="{BB962C8B-B14F-4D97-AF65-F5344CB8AC3E}">
        <p14:creationId xmlns:p14="http://schemas.microsoft.com/office/powerpoint/2010/main" val="80002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17500"/>
            <a:ext cx="6508377" cy="749300"/>
          </a:xfrm>
        </p:spPr>
        <p:txBody>
          <a:bodyPr/>
          <a:lstStyle/>
          <a:p>
            <a:r>
              <a:rPr lang="en-US" dirty="0"/>
              <a:t>Leveraging credit</a:t>
            </a:r>
          </a:p>
        </p:txBody>
      </p:sp>
      <p:pic>
        <p:nvPicPr>
          <p:cNvPr id="6" name="Picture 5" descr="debt lever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8" y="1155700"/>
            <a:ext cx="5851021" cy="5366222"/>
          </a:xfrm>
          <a:prstGeom prst="rect">
            <a:avLst/>
          </a:prstGeom>
        </p:spPr>
      </p:pic>
    </p:spTree>
    <p:extLst>
      <p:ext uri="{BB962C8B-B14F-4D97-AF65-F5344CB8AC3E}">
        <p14:creationId xmlns:p14="http://schemas.microsoft.com/office/powerpoint/2010/main" val="383961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2900"/>
            <a:ext cx="7388352" cy="1143000"/>
          </a:xfrm>
        </p:spPr>
        <p:txBody>
          <a:bodyPr/>
          <a:lstStyle/>
          <a:p>
            <a:r>
              <a:rPr lang="en-US" dirty="0"/>
              <a:t>Why do you need credit? Where does credit come into play?</a:t>
            </a:r>
          </a:p>
        </p:txBody>
      </p:sp>
      <p:sp>
        <p:nvSpPr>
          <p:cNvPr id="5" name="Text Placeholder 4"/>
          <p:cNvSpPr>
            <a:spLocks noGrp="1"/>
          </p:cNvSpPr>
          <p:nvPr>
            <p:ph type="body" idx="1"/>
          </p:nvPr>
        </p:nvSpPr>
        <p:spPr/>
        <p:txBody>
          <a:bodyPr/>
          <a:lstStyle/>
          <a:p>
            <a:r>
              <a:rPr lang="en-US" dirty="0"/>
              <a:t>Borrowing</a:t>
            </a:r>
          </a:p>
        </p:txBody>
      </p:sp>
      <p:sp>
        <p:nvSpPr>
          <p:cNvPr id="6" name="Content Placeholder 5"/>
          <p:cNvSpPr>
            <a:spLocks noGrp="1"/>
          </p:cNvSpPr>
          <p:nvPr>
            <p:ph sz="half" idx="2"/>
          </p:nvPr>
        </p:nvSpPr>
        <p:spPr/>
        <p:txBody>
          <a:bodyPr/>
          <a:lstStyle/>
          <a:p>
            <a:r>
              <a:rPr lang="en-US" dirty="0"/>
              <a:t>Buying a house</a:t>
            </a:r>
          </a:p>
          <a:p>
            <a:r>
              <a:rPr lang="en-US" dirty="0"/>
              <a:t>Getting phone service</a:t>
            </a:r>
          </a:p>
          <a:p>
            <a:r>
              <a:rPr lang="en-US" dirty="0"/>
              <a:t>Renting an apartment</a:t>
            </a:r>
          </a:p>
          <a:p>
            <a:r>
              <a:rPr lang="en-US" dirty="0"/>
              <a:t>Financing a car</a:t>
            </a:r>
          </a:p>
          <a:p>
            <a:r>
              <a:rPr lang="en-US" dirty="0"/>
              <a:t>Getting a credit card</a:t>
            </a:r>
          </a:p>
          <a:p>
            <a:r>
              <a:rPr lang="en-US" dirty="0"/>
              <a:t>Student loans</a:t>
            </a:r>
          </a:p>
          <a:p>
            <a:endParaRPr lang="en-US" dirty="0"/>
          </a:p>
        </p:txBody>
      </p:sp>
      <p:sp>
        <p:nvSpPr>
          <p:cNvPr id="7" name="Text Placeholder 6"/>
          <p:cNvSpPr>
            <a:spLocks noGrp="1"/>
          </p:cNvSpPr>
          <p:nvPr>
            <p:ph type="body" sz="quarter" idx="3"/>
          </p:nvPr>
        </p:nvSpPr>
        <p:spPr/>
        <p:txBody>
          <a:bodyPr/>
          <a:lstStyle/>
          <a:p>
            <a:r>
              <a:rPr lang="en-US" dirty="0"/>
              <a:t>Other</a:t>
            </a:r>
          </a:p>
        </p:txBody>
      </p:sp>
      <p:sp>
        <p:nvSpPr>
          <p:cNvPr id="8" name="Content Placeholder 7"/>
          <p:cNvSpPr>
            <a:spLocks noGrp="1"/>
          </p:cNvSpPr>
          <p:nvPr>
            <p:ph sz="quarter" idx="4"/>
          </p:nvPr>
        </p:nvSpPr>
        <p:spPr/>
        <p:txBody>
          <a:bodyPr/>
          <a:lstStyle/>
          <a:p>
            <a:r>
              <a:rPr lang="en-US" dirty="0"/>
              <a:t>Getting a job</a:t>
            </a:r>
          </a:p>
          <a:p>
            <a:r>
              <a:rPr lang="en-US" dirty="0"/>
              <a:t>Getting insurance</a:t>
            </a:r>
          </a:p>
        </p:txBody>
      </p:sp>
    </p:spTree>
    <p:extLst>
      <p:ext uri="{BB962C8B-B14F-4D97-AF65-F5344CB8AC3E}">
        <p14:creationId xmlns:p14="http://schemas.microsoft.com/office/powerpoint/2010/main" val="333076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7256" y="3429000"/>
            <a:ext cx="6878991" cy="1398494"/>
          </a:xfrm>
        </p:spPr>
        <p:txBody>
          <a:bodyPr/>
          <a:lstStyle/>
          <a:p>
            <a:r>
              <a:rPr lang="en-US" dirty="0"/>
              <a:t>How did you get it?</a:t>
            </a:r>
          </a:p>
        </p:txBody>
      </p:sp>
      <p:sp>
        <p:nvSpPr>
          <p:cNvPr id="8" name="Text Placeholder 7"/>
          <p:cNvSpPr>
            <a:spLocks noGrp="1"/>
          </p:cNvSpPr>
          <p:nvPr>
            <p:ph type="body" idx="1"/>
          </p:nvPr>
        </p:nvSpPr>
        <p:spPr/>
        <p:txBody>
          <a:bodyPr/>
          <a:lstStyle/>
          <a:p>
            <a:endParaRPr lang="en-US"/>
          </a:p>
        </p:txBody>
      </p:sp>
      <p:sp>
        <p:nvSpPr>
          <p:cNvPr id="9" name="Title 6"/>
          <p:cNvSpPr txBox="1">
            <a:spLocks/>
          </p:cNvSpPr>
          <p:nvPr/>
        </p:nvSpPr>
        <p:spPr>
          <a:xfrm>
            <a:off x="449656" y="528146"/>
            <a:ext cx="6878991" cy="1398494"/>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600" b="0" kern="1200" cap="none" baseline="0">
                <a:solidFill>
                  <a:schemeClr val="accent1"/>
                </a:solidFill>
                <a:latin typeface="Avenir Heavy"/>
                <a:ea typeface="+mj-ea"/>
                <a:cs typeface="Avenir Heavy"/>
              </a:defRPr>
            </a:lvl1pPr>
          </a:lstStyle>
          <a:p>
            <a:r>
              <a:rPr lang="en-US" dirty="0"/>
              <a:t>Do any of you have a credit card?</a:t>
            </a:r>
          </a:p>
        </p:txBody>
      </p:sp>
    </p:spTree>
    <p:extLst>
      <p:ext uri="{BB962C8B-B14F-4D97-AF65-F5344CB8AC3E}">
        <p14:creationId xmlns:p14="http://schemas.microsoft.com/office/powerpoint/2010/main" val="71120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79400"/>
            <a:ext cx="6508377" cy="609600"/>
          </a:xfrm>
        </p:spPr>
        <p:txBody>
          <a:bodyPr/>
          <a:lstStyle/>
          <a:p>
            <a:r>
              <a:rPr lang="en-US" dirty="0"/>
              <a:t>Can I have 3 volunteers?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7347375"/>
              </p:ext>
            </p:extLst>
          </p:nvPr>
        </p:nvGraphicFramePr>
        <p:xfrm>
          <a:off x="457199" y="2209800"/>
          <a:ext cx="8399058"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6724181"/>
      </p:ext>
    </p:extLst>
  </p:cSld>
  <p:clrMapOvr>
    <a:masterClrMapping/>
  </p:clrMapOvr>
</p:sld>
</file>

<file path=ppt/theme/theme1.xml><?xml version="1.0" encoding="utf-8"?>
<a:theme xmlns:a="http://schemas.openxmlformats.org/drawingml/2006/main" name="Plaza">
  <a:themeElements>
    <a:clrScheme name="Custom 18">
      <a:dk1>
        <a:sysClr val="windowText" lastClr="000000"/>
      </a:dk1>
      <a:lt1>
        <a:sysClr val="window" lastClr="FFFFFF"/>
      </a:lt1>
      <a:dk2>
        <a:srgbClr val="2F2F26"/>
      </a:dk2>
      <a:lt2>
        <a:srgbClr val="9FA795"/>
      </a:lt2>
      <a:accent1>
        <a:srgbClr val="263401"/>
      </a:accent1>
      <a:accent2>
        <a:srgbClr val="467536"/>
      </a:accent2>
      <a:accent3>
        <a:srgbClr val="8AC9F8"/>
      </a:accent3>
      <a:accent4>
        <a:srgbClr val="2046A5"/>
      </a:accent4>
      <a:accent5>
        <a:srgbClr val="160C7C"/>
      </a:accent5>
      <a:accent6>
        <a:srgbClr val="FFFCFE"/>
      </a:accent6>
      <a:hlink>
        <a:srgbClr val="FFC000"/>
      </a:hlink>
      <a:folHlink>
        <a:srgbClr val="C0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laza">
  <a:themeElements>
    <a:clrScheme name="Custom 18">
      <a:dk1>
        <a:sysClr val="windowText" lastClr="000000"/>
      </a:dk1>
      <a:lt1>
        <a:sysClr val="window" lastClr="FFFFFF"/>
      </a:lt1>
      <a:dk2>
        <a:srgbClr val="2F2F26"/>
      </a:dk2>
      <a:lt2>
        <a:srgbClr val="9FA795"/>
      </a:lt2>
      <a:accent1>
        <a:srgbClr val="263401"/>
      </a:accent1>
      <a:accent2>
        <a:srgbClr val="467536"/>
      </a:accent2>
      <a:accent3>
        <a:srgbClr val="8AC9F8"/>
      </a:accent3>
      <a:accent4>
        <a:srgbClr val="2046A5"/>
      </a:accent4>
      <a:accent5>
        <a:srgbClr val="160C7C"/>
      </a:accent5>
      <a:accent6>
        <a:srgbClr val="FFFCFE"/>
      </a:accent6>
      <a:hlink>
        <a:srgbClr val="FFC000"/>
      </a:hlink>
      <a:folHlink>
        <a:srgbClr val="C0C000"/>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1544</TotalTime>
  <Words>4350</Words>
  <Application>Microsoft Office PowerPoint</Application>
  <PresentationFormat>On-screen Show (4:3)</PresentationFormat>
  <Paragraphs>457</Paragraphs>
  <Slides>34</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Avenir Black</vt:lpstr>
      <vt:lpstr>Avenir Book</vt:lpstr>
      <vt:lpstr>Avenir Heavy</vt:lpstr>
      <vt:lpstr>Avenir Medium</vt:lpstr>
      <vt:lpstr>Calibri</vt:lpstr>
      <vt:lpstr>Cambria</vt:lpstr>
      <vt:lpstr>Century Gothic</vt:lpstr>
      <vt:lpstr>Wingdings 2</vt:lpstr>
      <vt:lpstr>Plaza</vt:lpstr>
      <vt:lpstr>1_Plaza</vt:lpstr>
      <vt:lpstr>PowerPoint Presentation</vt:lpstr>
      <vt:lpstr>Credit</vt:lpstr>
      <vt:lpstr>What do they have in common?</vt:lpstr>
      <vt:lpstr>What are we doing today?</vt:lpstr>
      <vt:lpstr>Why would someone lend money?</vt:lpstr>
      <vt:lpstr>Leveraging credit</vt:lpstr>
      <vt:lpstr>Why do you need credit? Where does credit come into play?</vt:lpstr>
      <vt:lpstr>How did you get it?</vt:lpstr>
      <vt:lpstr>Can I have 3 volunteers?</vt:lpstr>
      <vt:lpstr>Your responsibilities as a borrower:</vt:lpstr>
      <vt:lpstr>What if I can’t pay?</vt:lpstr>
      <vt:lpstr>What debts never go away?</vt:lpstr>
      <vt:lpstr>Have you or someone you have known been a victim of fraud?</vt:lpstr>
      <vt:lpstr>Credit reporting agencies</vt:lpstr>
      <vt:lpstr>Review Sample Credit Report</vt:lpstr>
      <vt:lpstr>What is a credit score?</vt:lpstr>
      <vt:lpstr>What makes up your score?</vt:lpstr>
      <vt:lpstr>What if you have a good score of 780 and make some mistakes?</vt:lpstr>
      <vt:lpstr>What is the impact of your score on the interest rate?</vt:lpstr>
      <vt:lpstr>Types of Loans</vt:lpstr>
      <vt:lpstr>How does interest work?</vt:lpstr>
      <vt:lpstr>$20,000 Car Loan at 10%</vt:lpstr>
      <vt:lpstr>Payday Loans</vt:lpstr>
      <vt:lpstr>Credit Profile: Sasha</vt:lpstr>
      <vt:lpstr>Credit Profile: Sasha Answers</vt:lpstr>
      <vt:lpstr>How interest works: Sasha Case</vt:lpstr>
      <vt:lpstr>Credit Card Cycle</vt:lpstr>
      <vt:lpstr>Credit Profile: Steve</vt:lpstr>
      <vt:lpstr>How can Steve help himself?</vt:lpstr>
      <vt:lpstr>Lending terms:</vt:lpstr>
      <vt:lpstr>Credit Profile: Ava</vt:lpstr>
      <vt:lpstr>Do you think Ava will get her mortgage?</vt:lpstr>
      <vt:lpstr>PowerPoint Presentation</vt:lpstr>
      <vt:lpstr>Got it?</vt:lpstr>
    </vt:vector>
  </TitlesOfParts>
  <Company>Financial Beginnings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Melody Bell</dc:creator>
  <cp:lastModifiedBy>Luis Bacca (External)</cp:lastModifiedBy>
  <cp:revision>83</cp:revision>
  <cp:lastPrinted>2014-04-28T17:49:31Z</cp:lastPrinted>
  <dcterms:created xsi:type="dcterms:W3CDTF">2014-03-13T17:13:40Z</dcterms:created>
  <dcterms:modified xsi:type="dcterms:W3CDTF">2020-12-30T20:15:07Z</dcterms:modified>
</cp:coreProperties>
</file>