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0" r:id="rId2"/>
  </p:sldMasterIdLst>
  <p:notesMasterIdLst>
    <p:notesMasterId r:id="rId37"/>
  </p:notesMasterIdLst>
  <p:sldIdLst>
    <p:sldId id="306" r:id="rId3"/>
    <p:sldId id="256" r:id="rId4"/>
    <p:sldId id="275" r:id="rId5"/>
    <p:sldId id="277" r:id="rId6"/>
    <p:sldId id="257" r:id="rId7"/>
    <p:sldId id="276" r:id="rId8"/>
    <p:sldId id="279" r:id="rId9"/>
    <p:sldId id="278" r:id="rId10"/>
    <p:sldId id="280" r:id="rId11"/>
    <p:sldId id="281" r:id="rId12"/>
    <p:sldId id="283" r:id="rId13"/>
    <p:sldId id="282" r:id="rId14"/>
    <p:sldId id="285" r:id="rId15"/>
    <p:sldId id="286" r:id="rId16"/>
    <p:sldId id="288" r:id="rId17"/>
    <p:sldId id="289" r:id="rId18"/>
    <p:sldId id="290" r:id="rId19"/>
    <p:sldId id="297" r:id="rId20"/>
    <p:sldId id="298" r:id="rId21"/>
    <p:sldId id="291" r:id="rId22"/>
    <p:sldId id="292" r:id="rId23"/>
    <p:sldId id="293" r:id="rId24"/>
    <p:sldId id="300" r:id="rId25"/>
    <p:sldId id="301" r:id="rId26"/>
    <p:sldId id="302" r:id="rId27"/>
    <p:sldId id="303" r:id="rId28"/>
    <p:sldId id="304" r:id="rId29"/>
    <p:sldId id="305" r:id="rId30"/>
    <p:sldId id="294" r:id="rId31"/>
    <p:sldId id="295" r:id="rId32"/>
    <p:sldId id="296" r:id="rId33"/>
    <p:sldId id="287" r:id="rId34"/>
    <p:sldId id="274" r:id="rId35"/>
    <p:sldId id="27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41" autoAdjust="0"/>
  </p:normalViewPr>
  <p:slideViewPr>
    <p:cSldViewPr snapToGrid="0" snapToObjects="1">
      <p:cViewPr varScale="1">
        <p:scale>
          <a:sx n="60" d="100"/>
          <a:sy n="60" d="100"/>
        </p:scale>
        <p:origin x="1448"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3232" y="1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[Workbook2]Sheet1!$B$1</c:f>
              <c:strCache>
                <c:ptCount val="1"/>
                <c:pt idx="0">
                  <c:v>Simple</c:v>
                </c:pt>
              </c:strCache>
            </c:strRef>
          </c:tx>
          <c:invertIfNegative val="0"/>
          <c:cat>
            <c:strRef>
              <c:f>[Workbook2]Sheet1!$A$2:$A$6</c:f>
              <c:strCache>
                <c:ptCount val="5"/>
                <c:pt idx="0">
                  <c:v>1 Year</c:v>
                </c:pt>
                <c:pt idx="1">
                  <c:v>5 Years</c:v>
                </c:pt>
                <c:pt idx="2">
                  <c:v>10 Years</c:v>
                </c:pt>
                <c:pt idx="3">
                  <c:v>15 Years</c:v>
                </c:pt>
                <c:pt idx="4">
                  <c:v>20 Years</c:v>
                </c:pt>
              </c:strCache>
            </c:strRef>
          </c:cat>
          <c:val>
            <c:numRef>
              <c:f>[Workbook2]Sheet1!$B$2:$B$6</c:f>
              <c:numCache>
                <c:formatCode>General</c:formatCode>
                <c:ptCount val="5"/>
                <c:pt idx="0">
                  <c:v>105</c:v>
                </c:pt>
                <c:pt idx="1">
                  <c:v>125</c:v>
                </c:pt>
                <c:pt idx="2">
                  <c:v>150</c:v>
                </c:pt>
                <c:pt idx="3">
                  <c:v>175</c:v>
                </c:pt>
                <c:pt idx="4">
                  <c:v>200</c:v>
                </c:pt>
              </c:numCache>
            </c:numRef>
          </c:val>
          <c:extLst>
            <c:ext xmlns:c16="http://schemas.microsoft.com/office/drawing/2014/chart" uri="{C3380CC4-5D6E-409C-BE32-E72D297353CC}">
              <c16:uniqueId val="{00000000-A113-43BA-9AAD-11D771C8AE5A}"/>
            </c:ext>
          </c:extLst>
        </c:ser>
        <c:ser>
          <c:idx val="1"/>
          <c:order val="1"/>
          <c:tx>
            <c:strRef>
              <c:f>[Workbook2]Sheet1!$C$1</c:f>
              <c:strCache>
                <c:ptCount val="1"/>
                <c:pt idx="0">
                  <c:v>Compound</c:v>
                </c:pt>
              </c:strCache>
            </c:strRef>
          </c:tx>
          <c:spPr>
            <a:solidFill>
              <a:schemeClr val="accent4">
                <a:lumMod val="50000"/>
              </a:schemeClr>
            </a:solidFill>
          </c:spPr>
          <c:invertIfNegative val="0"/>
          <c:cat>
            <c:strRef>
              <c:f>[Workbook2]Sheet1!$A$2:$A$6</c:f>
              <c:strCache>
                <c:ptCount val="5"/>
                <c:pt idx="0">
                  <c:v>1 Year</c:v>
                </c:pt>
                <c:pt idx="1">
                  <c:v>5 Years</c:v>
                </c:pt>
                <c:pt idx="2">
                  <c:v>10 Years</c:v>
                </c:pt>
                <c:pt idx="3">
                  <c:v>15 Years</c:v>
                </c:pt>
                <c:pt idx="4">
                  <c:v>20 Years</c:v>
                </c:pt>
              </c:strCache>
            </c:strRef>
          </c:cat>
          <c:val>
            <c:numRef>
              <c:f>[Workbook2]Sheet1!$C$2:$C$6</c:f>
              <c:numCache>
                <c:formatCode>General</c:formatCode>
                <c:ptCount val="5"/>
                <c:pt idx="0">
                  <c:v>105</c:v>
                </c:pt>
                <c:pt idx="1">
                  <c:v>127.63</c:v>
                </c:pt>
                <c:pt idx="2">
                  <c:v>162.88999999999999</c:v>
                </c:pt>
                <c:pt idx="3">
                  <c:v>207.89</c:v>
                </c:pt>
                <c:pt idx="4">
                  <c:v>265.33</c:v>
                </c:pt>
              </c:numCache>
            </c:numRef>
          </c:val>
          <c:extLst>
            <c:ext xmlns:c16="http://schemas.microsoft.com/office/drawing/2014/chart" uri="{C3380CC4-5D6E-409C-BE32-E72D297353CC}">
              <c16:uniqueId val="{00000001-A113-43BA-9AAD-11D771C8AE5A}"/>
            </c:ext>
          </c:extLst>
        </c:ser>
        <c:dLbls>
          <c:showLegendKey val="0"/>
          <c:showVal val="0"/>
          <c:showCatName val="0"/>
          <c:showSerName val="0"/>
          <c:showPercent val="0"/>
          <c:showBubbleSize val="0"/>
        </c:dLbls>
        <c:gapWidth val="150"/>
        <c:axId val="73580544"/>
        <c:axId val="73582080"/>
      </c:barChart>
      <c:catAx>
        <c:axId val="73580544"/>
        <c:scaling>
          <c:orientation val="minMax"/>
        </c:scaling>
        <c:delete val="0"/>
        <c:axPos val="b"/>
        <c:numFmt formatCode="General" sourceLinked="0"/>
        <c:majorTickMark val="out"/>
        <c:minorTickMark val="none"/>
        <c:tickLblPos val="nextTo"/>
        <c:crossAx val="73582080"/>
        <c:crosses val="autoZero"/>
        <c:auto val="1"/>
        <c:lblAlgn val="ctr"/>
        <c:lblOffset val="100"/>
        <c:noMultiLvlLbl val="0"/>
      </c:catAx>
      <c:valAx>
        <c:axId val="73582080"/>
        <c:scaling>
          <c:orientation val="minMax"/>
        </c:scaling>
        <c:delete val="0"/>
        <c:axPos val="l"/>
        <c:majorGridlines/>
        <c:numFmt formatCode="General" sourceLinked="1"/>
        <c:majorTickMark val="out"/>
        <c:minorTickMark val="none"/>
        <c:tickLblPos val="nextTo"/>
        <c:crossAx val="73580544"/>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latin typeface="Avenir Heavy"/>
                <a:cs typeface="Avenir Heavy"/>
              </a:rPr>
              <a:t>Hershey</a:t>
            </a:r>
            <a:r>
              <a:rPr lang="en-US" baseline="0" dirty="0">
                <a:latin typeface="Avenir Heavy"/>
                <a:cs typeface="Avenir Heavy"/>
              </a:rPr>
              <a:t> Bar and CPI</a:t>
            </a:r>
            <a:endParaRPr lang="en-US" dirty="0">
              <a:latin typeface="Avenir Heavy"/>
              <a:cs typeface="Avenir Heavy"/>
            </a:endParaRPr>
          </a:p>
        </c:rich>
      </c:tx>
      <c:overlay val="0"/>
    </c:title>
    <c:autoTitleDeleted val="0"/>
    <c:plotArea>
      <c:layout/>
      <c:lineChart>
        <c:grouping val="standard"/>
        <c:varyColors val="0"/>
        <c:ser>
          <c:idx val="0"/>
          <c:order val="0"/>
          <c:tx>
            <c:v>Hershey Bar</c:v>
          </c:tx>
          <c:marker>
            <c:symbol val="none"/>
          </c:marker>
          <c:cat>
            <c:strRef>
              <c:f>[Workbook1]Sheet1!$A$1:$A$107</c:f>
              <c:strCache>
                <c:ptCount val="107"/>
                <c:pt idx="0">
                  <c:v>Year</c:v>
                </c:pt>
                <c:pt idx="1">
                  <c:v>1908</c:v>
                </c:pt>
                <c:pt idx="2">
                  <c:v>1909</c:v>
                </c:pt>
                <c:pt idx="3">
                  <c:v>1910</c:v>
                </c:pt>
                <c:pt idx="4">
                  <c:v>1911</c:v>
                </c:pt>
                <c:pt idx="5">
                  <c:v>1912</c:v>
                </c:pt>
                <c:pt idx="6">
                  <c:v>1913</c:v>
                </c:pt>
                <c:pt idx="7">
                  <c:v>1914</c:v>
                </c:pt>
                <c:pt idx="8">
                  <c:v>1915</c:v>
                </c:pt>
                <c:pt idx="9">
                  <c:v>1916</c:v>
                </c:pt>
                <c:pt idx="10">
                  <c:v>1917</c:v>
                </c:pt>
                <c:pt idx="11">
                  <c:v>1918</c:v>
                </c:pt>
                <c:pt idx="12">
                  <c:v>1919</c:v>
                </c:pt>
                <c:pt idx="13">
                  <c:v>1920</c:v>
                </c:pt>
                <c:pt idx="14">
                  <c:v>1921</c:v>
                </c:pt>
                <c:pt idx="15">
                  <c:v>1922</c:v>
                </c:pt>
                <c:pt idx="16">
                  <c:v>1923</c:v>
                </c:pt>
                <c:pt idx="17">
                  <c:v>1924</c:v>
                </c:pt>
                <c:pt idx="18">
                  <c:v>1925</c:v>
                </c:pt>
                <c:pt idx="19">
                  <c:v>1926</c:v>
                </c:pt>
                <c:pt idx="20">
                  <c:v>1927</c:v>
                </c:pt>
                <c:pt idx="21">
                  <c:v>1928</c:v>
                </c:pt>
                <c:pt idx="22">
                  <c:v>1929</c:v>
                </c:pt>
                <c:pt idx="23">
                  <c:v>1930</c:v>
                </c:pt>
                <c:pt idx="24">
                  <c:v>1931</c:v>
                </c:pt>
                <c:pt idx="25">
                  <c:v>1932</c:v>
                </c:pt>
                <c:pt idx="26">
                  <c:v>1933</c:v>
                </c:pt>
                <c:pt idx="27">
                  <c:v>1934</c:v>
                </c:pt>
                <c:pt idx="28">
                  <c:v>1935</c:v>
                </c:pt>
                <c:pt idx="29">
                  <c:v>1936</c:v>
                </c:pt>
                <c:pt idx="30">
                  <c:v>1937</c:v>
                </c:pt>
                <c:pt idx="31">
                  <c:v>1938</c:v>
                </c:pt>
                <c:pt idx="32">
                  <c:v>1939</c:v>
                </c:pt>
                <c:pt idx="33">
                  <c:v>1940</c:v>
                </c:pt>
                <c:pt idx="34">
                  <c:v>1941</c:v>
                </c:pt>
                <c:pt idx="35">
                  <c:v>1942</c:v>
                </c:pt>
                <c:pt idx="36">
                  <c:v>1943</c:v>
                </c:pt>
                <c:pt idx="37">
                  <c:v>1944</c:v>
                </c:pt>
                <c:pt idx="38">
                  <c:v>1945</c:v>
                </c:pt>
                <c:pt idx="39">
                  <c:v>1946</c:v>
                </c:pt>
                <c:pt idx="40">
                  <c:v>1947</c:v>
                </c:pt>
                <c:pt idx="41">
                  <c:v>1948</c:v>
                </c:pt>
                <c:pt idx="42">
                  <c:v>1949</c:v>
                </c:pt>
                <c:pt idx="43">
                  <c:v>1950</c:v>
                </c:pt>
                <c:pt idx="44">
                  <c:v>1951</c:v>
                </c:pt>
                <c:pt idx="45">
                  <c:v>1952</c:v>
                </c:pt>
                <c:pt idx="46">
                  <c:v>1953</c:v>
                </c:pt>
                <c:pt idx="47">
                  <c:v>1954</c:v>
                </c:pt>
                <c:pt idx="48">
                  <c:v>1955</c:v>
                </c:pt>
                <c:pt idx="49">
                  <c:v>1956</c:v>
                </c:pt>
                <c:pt idx="50">
                  <c:v>1957</c:v>
                </c:pt>
                <c:pt idx="51">
                  <c:v>1958</c:v>
                </c:pt>
                <c:pt idx="52">
                  <c:v>1959</c:v>
                </c:pt>
                <c:pt idx="53">
                  <c:v>1960</c:v>
                </c:pt>
                <c:pt idx="54">
                  <c:v>1961</c:v>
                </c:pt>
                <c:pt idx="55">
                  <c:v>1962</c:v>
                </c:pt>
                <c:pt idx="56">
                  <c:v>1963</c:v>
                </c:pt>
                <c:pt idx="57">
                  <c:v>1964</c:v>
                </c:pt>
                <c:pt idx="58">
                  <c:v>1965</c:v>
                </c:pt>
                <c:pt idx="59">
                  <c:v>1966</c:v>
                </c:pt>
                <c:pt idx="60">
                  <c:v>1967</c:v>
                </c:pt>
                <c:pt idx="61">
                  <c:v>1968</c:v>
                </c:pt>
                <c:pt idx="62">
                  <c:v>1969</c:v>
                </c:pt>
                <c:pt idx="63">
                  <c:v>1970</c:v>
                </c:pt>
                <c:pt idx="64">
                  <c:v>1971</c:v>
                </c:pt>
                <c:pt idx="65">
                  <c:v>1972</c:v>
                </c:pt>
                <c:pt idx="66">
                  <c:v>1973</c:v>
                </c:pt>
                <c:pt idx="67">
                  <c:v>1974</c:v>
                </c:pt>
                <c:pt idx="68">
                  <c:v>1975</c:v>
                </c:pt>
                <c:pt idx="69">
                  <c:v>1976</c:v>
                </c:pt>
                <c:pt idx="70">
                  <c:v>1977</c:v>
                </c:pt>
                <c:pt idx="71">
                  <c:v>1978</c:v>
                </c:pt>
                <c:pt idx="72">
                  <c:v>1979</c:v>
                </c:pt>
                <c:pt idx="73">
                  <c:v>1980</c:v>
                </c:pt>
                <c:pt idx="74">
                  <c:v>1981</c:v>
                </c:pt>
                <c:pt idx="75">
                  <c:v>1982</c:v>
                </c:pt>
                <c:pt idx="76">
                  <c:v>1983</c:v>
                </c:pt>
                <c:pt idx="77">
                  <c:v>1984</c:v>
                </c:pt>
                <c:pt idx="78">
                  <c:v>1985</c:v>
                </c:pt>
                <c:pt idx="79">
                  <c:v>1986</c:v>
                </c:pt>
                <c:pt idx="80">
                  <c:v>1987</c:v>
                </c:pt>
                <c:pt idx="81">
                  <c:v>1988</c:v>
                </c:pt>
                <c:pt idx="82">
                  <c:v>1989</c:v>
                </c:pt>
                <c:pt idx="83">
                  <c:v>1990</c:v>
                </c:pt>
                <c:pt idx="84">
                  <c:v>1991</c:v>
                </c:pt>
                <c:pt idx="85">
                  <c:v>1992</c:v>
                </c:pt>
                <c:pt idx="86">
                  <c:v>1993</c:v>
                </c:pt>
                <c:pt idx="87">
                  <c:v>1994</c:v>
                </c:pt>
                <c:pt idx="88">
                  <c:v>1995</c:v>
                </c:pt>
                <c:pt idx="89">
                  <c:v>1996</c:v>
                </c:pt>
                <c:pt idx="90">
                  <c:v>1997</c:v>
                </c:pt>
                <c:pt idx="91">
                  <c:v>1998</c:v>
                </c:pt>
                <c:pt idx="92">
                  <c:v>1999</c:v>
                </c:pt>
                <c:pt idx="93">
                  <c:v>2000</c:v>
                </c:pt>
                <c:pt idx="94">
                  <c:v>2001</c:v>
                </c:pt>
                <c:pt idx="95">
                  <c:v>2002</c:v>
                </c:pt>
                <c:pt idx="96">
                  <c:v>2003</c:v>
                </c:pt>
                <c:pt idx="97">
                  <c:v>2004</c:v>
                </c:pt>
                <c:pt idx="98">
                  <c:v>2005</c:v>
                </c:pt>
                <c:pt idx="99">
                  <c:v>2006</c:v>
                </c:pt>
                <c:pt idx="100">
                  <c:v>2007</c:v>
                </c:pt>
                <c:pt idx="101">
                  <c:v>2008</c:v>
                </c:pt>
                <c:pt idx="102">
                  <c:v>2009</c:v>
                </c:pt>
                <c:pt idx="103">
                  <c:v>2010</c:v>
                </c:pt>
                <c:pt idx="104">
                  <c:v>2011</c:v>
                </c:pt>
                <c:pt idx="105">
                  <c:v>2012</c:v>
                </c:pt>
                <c:pt idx="106">
                  <c:v>2013</c:v>
                </c:pt>
              </c:strCache>
            </c:strRef>
          </c:cat>
          <c:val>
            <c:numRef>
              <c:f>[Workbook1]Sheet1!$B$1:$B$107</c:f>
              <c:numCache>
                <c:formatCode>General</c:formatCode>
                <c:ptCount val="107"/>
                <c:pt idx="0">
                  <c:v>0</c:v>
                </c:pt>
                <c:pt idx="1">
                  <c:v>0.02</c:v>
                </c:pt>
                <c:pt idx="11">
                  <c:v>0.03</c:v>
                </c:pt>
                <c:pt idx="13">
                  <c:v>0.03</c:v>
                </c:pt>
                <c:pt idx="14">
                  <c:v>0.05</c:v>
                </c:pt>
                <c:pt idx="17">
                  <c:v>0.05</c:v>
                </c:pt>
                <c:pt idx="23">
                  <c:v>0.05</c:v>
                </c:pt>
                <c:pt idx="26">
                  <c:v>0.05</c:v>
                </c:pt>
                <c:pt idx="29">
                  <c:v>0.05</c:v>
                </c:pt>
                <c:pt idx="30">
                  <c:v>0.05</c:v>
                </c:pt>
                <c:pt idx="31">
                  <c:v>0.05</c:v>
                </c:pt>
                <c:pt idx="32">
                  <c:v>0.05</c:v>
                </c:pt>
                <c:pt idx="34">
                  <c:v>0.05</c:v>
                </c:pt>
                <c:pt idx="37">
                  <c:v>0.05</c:v>
                </c:pt>
                <c:pt idx="39">
                  <c:v>0.05</c:v>
                </c:pt>
                <c:pt idx="40">
                  <c:v>0.05</c:v>
                </c:pt>
                <c:pt idx="47">
                  <c:v>0.05</c:v>
                </c:pt>
                <c:pt idx="48">
                  <c:v>0.05</c:v>
                </c:pt>
                <c:pt idx="51">
                  <c:v>0.05</c:v>
                </c:pt>
                <c:pt idx="53">
                  <c:v>0.05</c:v>
                </c:pt>
                <c:pt idx="56">
                  <c:v>0.05</c:v>
                </c:pt>
                <c:pt idx="58">
                  <c:v>0.05</c:v>
                </c:pt>
                <c:pt idx="59">
                  <c:v>0.05</c:v>
                </c:pt>
                <c:pt idx="61">
                  <c:v>0.05</c:v>
                </c:pt>
                <c:pt idx="62">
                  <c:v>0.1</c:v>
                </c:pt>
                <c:pt idx="63">
                  <c:v>0.1</c:v>
                </c:pt>
                <c:pt idx="66">
                  <c:v>0.1</c:v>
                </c:pt>
                <c:pt idx="67">
                  <c:v>0.15</c:v>
                </c:pt>
                <c:pt idx="68">
                  <c:v>0.15</c:v>
                </c:pt>
                <c:pt idx="69">
                  <c:v>0.15</c:v>
                </c:pt>
                <c:pt idx="70">
                  <c:v>0.2</c:v>
                </c:pt>
                <c:pt idx="71">
                  <c:v>0.25</c:v>
                </c:pt>
                <c:pt idx="73">
                  <c:v>0.25</c:v>
                </c:pt>
                <c:pt idx="75">
                  <c:v>0.3</c:v>
                </c:pt>
                <c:pt idx="76">
                  <c:v>0.35</c:v>
                </c:pt>
                <c:pt idx="79">
                  <c:v>0.4</c:v>
                </c:pt>
                <c:pt idx="84">
                  <c:v>0.45</c:v>
                </c:pt>
                <c:pt idx="88">
                  <c:v>0.5</c:v>
                </c:pt>
                <c:pt idx="96">
                  <c:v>0.8</c:v>
                </c:pt>
                <c:pt idx="100">
                  <c:v>0.79</c:v>
                </c:pt>
                <c:pt idx="101">
                  <c:v>0.59</c:v>
                </c:pt>
                <c:pt idx="102">
                  <c:v>1.1000000000000001</c:v>
                </c:pt>
                <c:pt idx="103">
                  <c:v>0.95</c:v>
                </c:pt>
                <c:pt idx="104">
                  <c:v>0.99</c:v>
                </c:pt>
                <c:pt idx="106">
                  <c:v>0.99</c:v>
                </c:pt>
              </c:numCache>
            </c:numRef>
          </c:val>
          <c:smooth val="0"/>
          <c:extLst>
            <c:ext xmlns:c16="http://schemas.microsoft.com/office/drawing/2014/chart" uri="{C3380CC4-5D6E-409C-BE32-E72D297353CC}">
              <c16:uniqueId val="{00000000-2846-40A5-97E7-DF57D1653E63}"/>
            </c:ext>
          </c:extLst>
        </c:ser>
        <c:ser>
          <c:idx val="1"/>
          <c:order val="1"/>
          <c:tx>
            <c:v>CPI</c:v>
          </c:tx>
          <c:marker>
            <c:symbol val="none"/>
          </c:marker>
          <c:cat>
            <c:strRef>
              <c:f>[Workbook1]Sheet1!$A$1:$A$107</c:f>
              <c:strCache>
                <c:ptCount val="107"/>
                <c:pt idx="0">
                  <c:v>Year</c:v>
                </c:pt>
                <c:pt idx="1">
                  <c:v>1908</c:v>
                </c:pt>
                <c:pt idx="2">
                  <c:v>1909</c:v>
                </c:pt>
                <c:pt idx="3">
                  <c:v>1910</c:v>
                </c:pt>
                <c:pt idx="4">
                  <c:v>1911</c:v>
                </c:pt>
                <c:pt idx="5">
                  <c:v>1912</c:v>
                </c:pt>
                <c:pt idx="6">
                  <c:v>1913</c:v>
                </c:pt>
                <c:pt idx="7">
                  <c:v>1914</c:v>
                </c:pt>
                <c:pt idx="8">
                  <c:v>1915</c:v>
                </c:pt>
                <c:pt idx="9">
                  <c:v>1916</c:v>
                </c:pt>
                <c:pt idx="10">
                  <c:v>1917</c:v>
                </c:pt>
                <c:pt idx="11">
                  <c:v>1918</c:v>
                </c:pt>
                <c:pt idx="12">
                  <c:v>1919</c:v>
                </c:pt>
                <c:pt idx="13">
                  <c:v>1920</c:v>
                </c:pt>
                <c:pt idx="14">
                  <c:v>1921</c:v>
                </c:pt>
                <c:pt idx="15">
                  <c:v>1922</c:v>
                </c:pt>
                <c:pt idx="16">
                  <c:v>1923</c:v>
                </c:pt>
                <c:pt idx="17">
                  <c:v>1924</c:v>
                </c:pt>
                <c:pt idx="18">
                  <c:v>1925</c:v>
                </c:pt>
                <c:pt idx="19">
                  <c:v>1926</c:v>
                </c:pt>
                <c:pt idx="20">
                  <c:v>1927</c:v>
                </c:pt>
                <c:pt idx="21">
                  <c:v>1928</c:v>
                </c:pt>
                <c:pt idx="22">
                  <c:v>1929</c:v>
                </c:pt>
                <c:pt idx="23">
                  <c:v>1930</c:v>
                </c:pt>
                <c:pt idx="24">
                  <c:v>1931</c:v>
                </c:pt>
                <c:pt idx="25">
                  <c:v>1932</c:v>
                </c:pt>
                <c:pt idx="26">
                  <c:v>1933</c:v>
                </c:pt>
                <c:pt idx="27">
                  <c:v>1934</c:v>
                </c:pt>
                <c:pt idx="28">
                  <c:v>1935</c:v>
                </c:pt>
                <c:pt idx="29">
                  <c:v>1936</c:v>
                </c:pt>
                <c:pt idx="30">
                  <c:v>1937</c:v>
                </c:pt>
                <c:pt idx="31">
                  <c:v>1938</c:v>
                </c:pt>
                <c:pt idx="32">
                  <c:v>1939</c:v>
                </c:pt>
                <c:pt idx="33">
                  <c:v>1940</c:v>
                </c:pt>
                <c:pt idx="34">
                  <c:v>1941</c:v>
                </c:pt>
                <c:pt idx="35">
                  <c:v>1942</c:v>
                </c:pt>
                <c:pt idx="36">
                  <c:v>1943</c:v>
                </c:pt>
                <c:pt idx="37">
                  <c:v>1944</c:v>
                </c:pt>
                <c:pt idx="38">
                  <c:v>1945</c:v>
                </c:pt>
                <c:pt idx="39">
                  <c:v>1946</c:v>
                </c:pt>
                <c:pt idx="40">
                  <c:v>1947</c:v>
                </c:pt>
                <c:pt idx="41">
                  <c:v>1948</c:v>
                </c:pt>
                <c:pt idx="42">
                  <c:v>1949</c:v>
                </c:pt>
                <c:pt idx="43">
                  <c:v>1950</c:v>
                </c:pt>
                <c:pt idx="44">
                  <c:v>1951</c:v>
                </c:pt>
                <c:pt idx="45">
                  <c:v>1952</c:v>
                </c:pt>
                <c:pt idx="46">
                  <c:v>1953</c:v>
                </c:pt>
                <c:pt idx="47">
                  <c:v>1954</c:v>
                </c:pt>
                <c:pt idx="48">
                  <c:v>1955</c:v>
                </c:pt>
                <c:pt idx="49">
                  <c:v>1956</c:v>
                </c:pt>
                <c:pt idx="50">
                  <c:v>1957</c:v>
                </c:pt>
                <c:pt idx="51">
                  <c:v>1958</c:v>
                </c:pt>
                <c:pt idx="52">
                  <c:v>1959</c:v>
                </c:pt>
                <c:pt idx="53">
                  <c:v>1960</c:v>
                </c:pt>
                <c:pt idx="54">
                  <c:v>1961</c:v>
                </c:pt>
                <c:pt idx="55">
                  <c:v>1962</c:v>
                </c:pt>
                <c:pt idx="56">
                  <c:v>1963</c:v>
                </c:pt>
                <c:pt idx="57">
                  <c:v>1964</c:v>
                </c:pt>
                <c:pt idx="58">
                  <c:v>1965</c:v>
                </c:pt>
                <c:pt idx="59">
                  <c:v>1966</c:v>
                </c:pt>
                <c:pt idx="60">
                  <c:v>1967</c:v>
                </c:pt>
                <c:pt idx="61">
                  <c:v>1968</c:v>
                </c:pt>
                <c:pt idx="62">
                  <c:v>1969</c:v>
                </c:pt>
                <c:pt idx="63">
                  <c:v>1970</c:v>
                </c:pt>
                <c:pt idx="64">
                  <c:v>1971</c:v>
                </c:pt>
                <c:pt idx="65">
                  <c:v>1972</c:v>
                </c:pt>
                <c:pt idx="66">
                  <c:v>1973</c:v>
                </c:pt>
                <c:pt idx="67">
                  <c:v>1974</c:v>
                </c:pt>
                <c:pt idx="68">
                  <c:v>1975</c:v>
                </c:pt>
                <c:pt idx="69">
                  <c:v>1976</c:v>
                </c:pt>
                <c:pt idx="70">
                  <c:v>1977</c:v>
                </c:pt>
                <c:pt idx="71">
                  <c:v>1978</c:v>
                </c:pt>
                <c:pt idx="72">
                  <c:v>1979</c:v>
                </c:pt>
                <c:pt idx="73">
                  <c:v>1980</c:v>
                </c:pt>
                <c:pt idx="74">
                  <c:v>1981</c:v>
                </c:pt>
                <c:pt idx="75">
                  <c:v>1982</c:v>
                </c:pt>
                <c:pt idx="76">
                  <c:v>1983</c:v>
                </c:pt>
                <c:pt idx="77">
                  <c:v>1984</c:v>
                </c:pt>
                <c:pt idx="78">
                  <c:v>1985</c:v>
                </c:pt>
                <c:pt idx="79">
                  <c:v>1986</c:v>
                </c:pt>
                <c:pt idx="80">
                  <c:v>1987</c:v>
                </c:pt>
                <c:pt idx="81">
                  <c:v>1988</c:v>
                </c:pt>
                <c:pt idx="82">
                  <c:v>1989</c:v>
                </c:pt>
                <c:pt idx="83">
                  <c:v>1990</c:v>
                </c:pt>
                <c:pt idx="84">
                  <c:v>1991</c:v>
                </c:pt>
                <c:pt idx="85">
                  <c:v>1992</c:v>
                </c:pt>
                <c:pt idx="86">
                  <c:v>1993</c:v>
                </c:pt>
                <c:pt idx="87">
                  <c:v>1994</c:v>
                </c:pt>
                <c:pt idx="88">
                  <c:v>1995</c:v>
                </c:pt>
                <c:pt idx="89">
                  <c:v>1996</c:v>
                </c:pt>
                <c:pt idx="90">
                  <c:v>1997</c:v>
                </c:pt>
                <c:pt idx="91">
                  <c:v>1998</c:v>
                </c:pt>
                <c:pt idx="92">
                  <c:v>1999</c:v>
                </c:pt>
                <c:pt idx="93">
                  <c:v>2000</c:v>
                </c:pt>
                <c:pt idx="94">
                  <c:v>2001</c:v>
                </c:pt>
                <c:pt idx="95">
                  <c:v>2002</c:v>
                </c:pt>
                <c:pt idx="96">
                  <c:v>2003</c:v>
                </c:pt>
                <c:pt idx="97">
                  <c:v>2004</c:v>
                </c:pt>
                <c:pt idx="98">
                  <c:v>2005</c:v>
                </c:pt>
                <c:pt idx="99">
                  <c:v>2006</c:v>
                </c:pt>
                <c:pt idx="100">
                  <c:v>2007</c:v>
                </c:pt>
                <c:pt idx="101">
                  <c:v>2008</c:v>
                </c:pt>
                <c:pt idx="102">
                  <c:v>2009</c:v>
                </c:pt>
                <c:pt idx="103">
                  <c:v>2010</c:v>
                </c:pt>
                <c:pt idx="104">
                  <c:v>2011</c:v>
                </c:pt>
                <c:pt idx="105">
                  <c:v>2012</c:v>
                </c:pt>
                <c:pt idx="106">
                  <c:v>2013</c:v>
                </c:pt>
              </c:strCache>
            </c:strRef>
          </c:cat>
          <c:val>
            <c:numRef>
              <c:f>[Workbook1]Sheet1!$C$1:$C$107</c:f>
              <c:numCache>
                <c:formatCode>General</c:formatCode>
                <c:ptCount val="107"/>
                <c:pt idx="0">
                  <c:v>0</c:v>
                </c:pt>
                <c:pt idx="6">
                  <c:v>0</c:v>
                </c:pt>
                <c:pt idx="7">
                  <c:v>1.2999999999999999E-2</c:v>
                </c:pt>
                <c:pt idx="8">
                  <c:v>2.1999999999999999E-2</c:v>
                </c:pt>
                <c:pt idx="9">
                  <c:v>9.9000000000000005E-2</c:v>
                </c:pt>
                <c:pt idx="10">
                  <c:v>0.27700000000000002</c:v>
                </c:pt>
                <c:pt idx="11">
                  <c:v>0.45</c:v>
                </c:pt>
                <c:pt idx="12">
                  <c:v>0.60199999999999998</c:v>
                </c:pt>
                <c:pt idx="13">
                  <c:v>0.75800000000000001</c:v>
                </c:pt>
                <c:pt idx="14">
                  <c:v>0.64900000000000002</c:v>
                </c:pt>
                <c:pt idx="15">
                  <c:v>0.58699999999999997</c:v>
                </c:pt>
                <c:pt idx="16">
                  <c:v>0.60499999999999998</c:v>
                </c:pt>
                <c:pt idx="17">
                  <c:v>0.60899999999999999</c:v>
                </c:pt>
                <c:pt idx="18">
                  <c:v>0.63300000000000001</c:v>
                </c:pt>
                <c:pt idx="19">
                  <c:v>0.64200000000000002</c:v>
                </c:pt>
                <c:pt idx="20">
                  <c:v>0.623</c:v>
                </c:pt>
                <c:pt idx="21">
                  <c:v>0.61099999999999999</c:v>
                </c:pt>
                <c:pt idx="22">
                  <c:v>0.61099999999999999</c:v>
                </c:pt>
                <c:pt idx="23">
                  <c:v>0.58399999999999996</c:v>
                </c:pt>
                <c:pt idx="24">
                  <c:v>0.495</c:v>
                </c:pt>
                <c:pt idx="25">
                  <c:v>0.39200000000000002</c:v>
                </c:pt>
                <c:pt idx="26">
                  <c:v>0.34</c:v>
                </c:pt>
                <c:pt idx="27">
                  <c:v>0.375</c:v>
                </c:pt>
                <c:pt idx="28">
                  <c:v>0.40100000000000002</c:v>
                </c:pt>
                <c:pt idx="29">
                  <c:v>0.41099999999999998</c:v>
                </c:pt>
                <c:pt idx="30">
                  <c:v>0.44800000000000001</c:v>
                </c:pt>
                <c:pt idx="31">
                  <c:v>0.42799999999999999</c:v>
                </c:pt>
                <c:pt idx="32">
                  <c:v>0.41499999999999998</c:v>
                </c:pt>
                <c:pt idx="33">
                  <c:v>0.42199999999999999</c:v>
                </c:pt>
                <c:pt idx="34">
                  <c:v>0.47299999999999998</c:v>
                </c:pt>
                <c:pt idx="35">
                  <c:v>0.58199999999999996</c:v>
                </c:pt>
                <c:pt idx="36">
                  <c:v>0.58799999999999997</c:v>
                </c:pt>
                <c:pt idx="37">
                  <c:v>0.60399999999999998</c:v>
                </c:pt>
                <c:pt idx="38">
                  <c:v>0.627</c:v>
                </c:pt>
                <c:pt idx="39">
                  <c:v>0.71199999999999997</c:v>
                </c:pt>
                <c:pt idx="40">
                  <c:v>0.85599999999999998</c:v>
                </c:pt>
                <c:pt idx="41">
                  <c:v>0.93300000000000005</c:v>
                </c:pt>
                <c:pt idx="42">
                  <c:v>0.92300000000000004</c:v>
                </c:pt>
                <c:pt idx="43">
                  <c:v>0.93400000000000005</c:v>
                </c:pt>
                <c:pt idx="44">
                  <c:v>1.0129999999999999</c:v>
                </c:pt>
                <c:pt idx="45">
                  <c:v>1.036</c:v>
                </c:pt>
                <c:pt idx="46">
                  <c:v>1.044</c:v>
                </c:pt>
                <c:pt idx="47">
                  <c:v>1.0469999999999999</c:v>
                </c:pt>
                <c:pt idx="48">
                  <c:v>1.044</c:v>
                </c:pt>
                <c:pt idx="49">
                  <c:v>1.0589999999999999</c:v>
                </c:pt>
                <c:pt idx="50">
                  <c:v>1.0920000000000001</c:v>
                </c:pt>
                <c:pt idx="51">
                  <c:v>1.119</c:v>
                </c:pt>
                <c:pt idx="52">
                  <c:v>1.129799999999999</c:v>
                </c:pt>
                <c:pt idx="53">
                  <c:v>1.1447999999999989</c:v>
                </c:pt>
                <c:pt idx="54">
                  <c:v>1.1557999999999991</c:v>
                </c:pt>
                <c:pt idx="55">
                  <c:v>1.1677999999999991</c:v>
                </c:pt>
                <c:pt idx="56">
                  <c:v>1.1797999999999991</c:v>
                </c:pt>
                <c:pt idx="57">
                  <c:v>1.192799999999999</c:v>
                </c:pt>
                <c:pt idx="58">
                  <c:v>1.208799999999999</c:v>
                </c:pt>
                <c:pt idx="59">
                  <c:v>1.238799999999999</c:v>
                </c:pt>
                <c:pt idx="60">
                  <c:v>1.266799999999999</c:v>
                </c:pt>
                <c:pt idx="61">
                  <c:v>1.309799999999999</c:v>
                </c:pt>
                <c:pt idx="62">
                  <c:v>1.3647999999999989</c:v>
                </c:pt>
                <c:pt idx="63">
                  <c:v>1.422799999999999</c:v>
                </c:pt>
                <c:pt idx="64">
                  <c:v>1.4657999999999991</c:v>
                </c:pt>
                <c:pt idx="65">
                  <c:v>1.498799999999999</c:v>
                </c:pt>
                <c:pt idx="66">
                  <c:v>1.5607999999999991</c:v>
                </c:pt>
                <c:pt idx="67">
                  <c:v>1.6717999999999991</c:v>
                </c:pt>
                <c:pt idx="68">
                  <c:v>1.762799999999999</c:v>
                </c:pt>
                <c:pt idx="69">
                  <c:v>1.819799999999999</c:v>
                </c:pt>
                <c:pt idx="70">
                  <c:v>1.8847999999999989</c:v>
                </c:pt>
                <c:pt idx="71">
                  <c:v>1.960799999999999</c:v>
                </c:pt>
                <c:pt idx="72">
                  <c:v>2.073799999999999</c:v>
                </c:pt>
                <c:pt idx="73">
                  <c:v>2.2088000000000001</c:v>
                </c:pt>
                <c:pt idx="74">
                  <c:v>2.3117999999999981</c:v>
                </c:pt>
                <c:pt idx="75">
                  <c:v>2.372799999999998</c:v>
                </c:pt>
                <c:pt idx="76">
                  <c:v>2.4047999999999989</c:v>
                </c:pt>
                <c:pt idx="77">
                  <c:v>2.4478</c:v>
                </c:pt>
                <c:pt idx="78">
                  <c:v>2.4828000000000001</c:v>
                </c:pt>
                <c:pt idx="79">
                  <c:v>2.5017999999999998</c:v>
                </c:pt>
                <c:pt idx="80">
                  <c:v>2.5388000000000002</c:v>
                </c:pt>
                <c:pt idx="81">
                  <c:v>2.5798000000000001</c:v>
                </c:pt>
                <c:pt idx="82">
                  <c:v>2.6278000000000001</c:v>
                </c:pt>
                <c:pt idx="83">
                  <c:v>2.6817999999999991</c:v>
                </c:pt>
                <c:pt idx="84">
                  <c:v>2.7238000000000002</c:v>
                </c:pt>
                <c:pt idx="85">
                  <c:v>2.7538</c:v>
                </c:pt>
                <c:pt idx="86">
                  <c:v>2.7837999999999998</c:v>
                </c:pt>
                <c:pt idx="87">
                  <c:v>2.8097999999999992</c:v>
                </c:pt>
                <c:pt idx="88">
                  <c:v>2.8377999999999992</c:v>
                </c:pt>
                <c:pt idx="89">
                  <c:v>2.8667999999999991</c:v>
                </c:pt>
                <c:pt idx="90">
                  <c:v>2.8897999999999988</c:v>
                </c:pt>
                <c:pt idx="91">
                  <c:v>2.9057999999999988</c:v>
                </c:pt>
                <c:pt idx="92">
                  <c:v>2.9278</c:v>
                </c:pt>
                <c:pt idx="93">
                  <c:v>2.961799999999998</c:v>
                </c:pt>
                <c:pt idx="94">
                  <c:v>2.989799999999998</c:v>
                </c:pt>
                <c:pt idx="95">
                  <c:v>3.005799999999998</c:v>
                </c:pt>
                <c:pt idx="96">
                  <c:v>3.0287999999999999</c:v>
                </c:pt>
                <c:pt idx="97">
                  <c:v>3.0557999999999992</c:v>
                </c:pt>
                <c:pt idx="98">
                  <c:v>3.089799999999999</c:v>
                </c:pt>
                <c:pt idx="99">
                  <c:v>3.1217999999999999</c:v>
                </c:pt>
                <c:pt idx="100">
                  <c:v>3.150799999999998</c:v>
                </c:pt>
                <c:pt idx="101">
                  <c:v>3.1887999999999979</c:v>
                </c:pt>
                <c:pt idx="102">
                  <c:v>3.1847999999999979</c:v>
                </c:pt>
                <c:pt idx="103">
                  <c:v>3.2007999999999979</c:v>
                </c:pt>
                <c:pt idx="104">
                  <c:v>3.2327999999999979</c:v>
                </c:pt>
                <c:pt idx="105">
                  <c:v>3.2537999999999978</c:v>
                </c:pt>
                <c:pt idx="106">
                  <c:v>3.2687999999999979</c:v>
                </c:pt>
              </c:numCache>
            </c:numRef>
          </c:val>
          <c:smooth val="0"/>
          <c:extLst>
            <c:ext xmlns:c16="http://schemas.microsoft.com/office/drawing/2014/chart" uri="{C3380CC4-5D6E-409C-BE32-E72D297353CC}">
              <c16:uniqueId val="{00000001-2846-40A5-97E7-DF57D1653E63}"/>
            </c:ext>
          </c:extLst>
        </c:ser>
        <c:dLbls>
          <c:showLegendKey val="0"/>
          <c:showVal val="0"/>
          <c:showCatName val="0"/>
          <c:showSerName val="0"/>
          <c:showPercent val="0"/>
          <c:showBubbleSize val="0"/>
        </c:dLbls>
        <c:smooth val="0"/>
        <c:axId val="75399168"/>
        <c:axId val="75400704"/>
      </c:lineChart>
      <c:catAx>
        <c:axId val="75399168"/>
        <c:scaling>
          <c:orientation val="minMax"/>
        </c:scaling>
        <c:delete val="0"/>
        <c:axPos val="b"/>
        <c:numFmt formatCode="General" sourceLinked="1"/>
        <c:majorTickMark val="none"/>
        <c:minorTickMark val="none"/>
        <c:tickLblPos val="nextTo"/>
        <c:crossAx val="75400704"/>
        <c:crosses val="autoZero"/>
        <c:auto val="1"/>
        <c:lblAlgn val="ctr"/>
        <c:lblOffset val="100"/>
        <c:noMultiLvlLbl val="0"/>
      </c:catAx>
      <c:valAx>
        <c:axId val="75400704"/>
        <c:scaling>
          <c:orientation val="minMax"/>
        </c:scaling>
        <c:delete val="0"/>
        <c:axPos val="l"/>
        <c:majorGridlines/>
        <c:numFmt formatCode="General" sourceLinked="1"/>
        <c:majorTickMark val="none"/>
        <c:minorTickMark val="none"/>
        <c:tickLblPos val="nextTo"/>
        <c:spPr>
          <a:ln w="9525">
            <a:noFill/>
          </a:ln>
        </c:spPr>
        <c:crossAx val="75399168"/>
        <c:crosses val="autoZero"/>
        <c:crossBetween val="between"/>
      </c:valAx>
    </c:plotArea>
    <c:legend>
      <c:legendPos val="b"/>
      <c:overlay val="0"/>
    </c:legend>
    <c:plotVisOnly val="1"/>
    <c:dispBlanksAs val="span"/>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g"/><Relationship Id="rId4" Type="http://schemas.openxmlformats.org/officeDocument/2006/relationships/image" Target="../media/image1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4A7B5-A279-0049-A9FC-673F49BB7CE3}" type="doc">
      <dgm:prSet loTypeId="urn:microsoft.com/office/officeart/2005/8/layout/equation1" loCatId="" qsTypeId="urn:microsoft.com/office/officeart/2005/8/quickstyle/simple4" qsCatId="simple" csTypeId="urn:microsoft.com/office/officeart/2005/8/colors/accent1_2" csCatId="accent1" phldr="1"/>
      <dgm:spPr/>
    </dgm:pt>
    <dgm:pt modelId="{6B05B89B-346B-3044-92A8-888677F4E778}">
      <dgm:prSet phldrT="[Text]"/>
      <dgm:spPr/>
      <dgm:t>
        <a:bodyPr/>
        <a:lstStyle/>
        <a:p>
          <a:r>
            <a:rPr lang="en-US" dirty="0"/>
            <a:t>1%</a:t>
          </a:r>
        </a:p>
      </dgm:t>
    </dgm:pt>
    <dgm:pt modelId="{6FE24C8C-0D0A-9342-ADAE-F9ABB844018D}" type="parTrans" cxnId="{354AD39E-4597-2A4C-B1B4-C5987B91EFBB}">
      <dgm:prSet/>
      <dgm:spPr/>
      <dgm:t>
        <a:bodyPr/>
        <a:lstStyle/>
        <a:p>
          <a:endParaRPr lang="en-US"/>
        </a:p>
      </dgm:t>
    </dgm:pt>
    <dgm:pt modelId="{703B448F-DC73-F44A-A7CC-B466B49AFA34}" type="sibTrans" cxnId="{354AD39E-4597-2A4C-B1B4-C5987B91EFBB}">
      <dgm:prSet/>
      <dgm:spPr/>
      <dgm:t>
        <a:bodyPr/>
        <a:lstStyle/>
        <a:p>
          <a:endParaRPr lang="en-US"/>
        </a:p>
      </dgm:t>
    </dgm:pt>
    <dgm:pt modelId="{7F2701C0-0731-3445-9CC8-3D320EDBBD57}">
      <dgm:prSet phldrT="[Text]"/>
      <dgm:spPr/>
      <dgm:t>
        <a:bodyPr/>
        <a:lstStyle/>
        <a:p>
          <a:r>
            <a:rPr lang="en-US" dirty="0"/>
            <a:t>12 months</a:t>
          </a:r>
        </a:p>
      </dgm:t>
    </dgm:pt>
    <dgm:pt modelId="{F90CC266-BF30-974C-8218-4E384D851D2F}" type="parTrans" cxnId="{52938830-6CE8-924C-BDA1-5DF36DEA866C}">
      <dgm:prSet/>
      <dgm:spPr/>
      <dgm:t>
        <a:bodyPr/>
        <a:lstStyle/>
        <a:p>
          <a:endParaRPr lang="en-US"/>
        </a:p>
      </dgm:t>
    </dgm:pt>
    <dgm:pt modelId="{0F69517C-9015-744A-AC3B-D041BCBE1ED2}" type="sibTrans" cxnId="{52938830-6CE8-924C-BDA1-5DF36DEA866C}">
      <dgm:prSet/>
      <dgm:spPr/>
      <dgm:t>
        <a:bodyPr/>
        <a:lstStyle/>
        <a:p>
          <a:endParaRPr lang="en-US"/>
        </a:p>
      </dgm:t>
    </dgm:pt>
    <dgm:pt modelId="{30E69646-A198-2E41-93B5-9143AD55084B}">
      <dgm:prSet phldrT="[Text]"/>
      <dgm:spPr/>
      <dgm:t>
        <a:bodyPr/>
        <a:lstStyle/>
        <a:p>
          <a:r>
            <a:rPr lang="en-US" dirty="0"/>
            <a:t>.08% monthly</a:t>
          </a:r>
        </a:p>
      </dgm:t>
    </dgm:pt>
    <dgm:pt modelId="{C923B8C7-8CCD-B04E-89A4-22FA0A6606C5}" type="parTrans" cxnId="{5454EFBD-EF7D-5F4E-8DF0-EBD0B8C1C7E2}">
      <dgm:prSet/>
      <dgm:spPr/>
      <dgm:t>
        <a:bodyPr/>
        <a:lstStyle/>
        <a:p>
          <a:endParaRPr lang="en-US"/>
        </a:p>
      </dgm:t>
    </dgm:pt>
    <dgm:pt modelId="{7871942C-073F-2048-B53A-0E9BE6EAA31E}" type="sibTrans" cxnId="{5454EFBD-EF7D-5F4E-8DF0-EBD0B8C1C7E2}">
      <dgm:prSet/>
      <dgm:spPr/>
      <dgm:t>
        <a:bodyPr/>
        <a:lstStyle/>
        <a:p>
          <a:endParaRPr lang="en-US"/>
        </a:p>
      </dgm:t>
    </dgm:pt>
    <dgm:pt modelId="{055F907C-8A1E-B545-AED3-65224423050A}" type="pres">
      <dgm:prSet presAssocID="{8EE4A7B5-A279-0049-A9FC-673F49BB7CE3}" presName="linearFlow" presStyleCnt="0">
        <dgm:presLayoutVars>
          <dgm:dir/>
          <dgm:resizeHandles val="exact"/>
        </dgm:presLayoutVars>
      </dgm:prSet>
      <dgm:spPr/>
    </dgm:pt>
    <dgm:pt modelId="{B937F832-2E01-5F4D-B11B-F2F599D29EAC}" type="pres">
      <dgm:prSet presAssocID="{6B05B89B-346B-3044-92A8-888677F4E778}" presName="node" presStyleLbl="node1" presStyleIdx="0" presStyleCnt="3">
        <dgm:presLayoutVars>
          <dgm:bulletEnabled val="1"/>
        </dgm:presLayoutVars>
      </dgm:prSet>
      <dgm:spPr/>
    </dgm:pt>
    <dgm:pt modelId="{45F93D2C-B333-544B-A878-8A93F8939BD0}" type="pres">
      <dgm:prSet presAssocID="{703B448F-DC73-F44A-A7CC-B466B49AFA34}" presName="spacerL" presStyleCnt="0"/>
      <dgm:spPr/>
    </dgm:pt>
    <dgm:pt modelId="{0475B4E2-FC05-6B43-8854-70AA4673CDDC}" type="pres">
      <dgm:prSet presAssocID="{703B448F-DC73-F44A-A7CC-B466B49AFA34}" presName="sibTrans" presStyleLbl="sibTrans2D1" presStyleIdx="0" presStyleCnt="2"/>
      <dgm:spPr>
        <a:prstGeom prst="mathDivide">
          <a:avLst/>
        </a:prstGeom>
      </dgm:spPr>
    </dgm:pt>
    <dgm:pt modelId="{E0D8AF80-9A80-9044-9764-18975EC99392}" type="pres">
      <dgm:prSet presAssocID="{703B448F-DC73-F44A-A7CC-B466B49AFA34}" presName="spacerR" presStyleCnt="0"/>
      <dgm:spPr/>
    </dgm:pt>
    <dgm:pt modelId="{C3BCDB68-B1B6-A546-8B70-5509492FEA85}" type="pres">
      <dgm:prSet presAssocID="{7F2701C0-0731-3445-9CC8-3D320EDBBD57}" presName="node" presStyleLbl="node1" presStyleIdx="1" presStyleCnt="3">
        <dgm:presLayoutVars>
          <dgm:bulletEnabled val="1"/>
        </dgm:presLayoutVars>
      </dgm:prSet>
      <dgm:spPr/>
    </dgm:pt>
    <dgm:pt modelId="{ABE1C7BA-C704-AB48-8F9D-D281520D86EF}" type="pres">
      <dgm:prSet presAssocID="{0F69517C-9015-744A-AC3B-D041BCBE1ED2}" presName="spacerL" presStyleCnt="0"/>
      <dgm:spPr/>
    </dgm:pt>
    <dgm:pt modelId="{2F1FCC65-02F1-A54C-9A81-5AF45B699ECF}" type="pres">
      <dgm:prSet presAssocID="{0F69517C-9015-744A-AC3B-D041BCBE1ED2}" presName="sibTrans" presStyleLbl="sibTrans2D1" presStyleIdx="1" presStyleCnt="2"/>
      <dgm:spPr/>
    </dgm:pt>
    <dgm:pt modelId="{A540337E-AB47-4742-ABDF-EA4B5DBED075}" type="pres">
      <dgm:prSet presAssocID="{0F69517C-9015-744A-AC3B-D041BCBE1ED2}" presName="spacerR" presStyleCnt="0"/>
      <dgm:spPr/>
    </dgm:pt>
    <dgm:pt modelId="{AEC388AC-2947-1641-92F6-EF47FC9DC7F9}" type="pres">
      <dgm:prSet presAssocID="{30E69646-A198-2E41-93B5-9143AD55084B}" presName="node" presStyleLbl="node1" presStyleIdx="2" presStyleCnt="3">
        <dgm:presLayoutVars>
          <dgm:bulletEnabled val="1"/>
        </dgm:presLayoutVars>
      </dgm:prSet>
      <dgm:spPr/>
    </dgm:pt>
  </dgm:ptLst>
  <dgm:cxnLst>
    <dgm:cxn modelId="{52938830-6CE8-924C-BDA1-5DF36DEA866C}" srcId="{8EE4A7B5-A279-0049-A9FC-673F49BB7CE3}" destId="{7F2701C0-0731-3445-9CC8-3D320EDBBD57}" srcOrd="1" destOrd="0" parTransId="{F90CC266-BF30-974C-8218-4E384D851D2F}" sibTransId="{0F69517C-9015-744A-AC3B-D041BCBE1ED2}"/>
    <dgm:cxn modelId="{D7018E38-5DFD-1249-B85D-C15FC758B183}" type="presOf" srcId="{30E69646-A198-2E41-93B5-9143AD55084B}" destId="{AEC388AC-2947-1641-92F6-EF47FC9DC7F9}" srcOrd="0" destOrd="0" presId="urn:microsoft.com/office/officeart/2005/8/layout/equation1"/>
    <dgm:cxn modelId="{70541A3C-B4E3-B243-B528-A0BDE9E73F63}" type="presOf" srcId="{8EE4A7B5-A279-0049-A9FC-673F49BB7CE3}" destId="{055F907C-8A1E-B545-AED3-65224423050A}" srcOrd="0" destOrd="0" presId="urn:microsoft.com/office/officeart/2005/8/layout/equation1"/>
    <dgm:cxn modelId="{B8EE4F75-AACE-0D48-80E8-5EBB56329566}" type="presOf" srcId="{6B05B89B-346B-3044-92A8-888677F4E778}" destId="{B937F832-2E01-5F4D-B11B-F2F599D29EAC}" srcOrd="0" destOrd="0" presId="urn:microsoft.com/office/officeart/2005/8/layout/equation1"/>
    <dgm:cxn modelId="{354AD39E-4597-2A4C-B1B4-C5987B91EFBB}" srcId="{8EE4A7B5-A279-0049-A9FC-673F49BB7CE3}" destId="{6B05B89B-346B-3044-92A8-888677F4E778}" srcOrd="0" destOrd="0" parTransId="{6FE24C8C-0D0A-9342-ADAE-F9ABB844018D}" sibTransId="{703B448F-DC73-F44A-A7CC-B466B49AFA34}"/>
    <dgm:cxn modelId="{B4951DB6-4C47-4747-B414-B5881877A4E3}" type="presOf" srcId="{7F2701C0-0731-3445-9CC8-3D320EDBBD57}" destId="{C3BCDB68-B1B6-A546-8B70-5509492FEA85}" srcOrd="0" destOrd="0" presId="urn:microsoft.com/office/officeart/2005/8/layout/equation1"/>
    <dgm:cxn modelId="{5454EFBD-EF7D-5F4E-8DF0-EBD0B8C1C7E2}" srcId="{8EE4A7B5-A279-0049-A9FC-673F49BB7CE3}" destId="{30E69646-A198-2E41-93B5-9143AD55084B}" srcOrd="2" destOrd="0" parTransId="{C923B8C7-8CCD-B04E-89A4-22FA0A6606C5}" sibTransId="{7871942C-073F-2048-B53A-0E9BE6EAA31E}"/>
    <dgm:cxn modelId="{390F40E4-8AA2-CC43-8411-90873EDABCF1}" type="presOf" srcId="{703B448F-DC73-F44A-A7CC-B466B49AFA34}" destId="{0475B4E2-FC05-6B43-8854-70AA4673CDDC}" srcOrd="0" destOrd="0" presId="urn:microsoft.com/office/officeart/2005/8/layout/equation1"/>
    <dgm:cxn modelId="{DE7645E7-9E7D-F844-BD52-F68C68EF5C57}" type="presOf" srcId="{0F69517C-9015-744A-AC3B-D041BCBE1ED2}" destId="{2F1FCC65-02F1-A54C-9A81-5AF45B699ECF}" srcOrd="0" destOrd="0" presId="urn:microsoft.com/office/officeart/2005/8/layout/equation1"/>
    <dgm:cxn modelId="{1FF4F863-90D1-9349-BCD1-659DE4D45D5C}" type="presParOf" srcId="{055F907C-8A1E-B545-AED3-65224423050A}" destId="{B937F832-2E01-5F4D-B11B-F2F599D29EAC}" srcOrd="0" destOrd="0" presId="urn:microsoft.com/office/officeart/2005/8/layout/equation1"/>
    <dgm:cxn modelId="{3A0ABF79-17DF-D140-8BE7-076250F2047A}" type="presParOf" srcId="{055F907C-8A1E-B545-AED3-65224423050A}" destId="{45F93D2C-B333-544B-A878-8A93F8939BD0}" srcOrd="1" destOrd="0" presId="urn:microsoft.com/office/officeart/2005/8/layout/equation1"/>
    <dgm:cxn modelId="{FEE8B60A-CF24-2D4B-83D5-C071A13392D5}" type="presParOf" srcId="{055F907C-8A1E-B545-AED3-65224423050A}" destId="{0475B4E2-FC05-6B43-8854-70AA4673CDDC}" srcOrd="2" destOrd="0" presId="urn:microsoft.com/office/officeart/2005/8/layout/equation1"/>
    <dgm:cxn modelId="{ADEA0109-086F-6E40-BAF2-1FA8C5AF0054}" type="presParOf" srcId="{055F907C-8A1E-B545-AED3-65224423050A}" destId="{E0D8AF80-9A80-9044-9764-18975EC99392}" srcOrd="3" destOrd="0" presId="urn:microsoft.com/office/officeart/2005/8/layout/equation1"/>
    <dgm:cxn modelId="{3FF85406-FF30-5C42-934D-5E189AC36009}" type="presParOf" srcId="{055F907C-8A1E-B545-AED3-65224423050A}" destId="{C3BCDB68-B1B6-A546-8B70-5509492FEA85}" srcOrd="4" destOrd="0" presId="urn:microsoft.com/office/officeart/2005/8/layout/equation1"/>
    <dgm:cxn modelId="{1E4684C0-334C-ED46-87A9-B2933ADB71B5}" type="presParOf" srcId="{055F907C-8A1E-B545-AED3-65224423050A}" destId="{ABE1C7BA-C704-AB48-8F9D-D281520D86EF}" srcOrd="5" destOrd="0" presId="urn:microsoft.com/office/officeart/2005/8/layout/equation1"/>
    <dgm:cxn modelId="{E3106325-0CCC-3045-9CD9-E3CAD4B6869E}" type="presParOf" srcId="{055F907C-8A1E-B545-AED3-65224423050A}" destId="{2F1FCC65-02F1-A54C-9A81-5AF45B699ECF}" srcOrd="6" destOrd="0" presId="urn:microsoft.com/office/officeart/2005/8/layout/equation1"/>
    <dgm:cxn modelId="{E8630D13-F573-AB4C-A87F-9BC024F0B45D}" type="presParOf" srcId="{055F907C-8A1E-B545-AED3-65224423050A}" destId="{A540337E-AB47-4742-ABDF-EA4B5DBED075}" srcOrd="7" destOrd="0" presId="urn:microsoft.com/office/officeart/2005/8/layout/equation1"/>
    <dgm:cxn modelId="{37A0121B-F2CB-134B-B66B-F5AE06DC377C}" type="presParOf" srcId="{055F907C-8A1E-B545-AED3-65224423050A}" destId="{AEC388AC-2947-1641-92F6-EF47FC9DC7F9}"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ECB31-18E4-CF43-A0FF-89ACCFED5DB7}" type="doc">
      <dgm:prSet loTypeId="urn:microsoft.com/office/officeart/2008/layout/HexagonCluster" loCatId="" qsTypeId="urn:microsoft.com/office/officeart/2005/8/quickstyle/simple1" qsCatId="simple" csTypeId="urn:microsoft.com/office/officeart/2005/8/colors/colorful2" csCatId="colorful" phldr="1"/>
      <dgm:spPr/>
      <dgm:t>
        <a:bodyPr/>
        <a:lstStyle/>
        <a:p>
          <a:endParaRPr lang="en-US"/>
        </a:p>
      </dgm:t>
    </dgm:pt>
    <dgm:pt modelId="{0CDE47C8-9C60-2847-BEE6-2268B85B19E0}">
      <dgm:prSet phldrT="[Text]"/>
      <dgm:spPr/>
      <dgm:t>
        <a:bodyPr/>
        <a:lstStyle/>
        <a:p>
          <a:r>
            <a:rPr lang="en-US" dirty="0"/>
            <a:t>Overdraft Protection</a:t>
          </a:r>
        </a:p>
      </dgm:t>
    </dgm:pt>
    <dgm:pt modelId="{F7B5B731-D894-3347-BCFA-B54ECC47DD0B}" type="parTrans" cxnId="{907DDC4E-A7F4-0F4F-BDDD-D97686B1ABAA}">
      <dgm:prSet/>
      <dgm:spPr/>
      <dgm:t>
        <a:bodyPr/>
        <a:lstStyle/>
        <a:p>
          <a:endParaRPr lang="en-US"/>
        </a:p>
      </dgm:t>
    </dgm:pt>
    <dgm:pt modelId="{7C8EBA51-1467-CE45-95CE-2053A6D63F5E}" type="sibTrans" cxnId="{907DDC4E-A7F4-0F4F-BDDD-D97686B1ABAA}">
      <dgm:prSet/>
      <dgm:spPr/>
      <dgm:t>
        <a:bodyPr/>
        <a:lstStyle/>
        <a:p>
          <a:endParaRPr lang="en-US"/>
        </a:p>
      </dgm:t>
    </dgm:pt>
    <dgm:pt modelId="{64DC4195-F0A9-DA48-8059-F1A1EA196E8B}">
      <dgm:prSet phldrT="[Text]"/>
      <dgm:spPr/>
      <dgm:t>
        <a:bodyPr/>
        <a:lstStyle/>
        <a:p>
          <a:r>
            <a:rPr lang="en-US" dirty="0"/>
            <a:t>Certificates of Deposit (CD)</a:t>
          </a:r>
        </a:p>
      </dgm:t>
    </dgm:pt>
    <dgm:pt modelId="{AD18F346-B3EF-8745-9E6A-8407C54243F9}" type="parTrans" cxnId="{32B76D74-2550-9B44-95BD-A50205DCD600}">
      <dgm:prSet/>
      <dgm:spPr/>
      <dgm:t>
        <a:bodyPr/>
        <a:lstStyle/>
        <a:p>
          <a:endParaRPr lang="en-US"/>
        </a:p>
      </dgm:t>
    </dgm:pt>
    <dgm:pt modelId="{AB513947-B36F-5B47-B6B9-FEAB5F9453F9}" type="sibTrans" cxnId="{32B76D74-2550-9B44-95BD-A50205DCD600}">
      <dgm:prSet/>
      <dgm:spPr/>
      <dgm:t>
        <a:bodyPr/>
        <a:lstStyle/>
        <a:p>
          <a:endParaRPr lang="en-US"/>
        </a:p>
      </dgm:t>
    </dgm:pt>
    <dgm:pt modelId="{18FAB580-8C7E-154B-8944-14D42970D514}">
      <dgm:prSet phldrT="[Text]"/>
      <dgm:spPr>
        <a:solidFill>
          <a:schemeClr val="accent2">
            <a:lumMod val="75000"/>
          </a:schemeClr>
        </a:solidFill>
      </dgm:spPr>
      <dgm:t>
        <a:bodyPr/>
        <a:lstStyle/>
        <a:p>
          <a:r>
            <a:rPr lang="en-US" dirty="0"/>
            <a:t>Online Banking</a:t>
          </a:r>
        </a:p>
      </dgm:t>
    </dgm:pt>
    <dgm:pt modelId="{B5499F11-818B-124A-B40E-7F69E724452D}" type="parTrans" cxnId="{014399D5-4A02-2549-A427-5A560D52AF92}">
      <dgm:prSet/>
      <dgm:spPr/>
      <dgm:t>
        <a:bodyPr/>
        <a:lstStyle/>
        <a:p>
          <a:endParaRPr lang="en-US"/>
        </a:p>
      </dgm:t>
    </dgm:pt>
    <dgm:pt modelId="{6C9E03B2-FFCB-0549-BD25-38C8BD0533E3}" type="sibTrans" cxnId="{014399D5-4A02-2549-A427-5A560D52AF92}">
      <dgm:prSet/>
      <dgm:spPr/>
      <dgm:t>
        <a:bodyPr/>
        <a:lstStyle/>
        <a:p>
          <a:endParaRPr lang="en-US"/>
        </a:p>
      </dgm:t>
    </dgm:pt>
    <dgm:pt modelId="{80974940-C06B-0741-88B9-EFABBE729BED}">
      <dgm:prSet phldrT="[Text]"/>
      <dgm:spPr/>
      <dgm:t>
        <a:bodyPr/>
        <a:lstStyle/>
        <a:p>
          <a:r>
            <a:rPr lang="en-US" dirty="0"/>
            <a:t>Safe Deposit Box</a:t>
          </a:r>
        </a:p>
      </dgm:t>
    </dgm:pt>
    <dgm:pt modelId="{16E07B03-1777-DD47-9920-529573598491}" type="parTrans" cxnId="{5862E1C7-C55E-354C-A837-EA4D483E02B5}">
      <dgm:prSet/>
      <dgm:spPr/>
      <dgm:t>
        <a:bodyPr/>
        <a:lstStyle/>
        <a:p>
          <a:endParaRPr lang="en-US"/>
        </a:p>
      </dgm:t>
    </dgm:pt>
    <dgm:pt modelId="{A4F52AFF-A08B-1647-8A97-470CD9C1A7D7}" type="sibTrans" cxnId="{5862E1C7-C55E-354C-A837-EA4D483E02B5}">
      <dgm:prSet/>
      <dgm:spPr/>
      <dgm:t>
        <a:bodyPr/>
        <a:lstStyle/>
        <a:p>
          <a:endParaRPr lang="en-US"/>
        </a:p>
      </dgm:t>
    </dgm:pt>
    <dgm:pt modelId="{48EE5EDD-2DA2-9B40-9B5E-3D00BAAA8AA2}">
      <dgm:prSet phldrT="[Text]"/>
      <dgm:spPr/>
      <dgm:t>
        <a:bodyPr/>
        <a:lstStyle/>
        <a:p>
          <a:r>
            <a:rPr lang="en-US" dirty="0"/>
            <a:t>Mobile Banking</a:t>
          </a:r>
        </a:p>
      </dgm:t>
    </dgm:pt>
    <dgm:pt modelId="{47D7298B-1BA8-924D-9A77-3121731D836F}" type="parTrans" cxnId="{E62E2821-DFFA-6242-8D73-C505CCED2F12}">
      <dgm:prSet/>
      <dgm:spPr/>
      <dgm:t>
        <a:bodyPr/>
        <a:lstStyle/>
        <a:p>
          <a:endParaRPr lang="en-US"/>
        </a:p>
      </dgm:t>
    </dgm:pt>
    <dgm:pt modelId="{C72C9B2C-435A-904E-82B5-E2DADFB1C98E}" type="sibTrans" cxnId="{E62E2821-DFFA-6242-8D73-C505CCED2F12}">
      <dgm:prSet/>
      <dgm:spPr/>
      <dgm:t>
        <a:bodyPr/>
        <a:lstStyle/>
        <a:p>
          <a:endParaRPr lang="en-US"/>
        </a:p>
      </dgm:t>
    </dgm:pt>
    <dgm:pt modelId="{832DE76F-3F53-3444-A791-F738FDB43BD9}" type="pres">
      <dgm:prSet presAssocID="{1BAECB31-18E4-CF43-A0FF-89ACCFED5DB7}" presName="Name0" presStyleCnt="0">
        <dgm:presLayoutVars>
          <dgm:chMax val="21"/>
          <dgm:chPref val="21"/>
        </dgm:presLayoutVars>
      </dgm:prSet>
      <dgm:spPr/>
    </dgm:pt>
    <dgm:pt modelId="{739CABAA-88F9-5842-8616-019F7A84CE32}" type="pres">
      <dgm:prSet presAssocID="{0CDE47C8-9C60-2847-BEE6-2268B85B19E0}" presName="text1" presStyleCnt="0"/>
      <dgm:spPr/>
    </dgm:pt>
    <dgm:pt modelId="{CA1DE042-D5E5-734E-A237-BC14BE47AB7F}" type="pres">
      <dgm:prSet presAssocID="{0CDE47C8-9C60-2847-BEE6-2268B85B19E0}" presName="textRepeatNode" presStyleLbl="alignNode1" presStyleIdx="0" presStyleCnt="5">
        <dgm:presLayoutVars>
          <dgm:chMax val="0"/>
          <dgm:chPref val="0"/>
          <dgm:bulletEnabled val="1"/>
        </dgm:presLayoutVars>
      </dgm:prSet>
      <dgm:spPr/>
    </dgm:pt>
    <dgm:pt modelId="{1C135829-AD14-E34E-A14C-80F9DAC49823}" type="pres">
      <dgm:prSet presAssocID="{0CDE47C8-9C60-2847-BEE6-2268B85B19E0}" presName="textaccent1" presStyleCnt="0"/>
      <dgm:spPr/>
    </dgm:pt>
    <dgm:pt modelId="{C886BEA4-7F2D-FB45-94C8-342199DC635D}" type="pres">
      <dgm:prSet presAssocID="{0CDE47C8-9C60-2847-BEE6-2268B85B19E0}" presName="accentRepeatNode" presStyleLbl="solidAlignAcc1" presStyleIdx="0" presStyleCnt="10"/>
      <dgm:spPr/>
    </dgm:pt>
    <dgm:pt modelId="{F3099173-072D-C444-BC7B-D5084D6C1024}" type="pres">
      <dgm:prSet presAssocID="{7C8EBA51-1467-CE45-95CE-2053A6D63F5E}" presName="image1" presStyleCnt="0"/>
      <dgm:spPr/>
    </dgm:pt>
    <dgm:pt modelId="{D7912A1B-AA18-514C-A88C-98BCBE20FA82}" type="pres">
      <dgm:prSet presAssocID="{7C8EBA51-1467-CE45-95CE-2053A6D63F5E}" presName="imageRepeatNode" presStyleLbl="alignAcc1" presStyleIdx="0" presStyleCnt="5"/>
      <dgm:spPr/>
    </dgm:pt>
    <dgm:pt modelId="{5958161A-E968-1345-B9B2-BFA70D446D32}" type="pres">
      <dgm:prSet presAssocID="{7C8EBA51-1467-CE45-95CE-2053A6D63F5E}" presName="imageaccent1" presStyleCnt="0"/>
      <dgm:spPr/>
    </dgm:pt>
    <dgm:pt modelId="{69D06108-D750-DB47-9EB1-C79DF5C5E4D3}" type="pres">
      <dgm:prSet presAssocID="{7C8EBA51-1467-CE45-95CE-2053A6D63F5E}" presName="accentRepeatNode" presStyleLbl="solidAlignAcc1" presStyleIdx="1" presStyleCnt="10"/>
      <dgm:spPr/>
    </dgm:pt>
    <dgm:pt modelId="{D850765B-A924-B746-A221-03F3309E3C21}" type="pres">
      <dgm:prSet presAssocID="{64DC4195-F0A9-DA48-8059-F1A1EA196E8B}" presName="text2" presStyleCnt="0"/>
      <dgm:spPr/>
    </dgm:pt>
    <dgm:pt modelId="{73D75783-F4DF-C148-B6E8-01755675BE94}" type="pres">
      <dgm:prSet presAssocID="{64DC4195-F0A9-DA48-8059-F1A1EA196E8B}" presName="textRepeatNode" presStyleLbl="alignNode1" presStyleIdx="1" presStyleCnt="5">
        <dgm:presLayoutVars>
          <dgm:chMax val="0"/>
          <dgm:chPref val="0"/>
          <dgm:bulletEnabled val="1"/>
        </dgm:presLayoutVars>
      </dgm:prSet>
      <dgm:spPr/>
    </dgm:pt>
    <dgm:pt modelId="{98B7CBAC-CF88-AD40-BE4C-247D431A47B9}" type="pres">
      <dgm:prSet presAssocID="{64DC4195-F0A9-DA48-8059-F1A1EA196E8B}" presName="textaccent2" presStyleCnt="0"/>
      <dgm:spPr/>
    </dgm:pt>
    <dgm:pt modelId="{4821C24E-8587-4B49-BEF0-B70A20FC4663}" type="pres">
      <dgm:prSet presAssocID="{64DC4195-F0A9-DA48-8059-F1A1EA196E8B}" presName="accentRepeatNode" presStyleLbl="solidAlignAcc1" presStyleIdx="2" presStyleCnt="10"/>
      <dgm:spPr/>
    </dgm:pt>
    <dgm:pt modelId="{66FAE0EC-4D30-484D-AE59-168ECEB67AE9}" type="pres">
      <dgm:prSet presAssocID="{AB513947-B36F-5B47-B6B9-FEAB5F9453F9}" presName="image2" presStyleCnt="0"/>
      <dgm:spPr/>
    </dgm:pt>
    <dgm:pt modelId="{6857D789-0BC3-C14E-845A-DD3925C4AB31}" type="pres">
      <dgm:prSet presAssocID="{AB513947-B36F-5B47-B6B9-FEAB5F9453F9}" presName="imageRepeatNode" presStyleLbl="alignAcc1" presStyleIdx="1" presStyleCnt="5"/>
      <dgm:spPr/>
    </dgm:pt>
    <dgm:pt modelId="{3821D84B-0F5E-9F4E-836E-01B1FD487E59}" type="pres">
      <dgm:prSet presAssocID="{AB513947-B36F-5B47-B6B9-FEAB5F9453F9}" presName="imageaccent2" presStyleCnt="0"/>
      <dgm:spPr/>
    </dgm:pt>
    <dgm:pt modelId="{8DBFCE34-4D79-7748-8F32-A596F4905EDB}" type="pres">
      <dgm:prSet presAssocID="{AB513947-B36F-5B47-B6B9-FEAB5F9453F9}" presName="accentRepeatNode" presStyleLbl="solidAlignAcc1" presStyleIdx="3" presStyleCnt="10"/>
      <dgm:spPr/>
    </dgm:pt>
    <dgm:pt modelId="{369E844F-596F-5943-A91C-97DF0A9C1331}" type="pres">
      <dgm:prSet presAssocID="{18FAB580-8C7E-154B-8944-14D42970D514}" presName="text3" presStyleCnt="0"/>
      <dgm:spPr/>
    </dgm:pt>
    <dgm:pt modelId="{4D48D42E-72A0-A041-92B7-CE41F2ECFAAC}" type="pres">
      <dgm:prSet presAssocID="{18FAB580-8C7E-154B-8944-14D42970D514}" presName="textRepeatNode" presStyleLbl="alignNode1" presStyleIdx="2" presStyleCnt="5">
        <dgm:presLayoutVars>
          <dgm:chMax val="0"/>
          <dgm:chPref val="0"/>
          <dgm:bulletEnabled val="1"/>
        </dgm:presLayoutVars>
      </dgm:prSet>
      <dgm:spPr/>
    </dgm:pt>
    <dgm:pt modelId="{D962EF83-60E1-A04E-B74D-FA82C3A7629B}" type="pres">
      <dgm:prSet presAssocID="{18FAB580-8C7E-154B-8944-14D42970D514}" presName="textaccent3" presStyleCnt="0"/>
      <dgm:spPr/>
    </dgm:pt>
    <dgm:pt modelId="{F2117CEF-35CB-7746-8538-B7557E236F3B}" type="pres">
      <dgm:prSet presAssocID="{18FAB580-8C7E-154B-8944-14D42970D514}" presName="accentRepeatNode" presStyleLbl="solidAlignAcc1" presStyleIdx="4" presStyleCnt="10"/>
      <dgm:spPr/>
    </dgm:pt>
    <dgm:pt modelId="{56C19F7C-B29A-0F45-B739-740D7A11A9BF}" type="pres">
      <dgm:prSet presAssocID="{6C9E03B2-FFCB-0549-BD25-38C8BD0533E3}" presName="image3" presStyleCnt="0"/>
      <dgm:spPr/>
    </dgm:pt>
    <dgm:pt modelId="{1E4DB5D1-7958-D742-9EE0-58B37C8C9567}" type="pres">
      <dgm:prSet presAssocID="{6C9E03B2-FFCB-0549-BD25-38C8BD0533E3}" presName="imageRepeatNode" presStyleLbl="alignAcc1" presStyleIdx="2" presStyleCnt="5"/>
      <dgm:spPr/>
    </dgm:pt>
    <dgm:pt modelId="{BB293540-8B9B-D24E-9AD7-A99EB0295231}" type="pres">
      <dgm:prSet presAssocID="{6C9E03B2-FFCB-0549-BD25-38C8BD0533E3}" presName="imageaccent3" presStyleCnt="0"/>
      <dgm:spPr/>
    </dgm:pt>
    <dgm:pt modelId="{6C3223BA-D877-0449-8B4D-2DA44FF2085D}" type="pres">
      <dgm:prSet presAssocID="{6C9E03B2-FFCB-0549-BD25-38C8BD0533E3}" presName="accentRepeatNode" presStyleLbl="solidAlignAcc1" presStyleIdx="5" presStyleCnt="10"/>
      <dgm:spPr/>
    </dgm:pt>
    <dgm:pt modelId="{DF5D7657-4575-F740-A8AC-EA58120549FE}" type="pres">
      <dgm:prSet presAssocID="{80974940-C06B-0741-88B9-EFABBE729BED}" presName="text4" presStyleCnt="0"/>
      <dgm:spPr/>
    </dgm:pt>
    <dgm:pt modelId="{7B8CFCE9-4E89-374D-A40F-91B0B2B4DD38}" type="pres">
      <dgm:prSet presAssocID="{80974940-C06B-0741-88B9-EFABBE729BED}" presName="textRepeatNode" presStyleLbl="alignNode1" presStyleIdx="3" presStyleCnt="5">
        <dgm:presLayoutVars>
          <dgm:chMax val="0"/>
          <dgm:chPref val="0"/>
          <dgm:bulletEnabled val="1"/>
        </dgm:presLayoutVars>
      </dgm:prSet>
      <dgm:spPr/>
    </dgm:pt>
    <dgm:pt modelId="{B15926B3-AE3A-844E-B82F-9DE1EC3B9D67}" type="pres">
      <dgm:prSet presAssocID="{80974940-C06B-0741-88B9-EFABBE729BED}" presName="textaccent4" presStyleCnt="0"/>
      <dgm:spPr/>
    </dgm:pt>
    <dgm:pt modelId="{617C5622-9205-A442-9640-0DC356B4D73B}" type="pres">
      <dgm:prSet presAssocID="{80974940-C06B-0741-88B9-EFABBE729BED}" presName="accentRepeatNode" presStyleLbl="solidAlignAcc1" presStyleIdx="6" presStyleCnt="10"/>
      <dgm:spPr/>
    </dgm:pt>
    <dgm:pt modelId="{2C2E5DA0-32F3-9B4E-AA05-C9B1E7E98C9B}" type="pres">
      <dgm:prSet presAssocID="{A4F52AFF-A08B-1647-8A97-470CD9C1A7D7}" presName="image4" presStyleCnt="0"/>
      <dgm:spPr/>
    </dgm:pt>
    <dgm:pt modelId="{AC8334F0-C235-6346-921A-2417A445DF85}" type="pres">
      <dgm:prSet presAssocID="{A4F52AFF-A08B-1647-8A97-470CD9C1A7D7}" presName="imageRepeatNode" presStyleLbl="alignAcc1" presStyleIdx="3" presStyleCnt="5"/>
      <dgm:spPr/>
    </dgm:pt>
    <dgm:pt modelId="{E2618871-C553-E247-B63E-CC263A93E328}" type="pres">
      <dgm:prSet presAssocID="{A4F52AFF-A08B-1647-8A97-470CD9C1A7D7}" presName="imageaccent4" presStyleCnt="0"/>
      <dgm:spPr/>
    </dgm:pt>
    <dgm:pt modelId="{8CD9A25A-24DE-AD4D-BAE4-A8B31E4B8035}" type="pres">
      <dgm:prSet presAssocID="{A4F52AFF-A08B-1647-8A97-470CD9C1A7D7}" presName="accentRepeatNode" presStyleLbl="solidAlignAcc1" presStyleIdx="7" presStyleCnt="10"/>
      <dgm:spPr/>
    </dgm:pt>
    <dgm:pt modelId="{46CC23B3-3B06-FA48-BD25-8692219B2B2F}" type="pres">
      <dgm:prSet presAssocID="{48EE5EDD-2DA2-9B40-9B5E-3D00BAAA8AA2}" presName="text5" presStyleCnt="0"/>
      <dgm:spPr/>
    </dgm:pt>
    <dgm:pt modelId="{E40CA881-F852-574A-9FAC-B92849562004}" type="pres">
      <dgm:prSet presAssocID="{48EE5EDD-2DA2-9B40-9B5E-3D00BAAA8AA2}" presName="textRepeatNode" presStyleLbl="alignNode1" presStyleIdx="4" presStyleCnt="5">
        <dgm:presLayoutVars>
          <dgm:chMax val="0"/>
          <dgm:chPref val="0"/>
          <dgm:bulletEnabled val="1"/>
        </dgm:presLayoutVars>
      </dgm:prSet>
      <dgm:spPr/>
    </dgm:pt>
    <dgm:pt modelId="{A9083BAD-4C9C-1344-91CB-07BA48AAF670}" type="pres">
      <dgm:prSet presAssocID="{48EE5EDD-2DA2-9B40-9B5E-3D00BAAA8AA2}" presName="textaccent5" presStyleCnt="0"/>
      <dgm:spPr/>
    </dgm:pt>
    <dgm:pt modelId="{744FF8EC-40BB-ED40-8561-1BFC2A65676B}" type="pres">
      <dgm:prSet presAssocID="{48EE5EDD-2DA2-9B40-9B5E-3D00BAAA8AA2}" presName="accentRepeatNode" presStyleLbl="solidAlignAcc1" presStyleIdx="8" presStyleCnt="10"/>
      <dgm:spPr/>
    </dgm:pt>
    <dgm:pt modelId="{8FD01BDB-3B02-5747-B524-95DB807F578B}" type="pres">
      <dgm:prSet presAssocID="{C72C9B2C-435A-904E-82B5-E2DADFB1C98E}" presName="image5" presStyleCnt="0"/>
      <dgm:spPr/>
    </dgm:pt>
    <dgm:pt modelId="{511E5D41-9DB8-6C47-BAFE-E5A34D18DE9B}" type="pres">
      <dgm:prSet presAssocID="{C72C9B2C-435A-904E-82B5-E2DADFB1C98E}" presName="imageRepeatNode" presStyleLbl="alignAcc1" presStyleIdx="4" presStyleCnt="5"/>
      <dgm:spPr/>
    </dgm:pt>
    <dgm:pt modelId="{5212BE51-7E79-3A44-9F0D-15642DEC741E}" type="pres">
      <dgm:prSet presAssocID="{C72C9B2C-435A-904E-82B5-E2DADFB1C98E}" presName="imageaccent5" presStyleCnt="0"/>
      <dgm:spPr/>
    </dgm:pt>
    <dgm:pt modelId="{776B71F5-9CCE-954E-845A-A66BD7370FF1}" type="pres">
      <dgm:prSet presAssocID="{C72C9B2C-435A-904E-82B5-E2DADFB1C98E}" presName="accentRepeatNode" presStyleLbl="solidAlignAcc1" presStyleIdx="9" presStyleCnt="10"/>
      <dgm:spPr/>
    </dgm:pt>
  </dgm:ptLst>
  <dgm:cxnLst>
    <dgm:cxn modelId="{9FC0D31C-DA3F-9D49-9461-DF0F79AFD838}" type="presOf" srcId="{18FAB580-8C7E-154B-8944-14D42970D514}" destId="{4D48D42E-72A0-A041-92B7-CE41F2ECFAAC}" srcOrd="0" destOrd="0" presId="urn:microsoft.com/office/officeart/2008/layout/HexagonCluster"/>
    <dgm:cxn modelId="{E62E2821-DFFA-6242-8D73-C505CCED2F12}" srcId="{1BAECB31-18E4-CF43-A0FF-89ACCFED5DB7}" destId="{48EE5EDD-2DA2-9B40-9B5E-3D00BAAA8AA2}" srcOrd="4" destOrd="0" parTransId="{47D7298B-1BA8-924D-9A77-3121731D836F}" sibTransId="{C72C9B2C-435A-904E-82B5-E2DADFB1C98E}"/>
    <dgm:cxn modelId="{5138912C-A511-8847-B213-0C8E957CBF23}" type="presOf" srcId="{A4F52AFF-A08B-1647-8A97-470CD9C1A7D7}" destId="{AC8334F0-C235-6346-921A-2417A445DF85}" srcOrd="0" destOrd="0" presId="urn:microsoft.com/office/officeart/2008/layout/HexagonCluster"/>
    <dgm:cxn modelId="{119D313F-7564-1543-A1A6-6CCAE1FC4E47}" type="presOf" srcId="{C72C9B2C-435A-904E-82B5-E2DADFB1C98E}" destId="{511E5D41-9DB8-6C47-BAFE-E5A34D18DE9B}" srcOrd="0" destOrd="0" presId="urn:microsoft.com/office/officeart/2008/layout/HexagonCluster"/>
    <dgm:cxn modelId="{907DDC4E-A7F4-0F4F-BDDD-D97686B1ABAA}" srcId="{1BAECB31-18E4-CF43-A0FF-89ACCFED5DB7}" destId="{0CDE47C8-9C60-2847-BEE6-2268B85B19E0}" srcOrd="0" destOrd="0" parTransId="{F7B5B731-D894-3347-BCFA-B54ECC47DD0B}" sibTransId="{7C8EBA51-1467-CE45-95CE-2053A6D63F5E}"/>
    <dgm:cxn modelId="{3FC23F6F-48DD-4A47-A122-5E3B6E1D081F}" type="presOf" srcId="{0CDE47C8-9C60-2847-BEE6-2268B85B19E0}" destId="{CA1DE042-D5E5-734E-A237-BC14BE47AB7F}" srcOrd="0" destOrd="0" presId="urn:microsoft.com/office/officeart/2008/layout/HexagonCluster"/>
    <dgm:cxn modelId="{32B76D74-2550-9B44-95BD-A50205DCD600}" srcId="{1BAECB31-18E4-CF43-A0FF-89ACCFED5DB7}" destId="{64DC4195-F0A9-DA48-8059-F1A1EA196E8B}" srcOrd="1" destOrd="0" parTransId="{AD18F346-B3EF-8745-9E6A-8407C54243F9}" sibTransId="{AB513947-B36F-5B47-B6B9-FEAB5F9453F9}"/>
    <dgm:cxn modelId="{6B623E55-19B1-1541-85D6-A7B410458453}" type="presOf" srcId="{6C9E03B2-FFCB-0549-BD25-38C8BD0533E3}" destId="{1E4DB5D1-7958-D742-9EE0-58B37C8C9567}" srcOrd="0" destOrd="0" presId="urn:microsoft.com/office/officeart/2008/layout/HexagonCluster"/>
    <dgm:cxn modelId="{7CE90D8A-E0C4-3040-B6D5-84086076298C}" type="presOf" srcId="{1BAECB31-18E4-CF43-A0FF-89ACCFED5DB7}" destId="{832DE76F-3F53-3444-A791-F738FDB43BD9}" srcOrd="0" destOrd="0" presId="urn:microsoft.com/office/officeart/2008/layout/HexagonCluster"/>
    <dgm:cxn modelId="{4388049B-3D00-CE40-8341-3E07A0347000}" type="presOf" srcId="{7C8EBA51-1467-CE45-95CE-2053A6D63F5E}" destId="{D7912A1B-AA18-514C-A88C-98BCBE20FA82}" srcOrd="0" destOrd="0" presId="urn:microsoft.com/office/officeart/2008/layout/HexagonCluster"/>
    <dgm:cxn modelId="{59278CC7-093A-9746-AEF3-D6ADD8991EAF}" type="presOf" srcId="{48EE5EDD-2DA2-9B40-9B5E-3D00BAAA8AA2}" destId="{E40CA881-F852-574A-9FAC-B92849562004}" srcOrd="0" destOrd="0" presId="urn:microsoft.com/office/officeart/2008/layout/HexagonCluster"/>
    <dgm:cxn modelId="{5018C1C7-9B25-7649-9C4E-F640AEB7213E}" type="presOf" srcId="{80974940-C06B-0741-88B9-EFABBE729BED}" destId="{7B8CFCE9-4E89-374D-A40F-91B0B2B4DD38}" srcOrd="0" destOrd="0" presId="urn:microsoft.com/office/officeart/2008/layout/HexagonCluster"/>
    <dgm:cxn modelId="{5862E1C7-C55E-354C-A837-EA4D483E02B5}" srcId="{1BAECB31-18E4-CF43-A0FF-89ACCFED5DB7}" destId="{80974940-C06B-0741-88B9-EFABBE729BED}" srcOrd="3" destOrd="0" parTransId="{16E07B03-1777-DD47-9920-529573598491}" sibTransId="{A4F52AFF-A08B-1647-8A97-470CD9C1A7D7}"/>
    <dgm:cxn modelId="{014399D5-4A02-2549-A427-5A560D52AF92}" srcId="{1BAECB31-18E4-CF43-A0FF-89ACCFED5DB7}" destId="{18FAB580-8C7E-154B-8944-14D42970D514}" srcOrd="2" destOrd="0" parTransId="{B5499F11-818B-124A-B40E-7F69E724452D}" sibTransId="{6C9E03B2-FFCB-0549-BD25-38C8BD0533E3}"/>
    <dgm:cxn modelId="{ADB26CE2-FDF4-6D4D-B5C5-E37D4CA43A40}" type="presOf" srcId="{AB513947-B36F-5B47-B6B9-FEAB5F9453F9}" destId="{6857D789-0BC3-C14E-845A-DD3925C4AB31}" srcOrd="0" destOrd="0" presId="urn:microsoft.com/office/officeart/2008/layout/HexagonCluster"/>
    <dgm:cxn modelId="{D2087FFB-7B0C-F146-85F0-61F292713088}" type="presOf" srcId="{64DC4195-F0A9-DA48-8059-F1A1EA196E8B}" destId="{73D75783-F4DF-C148-B6E8-01755675BE94}" srcOrd="0" destOrd="0" presId="urn:microsoft.com/office/officeart/2008/layout/HexagonCluster"/>
    <dgm:cxn modelId="{7D784605-921B-F14F-9236-2DF0481834CE}" type="presParOf" srcId="{832DE76F-3F53-3444-A791-F738FDB43BD9}" destId="{739CABAA-88F9-5842-8616-019F7A84CE32}" srcOrd="0" destOrd="0" presId="urn:microsoft.com/office/officeart/2008/layout/HexagonCluster"/>
    <dgm:cxn modelId="{361E3ED9-B799-A145-93BF-17898EA62420}" type="presParOf" srcId="{739CABAA-88F9-5842-8616-019F7A84CE32}" destId="{CA1DE042-D5E5-734E-A237-BC14BE47AB7F}" srcOrd="0" destOrd="0" presId="urn:microsoft.com/office/officeart/2008/layout/HexagonCluster"/>
    <dgm:cxn modelId="{EA9274BA-3F61-564D-AE8E-C741E1FCC705}" type="presParOf" srcId="{832DE76F-3F53-3444-A791-F738FDB43BD9}" destId="{1C135829-AD14-E34E-A14C-80F9DAC49823}" srcOrd="1" destOrd="0" presId="urn:microsoft.com/office/officeart/2008/layout/HexagonCluster"/>
    <dgm:cxn modelId="{E1553AE0-4598-204B-96E0-34ADB0D89D8B}" type="presParOf" srcId="{1C135829-AD14-E34E-A14C-80F9DAC49823}" destId="{C886BEA4-7F2D-FB45-94C8-342199DC635D}" srcOrd="0" destOrd="0" presId="urn:microsoft.com/office/officeart/2008/layout/HexagonCluster"/>
    <dgm:cxn modelId="{CC0EC7A0-D80D-554C-96E4-7DBEDF36ECE4}" type="presParOf" srcId="{832DE76F-3F53-3444-A791-F738FDB43BD9}" destId="{F3099173-072D-C444-BC7B-D5084D6C1024}" srcOrd="2" destOrd="0" presId="urn:microsoft.com/office/officeart/2008/layout/HexagonCluster"/>
    <dgm:cxn modelId="{A116E3CA-0BD7-3A40-AAA0-D00747D23BED}" type="presParOf" srcId="{F3099173-072D-C444-BC7B-D5084D6C1024}" destId="{D7912A1B-AA18-514C-A88C-98BCBE20FA82}" srcOrd="0" destOrd="0" presId="urn:microsoft.com/office/officeart/2008/layout/HexagonCluster"/>
    <dgm:cxn modelId="{2CA798F8-F7BE-0047-B76C-EE0C58309E09}" type="presParOf" srcId="{832DE76F-3F53-3444-A791-F738FDB43BD9}" destId="{5958161A-E968-1345-B9B2-BFA70D446D32}" srcOrd="3" destOrd="0" presId="urn:microsoft.com/office/officeart/2008/layout/HexagonCluster"/>
    <dgm:cxn modelId="{2724B556-F4E0-7B4A-9790-A0D1BD437746}" type="presParOf" srcId="{5958161A-E968-1345-B9B2-BFA70D446D32}" destId="{69D06108-D750-DB47-9EB1-C79DF5C5E4D3}" srcOrd="0" destOrd="0" presId="urn:microsoft.com/office/officeart/2008/layout/HexagonCluster"/>
    <dgm:cxn modelId="{A689AD3B-E162-8642-8D2D-128A2AFC8BDB}" type="presParOf" srcId="{832DE76F-3F53-3444-A791-F738FDB43BD9}" destId="{D850765B-A924-B746-A221-03F3309E3C21}" srcOrd="4" destOrd="0" presId="urn:microsoft.com/office/officeart/2008/layout/HexagonCluster"/>
    <dgm:cxn modelId="{A75D2985-AD08-AF43-83D5-46E74FD6FC7F}" type="presParOf" srcId="{D850765B-A924-B746-A221-03F3309E3C21}" destId="{73D75783-F4DF-C148-B6E8-01755675BE94}" srcOrd="0" destOrd="0" presId="urn:microsoft.com/office/officeart/2008/layout/HexagonCluster"/>
    <dgm:cxn modelId="{D835FC12-C6F5-3647-B6C0-8727183742EF}" type="presParOf" srcId="{832DE76F-3F53-3444-A791-F738FDB43BD9}" destId="{98B7CBAC-CF88-AD40-BE4C-247D431A47B9}" srcOrd="5" destOrd="0" presId="urn:microsoft.com/office/officeart/2008/layout/HexagonCluster"/>
    <dgm:cxn modelId="{9BE10053-1804-5D4A-B32C-6001AEFA4195}" type="presParOf" srcId="{98B7CBAC-CF88-AD40-BE4C-247D431A47B9}" destId="{4821C24E-8587-4B49-BEF0-B70A20FC4663}" srcOrd="0" destOrd="0" presId="urn:microsoft.com/office/officeart/2008/layout/HexagonCluster"/>
    <dgm:cxn modelId="{8248F9CD-4281-6D42-84BF-10E77927A111}" type="presParOf" srcId="{832DE76F-3F53-3444-A791-F738FDB43BD9}" destId="{66FAE0EC-4D30-484D-AE59-168ECEB67AE9}" srcOrd="6" destOrd="0" presId="urn:microsoft.com/office/officeart/2008/layout/HexagonCluster"/>
    <dgm:cxn modelId="{3E4FB138-F582-E34B-97A5-9C86CEA94BA1}" type="presParOf" srcId="{66FAE0EC-4D30-484D-AE59-168ECEB67AE9}" destId="{6857D789-0BC3-C14E-845A-DD3925C4AB31}" srcOrd="0" destOrd="0" presId="urn:microsoft.com/office/officeart/2008/layout/HexagonCluster"/>
    <dgm:cxn modelId="{2A7AD645-7A95-104E-A756-D900C457E82D}" type="presParOf" srcId="{832DE76F-3F53-3444-A791-F738FDB43BD9}" destId="{3821D84B-0F5E-9F4E-836E-01B1FD487E59}" srcOrd="7" destOrd="0" presId="urn:microsoft.com/office/officeart/2008/layout/HexagonCluster"/>
    <dgm:cxn modelId="{338EDAFF-E4F7-2C49-A26F-F88B5DDE2FB9}" type="presParOf" srcId="{3821D84B-0F5E-9F4E-836E-01B1FD487E59}" destId="{8DBFCE34-4D79-7748-8F32-A596F4905EDB}" srcOrd="0" destOrd="0" presId="urn:microsoft.com/office/officeart/2008/layout/HexagonCluster"/>
    <dgm:cxn modelId="{2A8EF4C1-B237-5D4F-BCCD-18E14F440A4A}" type="presParOf" srcId="{832DE76F-3F53-3444-A791-F738FDB43BD9}" destId="{369E844F-596F-5943-A91C-97DF0A9C1331}" srcOrd="8" destOrd="0" presId="urn:microsoft.com/office/officeart/2008/layout/HexagonCluster"/>
    <dgm:cxn modelId="{6B0DB454-BF22-7A42-AA47-4647E67F6E18}" type="presParOf" srcId="{369E844F-596F-5943-A91C-97DF0A9C1331}" destId="{4D48D42E-72A0-A041-92B7-CE41F2ECFAAC}" srcOrd="0" destOrd="0" presId="urn:microsoft.com/office/officeart/2008/layout/HexagonCluster"/>
    <dgm:cxn modelId="{9F227910-62C4-1A44-8891-799A1F1F5229}" type="presParOf" srcId="{832DE76F-3F53-3444-A791-F738FDB43BD9}" destId="{D962EF83-60E1-A04E-B74D-FA82C3A7629B}" srcOrd="9" destOrd="0" presId="urn:microsoft.com/office/officeart/2008/layout/HexagonCluster"/>
    <dgm:cxn modelId="{DA4F1C17-5271-F041-89D3-EEC75BC7D556}" type="presParOf" srcId="{D962EF83-60E1-A04E-B74D-FA82C3A7629B}" destId="{F2117CEF-35CB-7746-8538-B7557E236F3B}" srcOrd="0" destOrd="0" presId="urn:microsoft.com/office/officeart/2008/layout/HexagonCluster"/>
    <dgm:cxn modelId="{44157E7D-E7B2-5344-AF7A-9F822945C3E4}" type="presParOf" srcId="{832DE76F-3F53-3444-A791-F738FDB43BD9}" destId="{56C19F7C-B29A-0F45-B739-740D7A11A9BF}" srcOrd="10" destOrd="0" presId="urn:microsoft.com/office/officeart/2008/layout/HexagonCluster"/>
    <dgm:cxn modelId="{8458567C-73DB-B746-914F-F345EDCABE1A}" type="presParOf" srcId="{56C19F7C-B29A-0F45-B739-740D7A11A9BF}" destId="{1E4DB5D1-7958-D742-9EE0-58B37C8C9567}" srcOrd="0" destOrd="0" presId="urn:microsoft.com/office/officeart/2008/layout/HexagonCluster"/>
    <dgm:cxn modelId="{9B7E973C-A3A7-3445-8C81-8BE991B39382}" type="presParOf" srcId="{832DE76F-3F53-3444-A791-F738FDB43BD9}" destId="{BB293540-8B9B-D24E-9AD7-A99EB0295231}" srcOrd="11" destOrd="0" presId="urn:microsoft.com/office/officeart/2008/layout/HexagonCluster"/>
    <dgm:cxn modelId="{98A68E63-F0D5-584A-8DBC-FD5763DE432D}" type="presParOf" srcId="{BB293540-8B9B-D24E-9AD7-A99EB0295231}" destId="{6C3223BA-D877-0449-8B4D-2DA44FF2085D}" srcOrd="0" destOrd="0" presId="urn:microsoft.com/office/officeart/2008/layout/HexagonCluster"/>
    <dgm:cxn modelId="{392D1AE2-BCB5-194F-B22C-3FEA72231339}" type="presParOf" srcId="{832DE76F-3F53-3444-A791-F738FDB43BD9}" destId="{DF5D7657-4575-F740-A8AC-EA58120549FE}" srcOrd="12" destOrd="0" presId="urn:microsoft.com/office/officeart/2008/layout/HexagonCluster"/>
    <dgm:cxn modelId="{6F82E49F-37E9-424A-8689-7978040D9B84}" type="presParOf" srcId="{DF5D7657-4575-F740-A8AC-EA58120549FE}" destId="{7B8CFCE9-4E89-374D-A40F-91B0B2B4DD38}" srcOrd="0" destOrd="0" presId="urn:microsoft.com/office/officeart/2008/layout/HexagonCluster"/>
    <dgm:cxn modelId="{CAFCCB16-0825-4B44-A5DF-EC2E5B09BA3F}" type="presParOf" srcId="{832DE76F-3F53-3444-A791-F738FDB43BD9}" destId="{B15926B3-AE3A-844E-B82F-9DE1EC3B9D67}" srcOrd="13" destOrd="0" presId="urn:microsoft.com/office/officeart/2008/layout/HexagonCluster"/>
    <dgm:cxn modelId="{CBC6CD66-C04D-B34F-AD4B-669CB017D011}" type="presParOf" srcId="{B15926B3-AE3A-844E-B82F-9DE1EC3B9D67}" destId="{617C5622-9205-A442-9640-0DC356B4D73B}" srcOrd="0" destOrd="0" presId="urn:microsoft.com/office/officeart/2008/layout/HexagonCluster"/>
    <dgm:cxn modelId="{CFB428A0-BFE7-E04C-95AE-B3CE276FF270}" type="presParOf" srcId="{832DE76F-3F53-3444-A791-F738FDB43BD9}" destId="{2C2E5DA0-32F3-9B4E-AA05-C9B1E7E98C9B}" srcOrd="14" destOrd="0" presId="urn:microsoft.com/office/officeart/2008/layout/HexagonCluster"/>
    <dgm:cxn modelId="{B71FA084-5875-664B-81AD-E8F1E3756AD7}" type="presParOf" srcId="{2C2E5DA0-32F3-9B4E-AA05-C9B1E7E98C9B}" destId="{AC8334F0-C235-6346-921A-2417A445DF85}" srcOrd="0" destOrd="0" presId="urn:microsoft.com/office/officeart/2008/layout/HexagonCluster"/>
    <dgm:cxn modelId="{12C4171C-2EFF-644C-913C-306BB242D768}" type="presParOf" srcId="{832DE76F-3F53-3444-A791-F738FDB43BD9}" destId="{E2618871-C553-E247-B63E-CC263A93E328}" srcOrd="15" destOrd="0" presId="urn:microsoft.com/office/officeart/2008/layout/HexagonCluster"/>
    <dgm:cxn modelId="{8FCAD5C9-6767-DF4D-801B-E924817BC298}" type="presParOf" srcId="{E2618871-C553-E247-B63E-CC263A93E328}" destId="{8CD9A25A-24DE-AD4D-BAE4-A8B31E4B8035}" srcOrd="0" destOrd="0" presId="urn:microsoft.com/office/officeart/2008/layout/HexagonCluster"/>
    <dgm:cxn modelId="{3F602FDB-9261-E047-A55A-B79B70959CB6}" type="presParOf" srcId="{832DE76F-3F53-3444-A791-F738FDB43BD9}" destId="{46CC23B3-3B06-FA48-BD25-8692219B2B2F}" srcOrd="16" destOrd="0" presId="urn:microsoft.com/office/officeart/2008/layout/HexagonCluster"/>
    <dgm:cxn modelId="{630CBFC5-3B59-2647-A824-357E17193E2E}" type="presParOf" srcId="{46CC23B3-3B06-FA48-BD25-8692219B2B2F}" destId="{E40CA881-F852-574A-9FAC-B92849562004}" srcOrd="0" destOrd="0" presId="urn:microsoft.com/office/officeart/2008/layout/HexagonCluster"/>
    <dgm:cxn modelId="{BE3B6A8E-8B2E-6A4C-88E5-E7C6FE8FBA67}" type="presParOf" srcId="{832DE76F-3F53-3444-A791-F738FDB43BD9}" destId="{A9083BAD-4C9C-1344-91CB-07BA48AAF670}" srcOrd="17" destOrd="0" presId="urn:microsoft.com/office/officeart/2008/layout/HexagonCluster"/>
    <dgm:cxn modelId="{B763E7F4-4FF4-3E46-BE8E-750C41839B1B}" type="presParOf" srcId="{A9083BAD-4C9C-1344-91CB-07BA48AAF670}" destId="{744FF8EC-40BB-ED40-8561-1BFC2A65676B}" srcOrd="0" destOrd="0" presId="urn:microsoft.com/office/officeart/2008/layout/HexagonCluster"/>
    <dgm:cxn modelId="{B797DC45-B593-6148-BFF4-29F1633247A3}" type="presParOf" srcId="{832DE76F-3F53-3444-A791-F738FDB43BD9}" destId="{8FD01BDB-3B02-5747-B524-95DB807F578B}" srcOrd="18" destOrd="0" presId="urn:microsoft.com/office/officeart/2008/layout/HexagonCluster"/>
    <dgm:cxn modelId="{A69140CD-82D5-EE4E-95AC-726B096B263D}" type="presParOf" srcId="{8FD01BDB-3B02-5747-B524-95DB807F578B}" destId="{511E5D41-9DB8-6C47-BAFE-E5A34D18DE9B}" srcOrd="0" destOrd="0" presId="urn:microsoft.com/office/officeart/2008/layout/HexagonCluster"/>
    <dgm:cxn modelId="{CB71F64A-E3D9-C44A-8F3A-3C8263D0939C}" type="presParOf" srcId="{832DE76F-3F53-3444-A791-F738FDB43BD9}" destId="{5212BE51-7E79-3A44-9F0D-15642DEC741E}" srcOrd="19" destOrd="0" presId="urn:microsoft.com/office/officeart/2008/layout/HexagonCluster"/>
    <dgm:cxn modelId="{5E843192-49B7-A54B-B7FC-144F0F664918}" type="presParOf" srcId="{5212BE51-7E79-3A44-9F0D-15642DEC741E}" destId="{776B71F5-9CCE-954E-845A-A66BD7370FF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91F88B-B292-FE47-8197-107364613221}" type="doc">
      <dgm:prSet loTypeId="urn:microsoft.com/office/officeart/2008/layout/CaptionedPictures" loCatId="" qsTypeId="urn:microsoft.com/office/officeart/2005/8/quickstyle/simple4" qsCatId="simple" csTypeId="urn:microsoft.com/office/officeart/2005/8/colors/accent1_2" csCatId="accent1" phldr="1"/>
      <dgm:spPr/>
      <dgm:t>
        <a:bodyPr/>
        <a:lstStyle/>
        <a:p>
          <a:endParaRPr lang="en-US"/>
        </a:p>
      </dgm:t>
    </dgm:pt>
    <dgm:pt modelId="{7FC693FD-CBCE-0F4C-968B-76EEB11F9AF7}">
      <dgm:prSet/>
      <dgm:spPr/>
      <dgm:t>
        <a:bodyPr/>
        <a:lstStyle/>
        <a:p>
          <a:pPr rtl="0"/>
          <a:r>
            <a:rPr lang="en-US"/>
            <a:t>Online banking</a:t>
          </a:r>
        </a:p>
      </dgm:t>
    </dgm:pt>
    <dgm:pt modelId="{C601A4D2-F71D-FC4B-A27F-9434F70806B5}" type="parTrans" cxnId="{AF6E664D-948F-9642-9C34-BED5BD381AB9}">
      <dgm:prSet/>
      <dgm:spPr/>
      <dgm:t>
        <a:bodyPr/>
        <a:lstStyle/>
        <a:p>
          <a:endParaRPr lang="en-US"/>
        </a:p>
      </dgm:t>
    </dgm:pt>
    <dgm:pt modelId="{2883FB3E-13BC-E842-88BD-3912E50D663C}" type="sibTrans" cxnId="{AF6E664D-948F-9642-9C34-BED5BD381AB9}">
      <dgm:prSet/>
      <dgm:spPr/>
      <dgm:t>
        <a:bodyPr/>
        <a:lstStyle/>
        <a:p>
          <a:endParaRPr lang="en-US"/>
        </a:p>
      </dgm:t>
    </dgm:pt>
    <dgm:pt modelId="{DD56F27A-4BD3-FB4E-A098-81207740D53D}">
      <dgm:prSet/>
      <dgm:spPr/>
      <dgm:t>
        <a:bodyPr/>
        <a:lstStyle/>
        <a:p>
          <a:pPr rtl="0"/>
          <a:r>
            <a:rPr lang="en-US" dirty="0"/>
            <a:t>Spreadsheet</a:t>
          </a:r>
        </a:p>
      </dgm:t>
    </dgm:pt>
    <dgm:pt modelId="{D21CBF5C-8CE3-0041-B18F-318A0883A882}" type="parTrans" cxnId="{41BFBFD4-EAC2-A746-9B36-9F22C3F7843B}">
      <dgm:prSet/>
      <dgm:spPr/>
      <dgm:t>
        <a:bodyPr/>
        <a:lstStyle/>
        <a:p>
          <a:endParaRPr lang="en-US"/>
        </a:p>
      </dgm:t>
    </dgm:pt>
    <dgm:pt modelId="{ED8F5824-8808-EC4D-B86E-E7FB9D1BB7E4}" type="sibTrans" cxnId="{41BFBFD4-EAC2-A746-9B36-9F22C3F7843B}">
      <dgm:prSet/>
      <dgm:spPr/>
      <dgm:t>
        <a:bodyPr/>
        <a:lstStyle/>
        <a:p>
          <a:endParaRPr lang="en-US"/>
        </a:p>
      </dgm:t>
    </dgm:pt>
    <dgm:pt modelId="{87F5A497-2FFF-DA42-B591-036D7BF91AE0}">
      <dgm:prSet/>
      <dgm:spPr/>
      <dgm:t>
        <a:bodyPr/>
        <a:lstStyle/>
        <a:p>
          <a:pPr rtl="0"/>
          <a:r>
            <a:rPr lang="en-US" dirty="0"/>
            <a:t>Accounting software</a:t>
          </a:r>
        </a:p>
      </dgm:t>
    </dgm:pt>
    <dgm:pt modelId="{1628455D-0A08-AE4F-894A-93733A5EB4B1}" type="parTrans" cxnId="{98AC1F33-4E8E-BE4F-8603-539534DF3419}">
      <dgm:prSet/>
      <dgm:spPr/>
      <dgm:t>
        <a:bodyPr/>
        <a:lstStyle/>
        <a:p>
          <a:endParaRPr lang="en-US"/>
        </a:p>
      </dgm:t>
    </dgm:pt>
    <dgm:pt modelId="{723CD0F1-848F-6446-8D80-FA14011E24EE}" type="sibTrans" cxnId="{98AC1F33-4E8E-BE4F-8603-539534DF3419}">
      <dgm:prSet/>
      <dgm:spPr/>
      <dgm:t>
        <a:bodyPr/>
        <a:lstStyle/>
        <a:p>
          <a:endParaRPr lang="en-US"/>
        </a:p>
      </dgm:t>
    </dgm:pt>
    <dgm:pt modelId="{DB935D78-B874-8A4C-8956-FB570FB0D63B}">
      <dgm:prSet/>
      <dgm:spPr/>
      <dgm:t>
        <a:bodyPr/>
        <a:lstStyle/>
        <a:p>
          <a:pPr rtl="0"/>
          <a:r>
            <a:rPr lang="en-US" dirty="0"/>
            <a:t>Online programs</a:t>
          </a:r>
        </a:p>
      </dgm:t>
    </dgm:pt>
    <dgm:pt modelId="{A4A912B2-E6C6-A941-8D2C-2F2075F659AD}" type="parTrans" cxnId="{F397C1E4-C9F5-BF42-AD40-941F29A79027}">
      <dgm:prSet/>
      <dgm:spPr/>
      <dgm:t>
        <a:bodyPr/>
        <a:lstStyle/>
        <a:p>
          <a:endParaRPr lang="en-US"/>
        </a:p>
      </dgm:t>
    </dgm:pt>
    <dgm:pt modelId="{AB1A51F9-2803-744E-ADC9-AFBE91C5CDE3}" type="sibTrans" cxnId="{F397C1E4-C9F5-BF42-AD40-941F29A79027}">
      <dgm:prSet/>
      <dgm:spPr/>
      <dgm:t>
        <a:bodyPr/>
        <a:lstStyle/>
        <a:p>
          <a:endParaRPr lang="en-US"/>
        </a:p>
      </dgm:t>
    </dgm:pt>
    <dgm:pt modelId="{48B5E651-E50E-FE45-AC4C-48450BADCED6}">
      <dgm:prSet/>
      <dgm:spPr/>
      <dgm:t>
        <a:bodyPr/>
        <a:lstStyle/>
        <a:p>
          <a:pPr rtl="0"/>
          <a:r>
            <a:rPr lang="en-US"/>
            <a:t>Register</a:t>
          </a:r>
        </a:p>
      </dgm:t>
    </dgm:pt>
    <dgm:pt modelId="{F9284EB1-BB7E-A649-BC3A-03D446C3A9B6}" type="parTrans" cxnId="{5EE67B0E-48EE-6640-B404-42E58117CF00}">
      <dgm:prSet/>
      <dgm:spPr/>
      <dgm:t>
        <a:bodyPr/>
        <a:lstStyle/>
        <a:p>
          <a:endParaRPr lang="en-US"/>
        </a:p>
      </dgm:t>
    </dgm:pt>
    <dgm:pt modelId="{C28C6AE1-38F7-B64A-A85C-2736821E5EB7}" type="sibTrans" cxnId="{5EE67B0E-48EE-6640-B404-42E58117CF00}">
      <dgm:prSet/>
      <dgm:spPr/>
      <dgm:t>
        <a:bodyPr/>
        <a:lstStyle/>
        <a:p>
          <a:endParaRPr lang="en-US"/>
        </a:p>
      </dgm:t>
    </dgm:pt>
    <dgm:pt modelId="{741C1744-2597-5A4D-85DF-F214FD759305}" type="pres">
      <dgm:prSet presAssocID="{3391F88B-B292-FE47-8197-107364613221}" presName="Name0" presStyleCnt="0">
        <dgm:presLayoutVars>
          <dgm:chMax/>
          <dgm:chPref/>
          <dgm:dir/>
        </dgm:presLayoutVars>
      </dgm:prSet>
      <dgm:spPr/>
    </dgm:pt>
    <dgm:pt modelId="{5052400F-6ADF-B544-9FEC-A5CDE23B0FB5}" type="pres">
      <dgm:prSet presAssocID="{7FC693FD-CBCE-0F4C-968B-76EEB11F9AF7}" presName="composite" presStyleCnt="0">
        <dgm:presLayoutVars>
          <dgm:chMax val="1"/>
          <dgm:chPref val="1"/>
        </dgm:presLayoutVars>
      </dgm:prSet>
      <dgm:spPr/>
    </dgm:pt>
    <dgm:pt modelId="{AF68CFEF-0341-8749-ACA8-60FCDBEB9864}" type="pres">
      <dgm:prSet presAssocID="{7FC693FD-CBCE-0F4C-968B-76EEB11F9AF7}" presName="Accent" presStyleLbl="trAlignAcc1" presStyleIdx="0" presStyleCnt="5">
        <dgm:presLayoutVars>
          <dgm:chMax val="0"/>
          <dgm:chPref val="0"/>
        </dgm:presLayoutVars>
      </dgm:prSet>
      <dgm:spPr/>
    </dgm:pt>
    <dgm:pt modelId="{5A371890-6BE0-BA41-B656-52F8E68A1CDE}" type="pres">
      <dgm:prSet presAssocID="{7FC693FD-CBCE-0F4C-968B-76EEB11F9AF7}" presName="Image" presStyleLbl="alignImgPlace1" presStyleIdx="0" presStyleCnt="5">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C3F39C37-F586-A64B-9CB6-977976D6E345}" type="pres">
      <dgm:prSet presAssocID="{7FC693FD-CBCE-0F4C-968B-76EEB11F9AF7}" presName="ChildComposite" presStyleCnt="0"/>
      <dgm:spPr/>
    </dgm:pt>
    <dgm:pt modelId="{37DB68BA-2425-C54E-9B8D-46412F0CD292}" type="pres">
      <dgm:prSet presAssocID="{7FC693FD-CBCE-0F4C-968B-76EEB11F9AF7}" presName="Child" presStyleLbl="node1" presStyleIdx="0" presStyleCnt="0">
        <dgm:presLayoutVars>
          <dgm:chMax val="0"/>
          <dgm:chPref val="0"/>
          <dgm:bulletEnabled val="1"/>
        </dgm:presLayoutVars>
      </dgm:prSet>
      <dgm:spPr/>
    </dgm:pt>
    <dgm:pt modelId="{2081FD4E-C8A9-0B41-B6C3-1F1173C57472}" type="pres">
      <dgm:prSet presAssocID="{7FC693FD-CBCE-0F4C-968B-76EEB11F9AF7}" presName="Parent" presStyleLbl="revTx" presStyleIdx="0" presStyleCnt="5">
        <dgm:presLayoutVars>
          <dgm:chMax val="1"/>
          <dgm:chPref val="0"/>
          <dgm:bulletEnabled val="1"/>
        </dgm:presLayoutVars>
      </dgm:prSet>
      <dgm:spPr/>
    </dgm:pt>
    <dgm:pt modelId="{1047593B-58B3-A146-83B9-2ADCF45C5F61}" type="pres">
      <dgm:prSet presAssocID="{2883FB3E-13BC-E842-88BD-3912E50D663C}" presName="sibTrans" presStyleCnt="0"/>
      <dgm:spPr/>
    </dgm:pt>
    <dgm:pt modelId="{32FD0B04-6A53-F04C-9A66-B035960FD176}" type="pres">
      <dgm:prSet presAssocID="{DD56F27A-4BD3-FB4E-A098-81207740D53D}" presName="composite" presStyleCnt="0">
        <dgm:presLayoutVars>
          <dgm:chMax val="1"/>
          <dgm:chPref val="1"/>
        </dgm:presLayoutVars>
      </dgm:prSet>
      <dgm:spPr/>
    </dgm:pt>
    <dgm:pt modelId="{544CFFB4-12A9-904E-9169-9E59330E1B26}" type="pres">
      <dgm:prSet presAssocID="{DD56F27A-4BD3-FB4E-A098-81207740D53D}" presName="Accent" presStyleLbl="trAlignAcc1" presStyleIdx="1" presStyleCnt="5">
        <dgm:presLayoutVars>
          <dgm:chMax val="0"/>
          <dgm:chPref val="0"/>
        </dgm:presLayoutVars>
      </dgm:prSet>
      <dgm:spPr/>
    </dgm:pt>
    <dgm:pt modelId="{FD130E67-232C-9F41-99D8-7E8B2B5F9AB2}" type="pres">
      <dgm:prSet presAssocID="{DD56F27A-4BD3-FB4E-A098-81207740D53D}" presName="Image" presStyleLbl="alignImgPlace1" presStyleIdx="1" presStyleCnt="5">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B3C590E8-1471-FE4B-B37E-D941EECAC2D2}" type="pres">
      <dgm:prSet presAssocID="{DD56F27A-4BD3-FB4E-A098-81207740D53D}" presName="ChildComposite" presStyleCnt="0"/>
      <dgm:spPr/>
    </dgm:pt>
    <dgm:pt modelId="{86C720CC-3910-384A-9FDE-F7A3D5B86AD8}" type="pres">
      <dgm:prSet presAssocID="{DD56F27A-4BD3-FB4E-A098-81207740D53D}" presName="Child" presStyleLbl="node1" presStyleIdx="0" presStyleCnt="0">
        <dgm:presLayoutVars>
          <dgm:chMax val="0"/>
          <dgm:chPref val="0"/>
          <dgm:bulletEnabled val="1"/>
        </dgm:presLayoutVars>
      </dgm:prSet>
      <dgm:spPr/>
    </dgm:pt>
    <dgm:pt modelId="{DE584223-5728-BD44-AF6E-67ABB7B017ED}" type="pres">
      <dgm:prSet presAssocID="{DD56F27A-4BD3-FB4E-A098-81207740D53D}" presName="Parent" presStyleLbl="revTx" presStyleIdx="1" presStyleCnt="5">
        <dgm:presLayoutVars>
          <dgm:chMax val="1"/>
          <dgm:chPref val="0"/>
          <dgm:bulletEnabled val="1"/>
        </dgm:presLayoutVars>
      </dgm:prSet>
      <dgm:spPr/>
    </dgm:pt>
    <dgm:pt modelId="{2FDB7F4E-7F5F-9740-AE6A-824C3DE9CA07}" type="pres">
      <dgm:prSet presAssocID="{ED8F5824-8808-EC4D-B86E-E7FB9D1BB7E4}" presName="sibTrans" presStyleCnt="0"/>
      <dgm:spPr/>
    </dgm:pt>
    <dgm:pt modelId="{0C56C0CD-56D9-CE46-AA78-668AA6A95048}" type="pres">
      <dgm:prSet presAssocID="{87F5A497-2FFF-DA42-B591-036D7BF91AE0}" presName="composite" presStyleCnt="0">
        <dgm:presLayoutVars>
          <dgm:chMax val="1"/>
          <dgm:chPref val="1"/>
        </dgm:presLayoutVars>
      </dgm:prSet>
      <dgm:spPr/>
    </dgm:pt>
    <dgm:pt modelId="{2846FD3B-F88A-0042-9616-0FBFC7FD04B7}" type="pres">
      <dgm:prSet presAssocID="{87F5A497-2FFF-DA42-B591-036D7BF91AE0}" presName="Accent" presStyleLbl="trAlignAcc1" presStyleIdx="2" presStyleCnt="5">
        <dgm:presLayoutVars>
          <dgm:chMax val="0"/>
          <dgm:chPref val="0"/>
        </dgm:presLayoutVars>
      </dgm:prSet>
      <dgm:spPr/>
    </dgm:pt>
    <dgm:pt modelId="{766AD49B-28E1-2F46-A467-C4357F5CE311}" type="pres">
      <dgm:prSet presAssocID="{87F5A497-2FFF-DA42-B591-036D7BF91AE0}" presName="Image" presStyleLbl="alignImgPlace1" presStyleIdx="2" presStyleCnt="5">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0CFE1576-FF48-024D-9D75-78B52DFEAA73}" type="pres">
      <dgm:prSet presAssocID="{87F5A497-2FFF-DA42-B591-036D7BF91AE0}" presName="ChildComposite" presStyleCnt="0"/>
      <dgm:spPr/>
    </dgm:pt>
    <dgm:pt modelId="{8BD2C565-94CA-AA4F-AA57-4F17EA12D2E1}" type="pres">
      <dgm:prSet presAssocID="{87F5A497-2FFF-DA42-B591-036D7BF91AE0}" presName="Child" presStyleLbl="node1" presStyleIdx="0" presStyleCnt="0">
        <dgm:presLayoutVars>
          <dgm:chMax val="0"/>
          <dgm:chPref val="0"/>
          <dgm:bulletEnabled val="1"/>
        </dgm:presLayoutVars>
      </dgm:prSet>
      <dgm:spPr/>
    </dgm:pt>
    <dgm:pt modelId="{AE2919A5-1C4C-3D41-9844-5A6B47B4082C}" type="pres">
      <dgm:prSet presAssocID="{87F5A497-2FFF-DA42-B591-036D7BF91AE0}" presName="Parent" presStyleLbl="revTx" presStyleIdx="2" presStyleCnt="5">
        <dgm:presLayoutVars>
          <dgm:chMax val="1"/>
          <dgm:chPref val="0"/>
          <dgm:bulletEnabled val="1"/>
        </dgm:presLayoutVars>
      </dgm:prSet>
      <dgm:spPr/>
    </dgm:pt>
    <dgm:pt modelId="{AAD0805D-C605-C24A-9023-2CE064478A71}" type="pres">
      <dgm:prSet presAssocID="{723CD0F1-848F-6446-8D80-FA14011E24EE}" presName="sibTrans" presStyleCnt="0"/>
      <dgm:spPr/>
    </dgm:pt>
    <dgm:pt modelId="{1D52BC55-6C32-9241-B2F8-EB5E82A65ABD}" type="pres">
      <dgm:prSet presAssocID="{DB935D78-B874-8A4C-8956-FB570FB0D63B}" presName="composite" presStyleCnt="0">
        <dgm:presLayoutVars>
          <dgm:chMax val="1"/>
          <dgm:chPref val="1"/>
        </dgm:presLayoutVars>
      </dgm:prSet>
      <dgm:spPr/>
    </dgm:pt>
    <dgm:pt modelId="{550CA49E-DCE6-6D47-9033-24EF16F655E4}" type="pres">
      <dgm:prSet presAssocID="{DB935D78-B874-8A4C-8956-FB570FB0D63B}" presName="Accent" presStyleLbl="trAlignAcc1" presStyleIdx="3" presStyleCnt="5">
        <dgm:presLayoutVars>
          <dgm:chMax val="0"/>
          <dgm:chPref val="0"/>
        </dgm:presLayoutVars>
      </dgm:prSet>
      <dgm:spPr/>
    </dgm:pt>
    <dgm:pt modelId="{AB9BE546-BB69-8640-9025-FED8C94A34F4}" type="pres">
      <dgm:prSet presAssocID="{DB935D78-B874-8A4C-8956-FB570FB0D63B}" presName="Image" presStyleLbl="alignImgPlace1" presStyleIdx="3" presStyleCnt="5">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F8BA902B-FE0F-554B-BBD2-9D8D5A990BEC}" type="pres">
      <dgm:prSet presAssocID="{DB935D78-B874-8A4C-8956-FB570FB0D63B}" presName="ChildComposite" presStyleCnt="0"/>
      <dgm:spPr/>
    </dgm:pt>
    <dgm:pt modelId="{5D6462A2-E9FB-8145-984D-1BD94D579D25}" type="pres">
      <dgm:prSet presAssocID="{DB935D78-B874-8A4C-8956-FB570FB0D63B}" presName="Child" presStyleLbl="node1" presStyleIdx="0" presStyleCnt="0">
        <dgm:presLayoutVars>
          <dgm:chMax val="0"/>
          <dgm:chPref val="0"/>
          <dgm:bulletEnabled val="1"/>
        </dgm:presLayoutVars>
      </dgm:prSet>
      <dgm:spPr/>
    </dgm:pt>
    <dgm:pt modelId="{199B1EAB-6A90-0C43-91B7-ED46F27BE2D9}" type="pres">
      <dgm:prSet presAssocID="{DB935D78-B874-8A4C-8956-FB570FB0D63B}" presName="Parent" presStyleLbl="revTx" presStyleIdx="3" presStyleCnt="5">
        <dgm:presLayoutVars>
          <dgm:chMax val="1"/>
          <dgm:chPref val="0"/>
          <dgm:bulletEnabled val="1"/>
        </dgm:presLayoutVars>
      </dgm:prSet>
      <dgm:spPr/>
    </dgm:pt>
    <dgm:pt modelId="{0F6FF82B-EDB5-8441-B58A-6956CECC8B3F}" type="pres">
      <dgm:prSet presAssocID="{AB1A51F9-2803-744E-ADC9-AFBE91C5CDE3}" presName="sibTrans" presStyleCnt="0"/>
      <dgm:spPr/>
    </dgm:pt>
    <dgm:pt modelId="{CA614442-7772-EA47-BFFB-2757880D1417}" type="pres">
      <dgm:prSet presAssocID="{48B5E651-E50E-FE45-AC4C-48450BADCED6}" presName="composite" presStyleCnt="0">
        <dgm:presLayoutVars>
          <dgm:chMax val="1"/>
          <dgm:chPref val="1"/>
        </dgm:presLayoutVars>
      </dgm:prSet>
      <dgm:spPr/>
    </dgm:pt>
    <dgm:pt modelId="{55C7AC79-799F-C049-A36C-220DE4500089}" type="pres">
      <dgm:prSet presAssocID="{48B5E651-E50E-FE45-AC4C-48450BADCED6}" presName="Accent" presStyleLbl="trAlignAcc1" presStyleIdx="4" presStyleCnt="5">
        <dgm:presLayoutVars>
          <dgm:chMax val="0"/>
          <dgm:chPref val="0"/>
        </dgm:presLayoutVars>
      </dgm:prSet>
      <dgm:spPr/>
    </dgm:pt>
    <dgm:pt modelId="{86CB0908-28EE-6D4B-8AE8-85F18886490A}" type="pres">
      <dgm:prSet presAssocID="{48B5E651-E50E-FE45-AC4C-48450BADCED6}" presName="Image" presStyleLbl="alignImgPlace1" presStyleIdx="4" presStyleCnt="5">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D6A55A48-4BB3-B74F-BCE7-6E9AC006C3D2}" type="pres">
      <dgm:prSet presAssocID="{48B5E651-E50E-FE45-AC4C-48450BADCED6}" presName="ChildComposite" presStyleCnt="0"/>
      <dgm:spPr/>
    </dgm:pt>
    <dgm:pt modelId="{858AC7B1-0B42-2645-825F-8F2795F19C9E}" type="pres">
      <dgm:prSet presAssocID="{48B5E651-E50E-FE45-AC4C-48450BADCED6}" presName="Child" presStyleLbl="node1" presStyleIdx="0" presStyleCnt="0">
        <dgm:presLayoutVars>
          <dgm:chMax val="0"/>
          <dgm:chPref val="0"/>
          <dgm:bulletEnabled val="1"/>
        </dgm:presLayoutVars>
      </dgm:prSet>
      <dgm:spPr/>
    </dgm:pt>
    <dgm:pt modelId="{ABB63268-C1B4-9044-A317-CB95A588C644}" type="pres">
      <dgm:prSet presAssocID="{48B5E651-E50E-FE45-AC4C-48450BADCED6}" presName="Parent" presStyleLbl="revTx" presStyleIdx="4" presStyleCnt="5">
        <dgm:presLayoutVars>
          <dgm:chMax val="1"/>
          <dgm:chPref val="0"/>
          <dgm:bulletEnabled val="1"/>
        </dgm:presLayoutVars>
      </dgm:prSet>
      <dgm:spPr/>
    </dgm:pt>
  </dgm:ptLst>
  <dgm:cxnLst>
    <dgm:cxn modelId="{5EE67B0E-48EE-6640-B404-42E58117CF00}" srcId="{3391F88B-B292-FE47-8197-107364613221}" destId="{48B5E651-E50E-FE45-AC4C-48450BADCED6}" srcOrd="4" destOrd="0" parTransId="{F9284EB1-BB7E-A649-BC3A-03D446C3A9B6}" sibTransId="{C28C6AE1-38F7-B64A-A85C-2736821E5EB7}"/>
    <dgm:cxn modelId="{34BF6A19-6131-354B-958C-36BEE16611BD}" type="presOf" srcId="{87F5A497-2FFF-DA42-B591-036D7BF91AE0}" destId="{AE2919A5-1C4C-3D41-9844-5A6B47B4082C}" srcOrd="0" destOrd="0" presId="urn:microsoft.com/office/officeart/2008/layout/CaptionedPictures"/>
    <dgm:cxn modelId="{75ED8823-CAD6-564E-8B13-1FD7125316FE}" type="presOf" srcId="{48B5E651-E50E-FE45-AC4C-48450BADCED6}" destId="{ABB63268-C1B4-9044-A317-CB95A588C644}" srcOrd="0" destOrd="0" presId="urn:microsoft.com/office/officeart/2008/layout/CaptionedPictures"/>
    <dgm:cxn modelId="{98AC1F33-4E8E-BE4F-8603-539534DF3419}" srcId="{3391F88B-B292-FE47-8197-107364613221}" destId="{87F5A497-2FFF-DA42-B591-036D7BF91AE0}" srcOrd="2" destOrd="0" parTransId="{1628455D-0A08-AE4F-894A-93733A5EB4B1}" sibTransId="{723CD0F1-848F-6446-8D80-FA14011E24EE}"/>
    <dgm:cxn modelId="{24C3645D-5A88-C849-8DCC-54F7134D380E}" type="presOf" srcId="{3391F88B-B292-FE47-8197-107364613221}" destId="{741C1744-2597-5A4D-85DF-F214FD759305}" srcOrd="0" destOrd="0" presId="urn:microsoft.com/office/officeart/2008/layout/CaptionedPictures"/>
    <dgm:cxn modelId="{AF6E664D-948F-9642-9C34-BED5BD381AB9}" srcId="{3391F88B-B292-FE47-8197-107364613221}" destId="{7FC693FD-CBCE-0F4C-968B-76EEB11F9AF7}" srcOrd="0" destOrd="0" parTransId="{C601A4D2-F71D-FC4B-A27F-9434F70806B5}" sibTransId="{2883FB3E-13BC-E842-88BD-3912E50D663C}"/>
    <dgm:cxn modelId="{97C95970-6592-0649-AA39-96684A7150FB}" type="presOf" srcId="{7FC693FD-CBCE-0F4C-968B-76EEB11F9AF7}" destId="{2081FD4E-C8A9-0B41-B6C3-1F1173C57472}" srcOrd="0" destOrd="0" presId="urn:microsoft.com/office/officeart/2008/layout/CaptionedPictures"/>
    <dgm:cxn modelId="{0EF4E4C2-7C74-854A-BCAA-02BAAE71099F}" type="presOf" srcId="{DB935D78-B874-8A4C-8956-FB570FB0D63B}" destId="{199B1EAB-6A90-0C43-91B7-ED46F27BE2D9}" srcOrd="0" destOrd="0" presId="urn:microsoft.com/office/officeart/2008/layout/CaptionedPictures"/>
    <dgm:cxn modelId="{77D46DC8-1D65-754B-989E-499E72F47233}" type="presOf" srcId="{DD56F27A-4BD3-FB4E-A098-81207740D53D}" destId="{DE584223-5728-BD44-AF6E-67ABB7B017ED}" srcOrd="0" destOrd="0" presId="urn:microsoft.com/office/officeart/2008/layout/CaptionedPictures"/>
    <dgm:cxn modelId="{41BFBFD4-EAC2-A746-9B36-9F22C3F7843B}" srcId="{3391F88B-B292-FE47-8197-107364613221}" destId="{DD56F27A-4BD3-FB4E-A098-81207740D53D}" srcOrd="1" destOrd="0" parTransId="{D21CBF5C-8CE3-0041-B18F-318A0883A882}" sibTransId="{ED8F5824-8808-EC4D-B86E-E7FB9D1BB7E4}"/>
    <dgm:cxn modelId="{F397C1E4-C9F5-BF42-AD40-941F29A79027}" srcId="{3391F88B-B292-FE47-8197-107364613221}" destId="{DB935D78-B874-8A4C-8956-FB570FB0D63B}" srcOrd="3" destOrd="0" parTransId="{A4A912B2-E6C6-A941-8D2C-2F2075F659AD}" sibTransId="{AB1A51F9-2803-744E-ADC9-AFBE91C5CDE3}"/>
    <dgm:cxn modelId="{4545FB39-F641-834A-8EC6-2D6D4756508C}" type="presParOf" srcId="{741C1744-2597-5A4D-85DF-F214FD759305}" destId="{5052400F-6ADF-B544-9FEC-A5CDE23B0FB5}" srcOrd="0" destOrd="0" presId="urn:microsoft.com/office/officeart/2008/layout/CaptionedPictures"/>
    <dgm:cxn modelId="{43740959-E4F7-7F4B-B6A6-F310F25EBE08}" type="presParOf" srcId="{5052400F-6ADF-B544-9FEC-A5CDE23B0FB5}" destId="{AF68CFEF-0341-8749-ACA8-60FCDBEB9864}" srcOrd="0" destOrd="0" presId="urn:microsoft.com/office/officeart/2008/layout/CaptionedPictures"/>
    <dgm:cxn modelId="{109107F7-AADF-D947-A790-15B84E4FF301}" type="presParOf" srcId="{5052400F-6ADF-B544-9FEC-A5CDE23B0FB5}" destId="{5A371890-6BE0-BA41-B656-52F8E68A1CDE}" srcOrd="1" destOrd="0" presId="urn:microsoft.com/office/officeart/2008/layout/CaptionedPictures"/>
    <dgm:cxn modelId="{66DE1E35-99DF-D840-B01A-5746F35D1558}" type="presParOf" srcId="{5052400F-6ADF-B544-9FEC-A5CDE23B0FB5}" destId="{C3F39C37-F586-A64B-9CB6-977976D6E345}" srcOrd="2" destOrd="0" presId="urn:microsoft.com/office/officeart/2008/layout/CaptionedPictures"/>
    <dgm:cxn modelId="{7B144358-7BB3-5248-986F-1FDA0CEE77B5}" type="presParOf" srcId="{C3F39C37-F586-A64B-9CB6-977976D6E345}" destId="{37DB68BA-2425-C54E-9B8D-46412F0CD292}" srcOrd="0" destOrd="0" presId="urn:microsoft.com/office/officeart/2008/layout/CaptionedPictures"/>
    <dgm:cxn modelId="{A95E1C9F-467C-3D4E-A99C-301A248DF4DD}" type="presParOf" srcId="{C3F39C37-F586-A64B-9CB6-977976D6E345}" destId="{2081FD4E-C8A9-0B41-B6C3-1F1173C57472}" srcOrd="1" destOrd="0" presId="urn:microsoft.com/office/officeart/2008/layout/CaptionedPictures"/>
    <dgm:cxn modelId="{BEBDF067-6667-4146-B8D8-B21EAB7AB30F}" type="presParOf" srcId="{741C1744-2597-5A4D-85DF-F214FD759305}" destId="{1047593B-58B3-A146-83B9-2ADCF45C5F61}" srcOrd="1" destOrd="0" presId="urn:microsoft.com/office/officeart/2008/layout/CaptionedPictures"/>
    <dgm:cxn modelId="{EEA8E674-7B71-0C4B-B816-B60FB00B1C4C}" type="presParOf" srcId="{741C1744-2597-5A4D-85DF-F214FD759305}" destId="{32FD0B04-6A53-F04C-9A66-B035960FD176}" srcOrd="2" destOrd="0" presId="urn:microsoft.com/office/officeart/2008/layout/CaptionedPictures"/>
    <dgm:cxn modelId="{2FF59E2A-080B-F346-B1BE-47D6A45DCE1C}" type="presParOf" srcId="{32FD0B04-6A53-F04C-9A66-B035960FD176}" destId="{544CFFB4-12A9-904E-9169-9E59330E1B26}" srcOrd="0" destOrd="0" presId="urn:microsoft.com/office/officeart/2008/layout/CaptionedPictures"/>
    <dgm:cxn modelId="{D43D501B-E18A-F141-8530-121BF5BA0025}" type="presParOf" srcId="{32FD0B04-6A53-F04C-9A66-B035960FD176}" destId="{FD130E67-232C-9F41-99D8-7E8B2B5F9AB2}" srcOrd="1" destOrd="0" presId="urn:microsoft.com/office/officeart/2008/layout/CaptionedPictures"/>
    <dgm:cxn modelId="{9E9756D0-4394-C440-9E6F-3FC002E4A434}" type="presParOf" srcId="{32FD0B04-6A53-F04C-9A66-B035960FD176}" destId="{B3C590E8-1471-FE4B-B37E-D941EECAC2D2}" srcOrd="2" destOrd="0" presId="urn:microsoft.com/office/officeart/2008/layout/CaptionedPictures"/>
    <dgm:cxn modelId="{8C21AF48-8717-F944-A400-89C27D215137}" type="presParOf" srcId="{B3C590E8-1471-FE4B-B37E-D941EECAC2D2}" destId="{86C720CC-3910-384A-9FDE-F7A3D5B86AD8}" srcOrd="0" destOrd="0" presId="urn:microsoft.com/office/officeart/2008/layout/CaptionedPictures"/>
    <dgm:cxn modelId="{B78C3B33-0942-0840-B308-F8C8FE008D11}" type="presParOf" srcId="{B3C590E8-1471-FE4B-B37E-D941EECAC2D2}" destId="{DE584223-5728-BD44-AF6E-67ABB7B017ED}" srcOrd="1" destOrd="0" presId="urn:microsoft.com/office/officeart/2008/layout/CaptionedPictures"/>
    <dgm:cxn modelId="{ECEEBB5C-96F7-8E48-8320-D56084CFBBA0}" type="presParOf" srcId="{741C1744-2597-5A4D-85DF-F214FD759305}" destId="{2FDB7F4E-7F5F-9740-AE6A-824C3DE9CA07}" srcOrd="3" destOrd="0" presId="urn:microsoft.com/office/officeart/2008/layout/CaptionedPictures"/>
    <dgm:cxn modelId="{AFBE765A-2D7F-8847-87F5-7D6CAD21B327}" type="presParOf" srcId="{741C1744-2597-5A4D-85DF-F214FD759305}" destId="{0C56C0CD-56D9-CE46-AA78-668AA6A95048}" srcOrd="4" destOrd="0" presId="urn:microsoft.com/office/officeart/2008/layout/CaptionedPictures"/>
    <dgm:cxn modelId="{25007F3A-186F-A440-9643-15F30BC69C13}" type="presParOf" srcId="{0C56C0CD-56D9-CE46-AA78-668AA6A95048}" destId="{2846FD3B-F88A-0042-9616-0FBFC7FD04B7}" srcOrd="0" destOrd="0" presId="urn:microsoft.com/office/officeart/2008/layout/CaptionedPictures"/>
    <dgm:cxn modelId="{530697CA-90BA-FF40-9BEA-93DC0B068FAA}" type="presParOf" srcId="{0C56C0CD-56D9-CE46-AA78-668AA6A95048}" destId="{766AD49B-28E1-2F46-A467-C4357F5CE311}" srcOrd="1" destOrd="0" presId="urn:microsoft.com/office/officeart/2008/layout/CaptionedPictures"/>
    <dgm:cxn modelId="{412AB800-07FA-624D-829D-11D6DF116259}" type="presParOf" srcId="{0C56C0CD-56D9-CE46-AA78-668AA6A95048}" destId="{0CFE1576-FF48-024D-9D75-78B52DFEAA73}" srcOrd="2" destOrd="0" presId="urn:microsoft.com/office/officeart/2008/layout/CaptionedPictures"/>
    <dgm:cxn modelId="{1117281A-3892-FB45-95B5-697079AEB9A5}" type="presParOf" srcId="{0CFE1576-FF48-024D-9D75-78B52DFEAA73}" destId="{8BD2C565-94CA-AA4F-AA57-4F17EA12D2E1}" srcOrd="0" destOrd="0" presId="urn:microsoft.com/office/officeart/2008/layout/CaptionedPictures"/>
    <dgm:cxn modelId="{BD73ECC3-D766-6E40-8A2C-F29A79BB8934}" type="presParOf" srcId="{0CFE1576-FF48-024D-9D75-78B52DFEAA73}" destId="{AE2919A5-1C4C-3D41-9844-5A6B47B4082C}" srcOrd="1" destOrd="0" presId="urn:microsoft.com/office/officeart/2008/layout/CaptionedPictures"/>
    <dgm:cxn modelId="{D202A576-688C-6F4D-8CA6-956513E5646E}" type="presParOf" srcId="{741C1744-2597-5A4D-85DF-F214FD759305}" destId="{AAD0805D-C605-C24A-9023-2CE064478A71}" srcOrd="5" destOrd="0" presId="urn:microsoft.com/office/officeart/2008/layout/CaptionedPictures"/>
    <dgm:cxn modelId="{9CA954CE-CC0C-DE49-8460-68B2E567A067}" type="presParOf" srcId="{741C1744-2597-5A4D-85DF-F214FD759305}" destId="{1D52BC55-6C32-9241-B2F8-EB5E82A65ABD}" srcOrd="6" destOrd="0" presId="urn:microsoft.com/office/officeart/2008/layout/CaptionedPictures"/>
    <dgm:cxn modelId="{951753C6-EBC3-6F40-A465-5B62EC42FA9B}" type="presParOf" srcId="{1D52BC55-6C32-9241-B2F8-EB5E82A65ABD}" destId="{550CA49E-DCE6-6D47-9033-24EF16F655E4}" srcOrd="0" destOrd="0" presId="urn:microsoft.com/office/officeart/2008/layout/CaptionedPictures"/>
    <dgm:cxn modelId="{41E67B5E-C2B5-404C-9CCE-1E68244F5219}" type="presParOf" srcId="{1D52BC55-6C32-9241-B2F8-EB5E82A65ABD}" destId="{AB9BE546-BB69-8640-9025-FED8C94A34F4}" srcOrd="1" destOrd="0" presId="urn:microsoft.com/office/officeart/2008/layout/CaptionedPictures"/>
    <dgm:cxn modelId="{0DE12C18-1EC4-7440-930C-3722F85F672B}" type="presParOf" srcId="{1D52BC55-6C32-9241-B2F8-EB5E82A65ABD}" destId="{F8BA902B-FE0F-554B-BBD2-9D8D5A990BEC}" srcOrd="2" destOrd="0" presId="urn:microsoft.com/office/officeart/2008/layout/CaptionedPictures"/>
    <dgm:cxn modelId="{389597D9-D445-9B4A-A510-CEF510EC27EA}" type="presParOf" srcId="{F8BA902B-FE0F-554B-BBD2-9D8D5A990BEC}" destId="{5D6462A2-E9FB-8145-984D-1BD94D579D25}" srcOrd="0" destOrd="0" presId="urn:microsoft.com/office/officeart/2008/layout/CaptionedPictures"/>
    <dgm:cxn modelId="{A15C6620-D729-B646-892D-BB65A26726FF}" type="presParOf" srcId="{F8BA902B-FE0F-554B-BBD2-9D8D5A990BEC}" destId="{199B1EAB-6A90-0C43-91B7-ED46F27BE2D9}" srcOrd="1" destOrd="0" presId="urn:microsoft.com/office/officeart/2008/layout/CaptionedPictures"/>
    <dgm:cxn modelId="{DCF6F259-E701-FC4F-BABA-BA91CCEA6C57}" type="presParOf" srcId="{741C1744-2597-5A4D-85DF-F214FD759305}" destId="{0F6FF82B-EDB5-8441-B58A-6956CECC8B3F}" srcOrd="7" destOrd="0" presId="urn:microsoft.com/office/officeart/2008/layout/CaptionedPictures"/>
    <dgm:cxn modelId="{942C07F5-664B-9046-8F87-AD6C2D87CBAE}" type="presParOf" srcId="{741C1744-2597-5A4D-85DF-F214FD759305}" destId="{CA614442-7772-EA47-BFFB-2757880D1417}" srcOrd="8" destOrd="0" presId="urn:microsoft.com/office/officeart/2008/layout/CaptionedPictures"/>
    <dgm:cxn modelId="{041BB149-4CF3-9947-80B9-2B5C1A2467D2}" type="presParOf" srcId="{CA614442-7772-EA47-BFFB-2757880D1417}" destId="{55C7AC79-799F-C049-A36C-220DE4500089}" srcOrd="0" destOrd="0" presId="urn:microsoft.com/office/officeart/2008/layout/CaptionedPictures"/>
    <dgm:cxn modelId="{F4ACC656-84A0-6A4D-91C1-815C477D9C57}" type="presParOf" srcId="{CA614442-7772-EA47-BFFB-2757880D1417}" destId="{86CB0908-28EE-6D4B-8AE8-85F18886490A}" srcOrd="1" destOrd="0" presId="urn:microsoft.com/office/officeart/2008/layout/CaptionedPictures"/>
    <dgm:cxn modelId="{6BE0D0B4-22DD-6445-B6C4-AE483B8A18F5}" type="presParOf" srcId="{CA614442-7772-EA47-BFFB-2757880D1417}" destId="{D6A55A48-4BB3-B74F-BCE7-6E9AC006C3D2}" srcOrd="2" destOrd="0" presId="urn:microsoft.com/office/officeart/2008/layout/CaptionedPictures"/>
    <dgm:cxn modelId="{47D434A0-C98A-4248-B541-CAE9654863A0}" type="presParOf" srcId="{D6A55A48-4BB3-B74F-BCE7-6E9AC006C3D2}" destId="{858AC7B1-0B42-2645-825F-8F2795F19C9E}" srcOrd="0" destOrd="0" presId="urn:microsoft.com/office/officeart/2008/layout/CaptionedPictures"/>
    <dgm:cxn modelId="{5CA5215B-5432-4849-862C-7760FE0EAF76}" type="presParOf" srcId="{D6A55A48-4BB3-B74F-BCE7-6E9AC006C3D2}" destId="{ABB63268-C1B4-9044-A317-CB95A588C64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D4F59B-AD55-BE49-A316-51F37E08C84F}" type="doc">
      <dgm:prSet loTypeId="urn:microsoft.com/office/officeart/2005/8/layout/equation2" loCatId="" qsTypeId="urn:microsoft.com/office/officeart/2005/8/quickstyle/simple1" qsCatId="simple" csTypeId="urn:microsoft.com/office/officeart/2005/8/colors/accent3_3" csCatId="accent3" phldr="1"/>
      <dgm:spPr/>
    </dgm:pt>
    <dgm:pt modelId="{E820B2CD-AEDC-384B-B5E0-8054B16A8081}">
      <dgm:prSet phldrT="[Text]"/>
      <dgm:spPr/>
      <dgm:t>
        <a:bodyPr/>
        <a:lstStyle/>
        <a:p>
          <a:r>
            <a:rPr lang="en-US" dirty="0"/>
            <a:t>Current balance</a:t>
          </a:r>
        </a:p>
      </dgm:t>
    </dgm:pt>
    <dgm:pt modelId="{103E654D-8601-8B44-A96C-B014F305AF86}" type="parTrans" cxnId="{330718AF-54F4-FB46-AD24-5C5A6E38CBDE}">
      <dgm:prSet/>
      <dgm:spPr/>
      <dgm:t>
        <a:bodyPr/>
        <a:lstStyle/>
        <a:p>
          <a:endParaRPr lang="en-US"/>
        </a:p>
      </dgm:t>
    </dgm:pt>
    <dgm:pt modelId="{0CA68DC0-EA76-8542-9140-DB044D0516EE}" type="sibTrans" cxnId="{330718AF-54F4-FB46-AD24-5C5A6E38CBDE}">
      <dgm:prSet/>
      <dgm:spPr/>
      <dgm:t>
        <a:bodyPr/>
        <a:lstStyle/>
        <a:p>
          <a:endParaRPr lang="en-US"/>
        </a:p>
      </dgm:t>
    </dgm:pt>
    <dgm:pt modelId="{E6DCB74A-205B-004F-B087-AB1062398650}">
      <dgm:prSet phldrT="[Text]"/>
      <dgm:spPr/>
      <dgm:t>
        <a:bodyPr/>
        <a:lstStyle/>
        <a:p>
          <a:r>
            <a:rPr lang="en-US" dirty="0"/>
            <a:t>Outstanding deposits</a:t>
          </a:r>
        </a:p>
      </dgm:t>
    </dgm:pt>
    <dgm:pt modelId="{3AF6A474-1D0F-D043-8067-D3CEE2432895}" type="parTrans" cxnId="{5AC3A812-71DC-A44D-AE44-E185FA3F3CAE}">
      <dgm:prSet/>
      <dgm:spPr/>
      <dgm:t>
        <a:bodyPr/>
        <a:lstStyle/>
        <a:p>
          <a:endParaRPr lang="en-US"/>
        </a:p>
      </dgm:t>
    </dgm:pt>
    <dgm:pt modelId="{8F7E374B-D4C8-1540-B68F-6B1F3CA2D37E}" type="sibTrans" cxnId="{5AC3A812-71DC-A44D-AE44-E185FA3F3CAE}">
      <dgm:prSet/>
      <dgm:spPr/>
      <dgm:t>
        <a:bodyPr/>
        <a:lstStyle/>
        <a:p>
          <a:endParaRPr lang="en-US"/>
        </a:p>
      </dgm:t>
    </dgm:pt>
    <dgm:pt modelId="{31835E41-47B2-3949-AF64-304BB20BDAE6}">
      <dgm:prSet phldrT="[Text]"/>
      <dgm:spPr/>
      <dgm:t>
        <a:bodyPr/>
        <a:lstStyle/>
        <a:p>
          <a:r>
            <a:rPr lang="en-US" dirty="0"/>
            <a:t>Available Balance</a:t>
          </a:r>
        </a:p>
      </dgm:t>
    </dgm:pt>
    <dgm:pt modelId="{3BD123EB-7976-6D43-BF04-CD4FDBD359BB}" type="parTrans" cxnId="{0BD64713-2A80-0F44-9F2A-29CABA6DE527}">
      <dgm:prSet/>
      <dgm:spPr/>
      <dgm:t>
        <a:bodyPr/>
        <a:lstStyle/>
        <a:p>
          <a:endParaRPr lang="en-US"/>
        </a:p>
      </dgm:t>
    </dgm:pt>
    <dgm:pt modelId="{6551634C-3276-5642-9369-B78AA8FD0E2D}" type="sibTrans" cxnId="{0BD64713-2A80-0F44-9F2A-29CABA6DE527}">
      <dgm:prSet/>
      <dgm:spPr/>
      <dgm:t>
        <a:bodyPr/>
        <a:lstStyle/>
        <a:p>
          <a:endParaRPr lang="en-US"/>
        </a:p>
      </dgm:t>
    </dgm:pt>
    <dgm:pt modelId="{0BF11CB0-8A4D-184A-9392-E38D9BA2424B}">
      <dgm:prSet phldrT="[Text]"/>
      <dgm:spPr/>
      <dgm:t>
        <a:bodyPr/>
        <a:lstStyle/>
        <a:p>
          <a:r>
            <a:rPr lang="en-US" dirty="0"/>
            <a:t>Outstanding purchases</a:t>
          </a:r>
        </a:p>
      </dgm:t>
    </dgm:pt>
    <dgm:pt modelId="{F45F9EB5-D83E-5347-B6D3-9E2A846721B0}" type="parTrans" cxnId="{58BD79BB-95B5-F842-BC20-F6EBD99A47FD}">
      <dgm:prSet/>
      <dgm:spPr/>
      <dgm:t>
        <a:bodyPr/>
        <a:lstStyle/>
        <a:p>
          <a:endParaRPr lang="en-US"/>
        </a:p>
      </dgm:t>
    </dgm:pt>
    <dgm:pt modelId="{E618E7AD-4DC4-A741-AB20-6728E8A5DC34}" type="sibTrans" cxnId="{58BD79BB-95B5-F842-BC20-F6EBD99A47FD}">
      <dgm:prSet/>
      <dgm:spPr/>
      <dgm:t>
        <a:bodyPr/>
        <a:lstStyle/>
        <a:p>
          <a:endParaRPr lang="en-US"/>
        </a:p>
      </dgm:t>
    </dgm:pt>
    <dgm:pt modelId="{169F457F-99FC-3B43-BCB3-D9B23A6571C5}" type="pres">
      <dgm:prSet presAssocID="{E2D4F59B-AD55-BE49-A316-51F37E08C84F}" presName="Name0" presStyleCnt="0">
        <dgm:presLayoutVars>
          <dgm:dir val="rev"/>
          <dgm:resizeHandles val="exact"/>
        </dgm:presLayoutVars>
      </dgm:prSet>
      <dgm:spPr/>
    </dgm:pt>
    <dgm:pt modelId="{76FD4FEC-C856-154D-BDA4-17978D04EBFA}" type="pres">
      <dgm:prSet presAssocID="{E2D4F59B-AD55-BE49-A316-51F37E08C84F}" presName="vNodes" presStyleCnt="0"/>
      <dgm:spPr/>
    </dgm:pt>
    <dgm:pt modelId="{176D98FD-9712-2543-9EEF-A2A88E488D1C}" type="pres">
      <dgm:prSet presAssocID="{E820B2CD-AEDC-384B-B5E0-8054B16A8081}" presName="node" presStyleLbl="node1" presStyleIdx="0" presStyleCnt="4">
        <dgm:presLayoutVars>
          <dgm:bulletEnabled val="1"/>
        </dgm:presLayoutVars>
      </dgm:prSet>
      <dgm:spPr/>
    </dgm:pt>
    <dgm:pt modelId="{007133F3-578A-9E4C-9CD4-C31372056D82}" type="pres">
      <dgm:prSet presAssocID="{0CA68DC0-EA76-8542-9140-DB044D0516EE}" presName="spacerT" presStyleCnt="0"/>
      <dgm:spPr/>
    </dgm:pt>
    <dgm:pt modelId="{1C1F36F1-DB0D-C542-A073-70691526A319}" type="pres">
      <dgm:prSet presAssocID="{0CA68DC0-EA76-8542-9140-DB044D0516EE}" presName="sibTrans" presStyleLbl="sibTrans2D1" presStyleIdx="0" presStyleCnt="3"/>
      <dgm:spPr/>
    </dgm:pt>
    <dgm:pt modelId="{19DEBC41-9347-774A-99FC-ABF2788A0B78}" type="pres">
      <dgm:prSet presAssocID="{0CA68DC0-EA76-8542-9140-DB044D0516EE}" presName="spacerB" presStyleCnt="0"/>
      <dgm:spPr/>
    </dgm:pt>
    <dgm:pt modelId="{D43A78DB-CA37-BF4D-BABE-EFC7694A7E2F}" type="pres">
      <dgm:prSet presAssocID="{E6DCB74A-205B-004F-B087-AB1062398650}" presName="node" presStyleLbl="node1" presStyleIdx="1" presStyleCnt="4">
        <dgm:presLayoutVars>
          <dgm:bulletEnabled val="1"/>
        </dgm:presLayoutVars>
      </dgm:prSet>
      <dgm:spPr/>
    </dgm:pt>
    <dgm:pt modelId="{7A78FFA6-D91E-6845-B0AD-FB100F04661E}" type="pres">
      <dgm:prSet presAssocID="{8F7E374B-D4C8-1540-B68F-6B1F3CA2D37E}" presName="spacerT" presStyleCnt="0"/>
      <dgm:spPr/>
    </dgm:pt>
    <dgm:pt modelId="{E4B84C65-EDA7-3545-9C48-850C3F046398}" type="pres">
      <dgm:prSet presAssocID="{8F7E374B-D4C8-1540-B68F-6B1F3CA2D37E}" presName="sibTrans" presStyleLbl="sibTrans2D1" presStyleIdx="1" presStyleCnt="3"/>
      <dgm:spPr>
        <a:prstGeom prst="mathMinus">
          <a:avLst/>
        </a:prstGeom>
      </dgm:spPr>
    </dgm:pt>
    <dgm:pt modelId="{8146B8EE-C42C-1743-87C7-7661887687B4}" type="pres">
      <dgm:prSet presAssocID="{8F7E374B-D4C8-1540-B68F-6B1F3CA2D37E}" presName="spacerB" presStyleCnt="0"/>
      <dgm:spPr/>
    </dgm:pt>
    <dgm:pt modelId="{2E9A146E-B1BF-DE43-B8CA-C577FEA6DDCD}" type="pres">
      <dgm:prSet presAssocID="{0BF11CB0-8A4D-184A-9392-E38D9BA2424B}" presName="node" presStyleLbl="node1" presStyleIdx="2" presStyleCnt="4">
        <dgm:presLayoutVars>
          <dgm:bulletEnabled val="1"/>
        </dgm:presLayoutVars>
      </dgm:prSet>
      <dgm:spPr/>
    </dgm:pt>
    <dgm:pt modelId="{181077E2-44FC-EF4C-B1CA-B13A0DBEBCDA}" type="pres">
      <dgm:prSet presAssocID="{E2D4F59B-AD55-BE49-A316-51F37E08C84F}" presName="sibTransLast" presStyleLbl="sibTrans2D1" presStyleIdx="2" presStyleCnt="3"/>
      <dgm:spPr>
        <a:prstGeom prst="mathEqual">
          <a:avLst/>
        </a:prstGeom>
      </dgm:spPr>
    </dgm:pt>
    <dgm:pt modelId="{C6F3CB3C-3FF6-A743-B652-CE5ECB3E4B6A}" type="pres">
      <dgm:prSet presAssocID="{E2D4F59B-AD55-BE49-A316-51F37E08C84F}" presName="connectorText" presStyleLbl="sibTrans2D1" presStyleIdx="2" presStyleCnt="3"/>
      <dgm:spPr/>
    </dgm:pt>
    <dgm:pt modelId="{BEA76E7B-7B9F-4A46-B218-B48F7041B91D}" type="pres">
      <dgm:prSet presAssocID="{E2D4F59B-AD55-BE49-A316-51F37E08C84F}" presName="lastNode" presStyleLbl="node1" presStyleIdx="3" presStyleCnt="4">
        <dgm:presLayoutVars>
          <dgm:bulletEnabled val="1"/>
        </dgm:presLayoutVars>
      </dgm:prSet>
      <dgm:spPr/>
    </dgm:pt>
  </dgm:ptLst>
  <dgm:cxnLst>
    <dgm:cxn modelId="{5AC3A812-71DC-A44D-AE44-E185FA3F3CAE}" srcId="{E2D4F59B-AD55-BE49-A316-51F37E08C84F}" destId="{E6DCB74A-205B-004F-B087-AB1062398650}" srcOrd="1" destOrd="0" parTransId="{3AF6A474-1D0F-D043-8067-D3CEE2432895}" sibTransId="{8F7E374B-D4C8-1540-B68F-6B1F3CA2D37E}"/>
    <dgm:cxn modelId="{0BD64713-2A80-0F44-9F2A-29CABA6DE527}" srcId="{E2D4F59B-AD55-BE49-A316-51F37E08C84F}" destId="{31835E41-47B2-3949-AF64-304BB20BDAE6}" srcOrd="3" destOrd="0" parTransId="{3BD123EB-7976-6D43-BF04-CD4FDBD359BB}" sibTransId="{6551634C-3276-5642-9369-B78AA8FD0E2D}"/>
    <dgm:cxn modelId="{82C63427-71CC-FF45-80AA-730A67C04DA8}" type="presOf" srcId="{0CA68DC0-EA76-8542-9140-DB044D0516EE}" destId="{1C1F36F1-DB0D-C542-A073-70691526A319}" srcOrd="0" destOrd="0" presId="urn:microsoft.com/office/officeart/2005/8/layout/equation2"/>
    <dgm:cxn modelId="{7CA0FC6D-42F3-ED4F-86C7-CF7AC4DD4443}" type="presOf" srcId="{E618E7AD-4DC4-A741-AB20-6728E8A5DC34}" destId="{181077E2-44FC-EF4C-B1CA-B13A0DBEBCDA}" srcOrd="0" destOrd="0" presId="urn:microsoft.com/office/officeart/2005/8/layout/equation2"/>
    <dgm:cxn modelId="{8CACD870-30CD-6744-B679-3AD0335BF540}" type="presOf" srcId="{E820B2CD-AEDC-384B-B5E0-8054B16A8081}" destId="{176D98FD-9712-2543-9EEF-A2A88E488D1C}" srcOrd="0" destOrd="0" presId="urn:microsoft.com/office/officeart/2005/8/layout/equation2"/>
    <dgm:cxn modelId="{6CC6DE55-BBCB-3346-8284-2C56BAFBF636}" type="presOf" srcId="{E6DCB74A-205B-004F-B087-AB1062398650}" destId="{D43A78DB-CA37-BF4D-BABE-EFC7694A7E2F}" srcOrd="0" destOrd="0" presId="urn:microsoft.com/office/officeart/2005/8/layout/equation2"/>
    <dgm:cxn modelId="{C796FD58-DA75-7045-962A-32F64A60EF6C}" type="presOf" srcId="{E2D4F59B-AD55-BE49-A316-51F37E08C84F}" destId="{169F457F-99FC-3B43-BCB3-D9B23A6571C5}" srcOrd="0" destOrd="0" presId="urn:microsoft.com/office/officeart/2005/8/layout/equation2"/>
    <dgm:cxn modelId="{330718AF-54F4-FB46-AD24-5C5A6E38CBDE}" srcId="{E2D4F59B-AD55-BE49-A316-51F37E08C84F}" destId="{E820B2CD-AEDC-384B-B5E0-8054B16A8081}" srcOrd="0" destOrd="0" parTransId="{103E654D-8601-8B44-A96C-B014F305AF86}" sibTransId="{0CA68DC0-EA76-8542-9140-DB044D0516EE}"/>
    <dgm:cxn modelId="{58BD79BB-95B5-F842-BC20-F6EBD99A47FD}" srcId="{E2D4F59B-AD55-BE49-A316-51F37E08C84F}" destId="{0BF11CB0-8A4D-184A-9392-E38D9BA2424B}" srcOrd="2" destOrd="0" parTransId="{F45F9EB5-D83E-5347-B6D3-9E2A846721B0}" sibTransId="{E618E7AD-4DC4-A741-AB20-6728E8A5DC34}"/>
    <dgm:cxn modelId="{B3E765C7-4DA9-1B41-A732-BC567D74DCC6}" type="presOf" srcId="{E618E7AD-4DC4-A741-AB20-6728E8A5DC34}" destId="{C6F3CB3C-3FF6-A743-B652-CE5ECB3E4B6A}" srcOrd="1" destOrd="0" presId="urn:microsoft.com/office/officeart/2005/8/layout/equation2"/>
    <dgm:cxn modelId="{980740EB-02BA-044B-892D-A9989F9242E5}" type="presOf" srcId="{0BF11CB0-8A4D-184A-9392-E38D9BA2424B}" destId="{2E9A146E-B1BF-DE43-B8CA-C577FEA6DDCD}" srcOrd="0" destOrd="0" presId="urn:microsoft.com/office/officeart/2005/8/layout/equation2"/>
    <dgm:cxn modelId="{0C92BAF9-2871-544D-A194-B483A4D8732D}" type="presOf" srcId="{31835E41-47B2-3949-AF64-304BB20BDAE6}" destId="{BEA76E7B-7B9F-4A46-B218-B48F7041B91D}" srcOrd="0" destOrd="0" presId="urn:microsoft.com/office/officeart/2005/8/layout/equation2"/>
    <dgm:cxn modelId="{59DCBCFE-7EC0-624F-B6E6-8124983074E1}" type="presOf" srcId="{8F7E374B-D4C8-1540-B68F-6B1F3CA2D37E}" destId="{E4B84C65-EDA7-3545-9C48-850C3F046398}" srcOrd="0" destOrd="0" presId="urn:microsoft.com/office/officeart/2005/8/layout/equation2"/>
    <dgm:cxn modelId="{4E29A2B3-4A47-7248-851A-021438541B75}" type="presParOf" srcId="{169F457F-99FC-3B43-BCB3-D9B23A6571C5}" destId="{76FD4FEC-C856-154D-BDA4-17978D04EBFA}" srcOrd="0" destOrd="0" presId="urn:microsoft.com/office/officeart/2005/8/layout/equation2"/>
    <dgm:cxn modelId="{D173D8D3-52B2-E346-BBB1-92D1D60E0490}" type="presParOf" srcId="{76FD4FEC-C856-154D-BDA4-17978D04EBFA}" destId="{176D98FD-9712-2543-9EEF-A2A88E488D1C}" srcOrd="0" destOrd="0" presId="urn:microsoft.com/office/officeart/2005/8/layout/equation2"/>
    <dgm:cxn modelId="{0A018AEF-FD44-5E48-8DC5-7C6A7DB47F8D}" type="presParOf" srcId="{76FD4FEC-C856-154D-BDA4-17978D04EBFA}" destId="{007133F3-578A-9E4C-9CD4-C31372056D82}" srcOrd="1" destOrd="0" presId="urn:microsoft.com/office/officeart/2005/8/layout/equation2"/>
    <dgm:cxn modelId="{6F7EC858-1E00-7747-A3ED-B68BDDE7C5F3}" type="presParOf" srcId="{76FD4FEC-C856-154D-BDA4-17978D04EBFA}" destId="{1C1F36F1-DB0D-C542-A073-70691526A319}" srcOrd="2" destOrd="0" presId="urn:microsoft.com/office/officeart/2005/8/layout/equation2"/>
    <dgm:cxn modelId="{267AD932-0F40-E14B-A8E0-D1CDBFB441C3}" type="presParOf" srcId="{76FD4FEC-C856-154D-BDA4-17978D04EBFA}" destId="{19DEBC41-9347-774A-99FC-ABF2788A0B78}" srcOrd="3" destOrd="0" presId="urn:microsoft.com/office/officeart/2005/8/layout/equation2"/>
    <dgm:cxn modelId="{7468622A-76E1-014B-BA3A-878836972DA4}" type="presParOf" srcId="{76FD4FEC-C856-154D-BDA4-17978D04EBFA}" destId="{D43A78DB-CA37-BF4D-BABE-EFC7694A7E2F}" srcOrd="4" destOrd="0" presId="urn:microsoft.com/office/officeart/2005/8/layout/equation2"/>
    <dgm:cxn modelId="{3A9DF5C1-68E5-8548-BEBF-1CA2077CEA6A}" type="presParOf" srcId="{76FD4FEC-C856-154D-BDA4-17978D04EBFA}" destId="{7A78FFA6-D91E-6845-B0AD-FB100F04661E}" srcOrd="5" destOrd="0" presId="urn:microsoft.com/office/officeart/2005/8/layout/equation2"/>
    <dgm:cxn modelId="{A6299377-EAEB-CC48-81EE-DFDB3552C35B}" type="presParOf" srcId="{76FD4FEC-C856-154D-BDA4-17978D04EBFA}" destId="{E4B84C65-EDA7-3545-9C48-850C3F046398}" srcOrd="6" destOrd="0" presId="urn:microsoft.com/office/officeart/2005/8/layout/equation2"/>
    <dgm:cxn modelId="{16427DC6-C1C8-894F-BC0E-CBA945FAFF92}" type="presParOf" srcId="{76FD4FEC-C856-154D-BDA4-17978D04EBFA}" destId="{8146B8EE-C42C-1743-87C7-7661887687B4}" srcOrd="7" destOrd="0" presId="urn:microsoft.com/office/officeart/2005/8/layout/equation2"/>
    <dgm:cxn modelId="{BF4504D9-F50C-8B45-B233-95349BD2FB68}" type="presParOf" srcId="{76FD4FEC-C856-154D-BDA4-17978D04EBFA}" destId="{2E9A146E-B1BF-DE43-B8CA-C577FEA6DDCD}" srcOrd="8" destOrd="0" presId="urn:microsoft.com/office/officeart/2005/8/layout/equation2"/>
    <dgm:cxn modelId="{F4DE5EBA-4DA3-ED4B-B59D-36681AB2515D}" type="presParOf" srcId="{169F457F-99FC-3B43-BCB3-D9B23A6571C5}" destId="{181077E2-44FC-EF4C-B1CA-B13A0DBEBCDA}" srcOrd="1" destOrd="0" presId="urn:microsoft.com/office/officeart/2005/8/layout/equation2"/>
    <dgm:cxn modelId="{76ADFCAC-076F-1B43-A3DC-CBA4F0867C64}" type="presParOf" srcId="{181077E2-44FC-EF4C-B1CA-B13A0DBEBCDA}" destId="{C6F3CB3C-3FF6-A743-B652-CE5ECB3E4B6A}" srcOrd="0" destOrd="0" presId="urn:microsoft.com/office/officeart/2005/8/layout/equation2"/>
    <dgm:cxn modelId="{2FF385E3-71A8-4E42-A7D9-F43B51D523DB}" type="presParOf" srcId="{169F457F-99FC-3B43-BCB3-D9B23A6571C5}" destId="{BEA76E7B-7B9F-4A46-B218-B48F7041B91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F45A3E-E501-1842-919F-468DDB333049}"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US"/>
        </a:p>
      </dgm:t>
    </dgm:pt>
    <dgm:pt modelId="{30C55D8C-07AE-E044-B856-FD813BECB782}">
      <dgm:prSet phldrT="[Text]"/>
      <dgm:spPr/>
      <dgm:t>
        <a:bodyPr/>
        <a:lstStyle/>
        <a:p>
          <a:r>
            <a:rPr lang="en-US" dirty="0"/>
            <a:t>Save on ATM fees</a:t>
          </a:r>
        </a:p>
      </dgm:t>
    </dgm:pt>
    <dgm:pt modelId="{4B378520-BC47-D048-A135-BF5E573D333D}" type="parTrans" cxnId="{0A2F65A4-16FD-8849-8CCE-48A382D989F0}">
      <dgm:prSet/>
      <dgm:spPr/>
      <dgm:t>
        <a:bodyPr/>
        <a:lstStyle/>
        <a:p>
          <a:endParaRPr lang="en-US"/>
        </a:p>
      </dgm:t>
    </dgm:pt>
    <dgm:pt modelId="{20FDAF84-3029-5D4A-BC09-8249AE2142D6}" type="sibTrans" cxnId="{0A2F65A4-16FD-8849-8CCE-48A382D989F0}">
      <dgm:prSet/>
      <dgm:spPr/>
      <dgm:t>
        <a:bodyPr/>
        <a:lstStyle/>
        <a:p>
          <a:endParaRPr lang="en-US"/>
        </a:p>
      </dgm:t>
    </dgm:pt>
    <dgm:pt modelId="{B8D8EC96-1EDB-1843-B424-DACB8954A181}">
      <dgm:prSet phldrT="[Text]"/>
      <dgm:spPr>
        <a:solidFill>
          <a:schemeClr val="accent2">
            <a:lumMod val="75000"/>
          </a:schemeClr>
        </a:solidFill>
      </dgm:spPr>
      <dgm:t>
        <a:bodyPr/>
        <a:lstStyle/>
        <a:p>
          <a:r>
            <a:rPr lang="en-US" dirty="0"/>
            <a:t>Track your spending</a:t>
          </a:r>
        </a:p>
      </dgm:t>
    </dgm:pt>
    <dgm:pt modelId="{7AA38C20-5D11-0342-99C5-9C056CE9F6D3}" type="parTrans" cxnId="{12B22F68-FECF-0445-BD83-83DDAB22AE12}">
      <dgm:prSet/>
      <dgm:spPr/>
      <dgm:t>
        <a:bodyPr/>
        <a:lstStyle/>
        <a:p>
          <a:endParaRPr lang="en-US"/>
        </a:p>
      </dgm:t>
    </dgm:pt>
    <dgm:pt modelId="{39CB753D-29FF-3E46-A2F5-9918FC43F3E0}" type="sibTrans" cxnId="{12B22F68-FECF-0445-BD83-83DDAB22AE12}">
      <dgm:prSet/>
      <dgm:spPr/>
      <dgm:t>
        <a:bodyPr/>
        <a:lstStyle/>
        <a:p>
          <a:endParaRPr lang="en-US"/>
        </a:p>
      </dgm:t>
    </dgm:pt>
    <dgm:pt modelId="{E931BD68-861C-7C42-A7AB-D478A509087E}">
      <dgm:prSet phldrT="[Text]"/>
      <dgm:spPr>
        <a:solidFill>
          <a:schemeClr val="accent4">
            <a:lumMod val="50000"/>
          </a:schemeClr>
        </a:solidFill>
      </dgm:spPr>
      <dgm:t>
        <a:bodyPr/>
        <a:lstStyle/>
        <a:p>
          <a:r>
            <a:rPr lang="en-US" dirty="0"/>
            <a:t>Set up direct deposit</a:t>
          </a:r>
        </a:p>
      </dgm:t>
    </dgm:pt>
    <dgm:pt modelId="{5D51D948-5B08-2647-9034-5A527CA3EE5D}" type="parTrans" cxnId="{9298C644-24AC-4645-96C0-8B791E18ABE6}">
      <dgm:prSet/>
      <dgm:spPr/>
      <dgm:t>
        <a:bodyPr/>
        <a:lstStyle/>
        <a:p>
          <a:endParaRPr lang="en-US"/>
        </a:p>
      </dgm:t>
    </dgm:pt>
    <dgm:pt modelId="{56C4286E-9D83-1048-971C-97237AB05A1D}" type="sibTrans" cxnId="{9298C644-24AC-4645-96C0-8B791E18ABE6}">
      <dgm:prSet/>
      <dgm:spPr/>
      <dgm:t>
        <a:bodyPr/>
        <a:lstStyle/>
        <a:p>
          <a:endParaRPr lang="en-US"/>
        </a:p>
      </dgm:t>
    </dgm:pt>
    <dgm:pt modelId="{FDF04621-8399-F54C-9DCF-D31692CC66F1}">
      <dgm:prSet phldrT="[Text]"/>
      <dgm:spPr>
        <a:solidFill>
          <a:schemeClr val="accent3">
            <a:lumMod val="75000"/>
          </a:schemeClr>
        </a:solidFill>
      </dgm:spPr>
      <dgm:t>
        <a:bodyPr/>
        <a:lstStyle/>
        <a:p>
          <a:r>
            <a:rPr lang="en-US" dirty="0"/>
            <a:t>Ask for occasional fee reversal</a:t>
          </a:r>
        </a:p>
      </dgm:t>
    </dgm:pt>
    <dgm:pt modelId="{FF9BB42A-69CB-1E41-A2C4-3D25E4A58F3A}" type="parTrans" cxnId="{8B27B21F-FE68-5446-93CE-534D947F4894}">
      <dgm:prSet/>
      <dgm:spPr/>
      <dgm:t>
        <a:bodyPr/>
        <a:lstStyle/>
        <a:p>
          <a:endParaRPr lang="en-US"/>
        </a:p>
      </dgm:t>
    </dgm:pt>
    <dgm:pt modelId="{01A77BA7-A88E-3344-B9B4-15A569698652}" type="sibTrans" cxnId="{8B27B21F-FE68-5446-93CE-534D947F4894}">
      <dgm:prSet/>
      <dgm:spPr/>
      <dgm:t>
        <a:bodyPr/>
        <a:lstStyle/>
        <a:p>
          <a:endParaRPr lang="en-US"/>
        </a:p>
      </dgm:t>
    </dgm:pt>
    <dgm:pt modelId="{8B7F3CF4-90B0-F948-9ACC-F79012419029}" type="pres">
      <dgm:prSet presAssocID="{8AF45A3E-E501-1842-919F-468DDB333049}" presName="Name0" presStyleCnt="0">
        <dgm:presLayoutVars>
          <dgm:chMax val="7"/>
          <dgm:chPref val="7"/>
          <dgm:dir/>
        </dgm:presLayoutVars>
      </dgm:prSet>
      <dgm:spPr/>
    </dgm:pt>
    <dgm:pt modelId="{048A1424-EC44-FB4C-A260-F2A264A1FA4B}" type="pres">
      <dgm:prSet presAssocID="{8AF45A3E-E501-1842-919F-468DDB333049}" presName="Name1" presStyleCnt="0"/>
      <dgm:spPr/>
    </dgm:pt>
    <dgm:pt modelId="{1BB73F25-76F9-554E-AC4A-273407EB4E6E}" type="pres">
      <dgm:prSet presAssocID="{8AF45A3E-E501-1842-919F-468DDB333049}" presName="cycle" presStyleCnt="0"/>
      <dgm:spPr/>
    </dgm:pt>
    <dgm:pt modelId="{B153E114-BFC5-C044-9EAC-39E883957CF4}" type="pres">
      <dgm:prSet presAssocID="{8AF45A3E-E501-1842-919F-468DDB333049}" presName="srcNode" presStyleLbl="node1" presStyleIdx="0" presStyleCnt="4"/>
      <dgm:spPr/>
    </dgm:pt>
    <dgm:pt modelId="{82248370-6E94-0147-8D7B-0E84B2F46D25}" type="pres">
      <dgm:prSet presAssocID="{8AF45A3E-E501-1842-919F-468DDB333049}" presName="conn" presStyleLbl="parChTrans1D2" presStyleIdx="0" presStyleCnt="1"/>
      <dgm:spPr/>
    </dgm:pt>
    <dgm:pt modelId="{CC704D3D-507E-DE4E-9751-14D9609CAF6F}" type="pres">
      <dgm:prSet presAssocID="{8AF45A3E-E501-1842-919F-468DDB333049}" presName="extraNode" presStyleLbl="node1" presStyleIdx="0" presStyleCnt="4"/>
      <dgm:spPr/>
    </dgm:pt>
    <dgm:pt modelId="{3F82D3EC-4BBE-664E-AA29-E62E774A8351}" type="pres">
      <dgm:prSet presAssocID="{8AF45A3E-E501-1842-919F-468DDB333049}" presName="dstNode" presStyleLbl="node1" presStyleIdx="0" presStyleCnt="4"/>
      <dgm:spPr/>
    </dgm:pt>
    <dgm:pt modelId="{9E1AE8EC-86D4-2F40-8357-EF1071031B72}" type="pres">
      <dgm:prSet presAssocID="{30C55D8C-07AE-E044-B856-FD813BECB782}" presName="text_1" presStyleLbl="node1" presStyleIdx="0" presStyleCnt="4">
        <dgm:presLayoutVars>
          <dgm:bulletEnabled val="1"/>
        </dgm:presLayoutVars>
      </dgm:prSet>
      <dgm:spPr/>
    </dgm:pt>
    <dgm:pt modelId="{F76E60D3-C99D-434C-B27A-62E78663607B}" type="pres">
      <dgm:prSet presAssocID="{30C55D8C-07AE-E044-B856-FD813BECB782}" presName="accent_1" presStyleCnt="0"/>
      <dgm:spPr/>
    </dgm:pt>
    <dgm:pt modelId="{75A86A01-532E-4241-B591-F8E5DE08D564}" type="pres">
      <dgm:prSet presAssocID="{30C55D8C-07AE-E044-B856-FD813BECB782}" presName="accentRepeatNode" presStyleLbl="solidFgAcc1" presStyleIdx="0" presStyleCnt="4"/>
      <dgm:spPr/>
    </dgm:pt>
    <dgm:pt modelId="{77AA105F-DFA9-8140-895D-360E2496FBB5}" type="pres">
      <dgm:prSet presAssocID="{B8D8EC96-1EDB-1843-B424-DACB8954A181}" presName="text_2" presStyleLbl="node1" presStyleIdx="1" presStyleCnt="4">
        <dgm:presLayoutVars>
          <dgm:bulletEnabled val="1"/>
        </dgm:presLayoutVars>
      </dgm:prSet>
      <dgm:spPr/>
    </dgm:pt>
    <dgm:pt modelId="{AA4F0DEA-9A0D-5340-BBE2-08B9F53511B3}" type="pres">
      <dgm:prSet presAssocID="{B8D8EC96-1EDB-1843-B424-DACB8954A181}" presName="accent_2" presStyleCnt="0"/>
      <dgm:spPr/>
    </dgm:pt>
    <dgm:pt modelId="{F54A5FC7-5548-4B42-AFEF-0C2CA1A6110C}" type="pres">
      <dgm:prSet presAssocID="{B8D8EC96-1EDB-1843-B424-DACB8954A181}" presName="accentRepeatNode" presStyleLbl="solidFgAcc1" presStyleIdx="1" presStyleCnt="4"/>
      <dgm:spPr/>
    </dgm:pt>
    <dgm:pt modelId="{1F46BA81-E98C-1E45-A53D-E995C9E8E6FC}" type="pres">
      <dgm:prSet presAssocID="{E931BD68-861C-7C42-A7AB-D478A509087E}" presName="text_3" presStyleLbl="node1" presStyleIdx="2" presStyleCnt="4">
        <dgm:presLayoutVars>
          <dgm:bulletEnabled val="1"/>
        </dgm:presLayoutVars>
      </dgm:prSet>
      <dgm:spPr/>
    </dgm:pt>
    <dgm:pt modelId="{FFC91B82-99FD-D647-841C-458CCEF97155}" type="pres">
      <dgm:prSet presAssocID="{E931BD68-861C-7C42-A7AB-D478A509087E}" presName="accent_3" presStyleCnt="0"/>
      <dgm:spPr/>
    </dgm:pt>
    <dgm:pt modelId="{4E5ED996-AB1E-5C4E-BA3E-06C19115087D}" type="pres">
      <dgm:prSet presAssocID="{E931BD68-861C-7C42-A7AB-D478A509087E}" presName="accentRepeatNode" presStyleLbl="solidFgAcc1" presStyleIdx="2" presStyleCnt="4"/>
      <dgm:spPr/>
    </dgm:pt>
    <dgm:pt modelId="{871165CA-FC96-7C43-B0F7-933BF7CEB83D}" type="pres">
      <dgm:prSet presAssocID="{FDF04621-8399-F54C-9DCF-D31692CC66F1}" presName="text_4" presStyleLbl="node1" presStyleIdx="3" presStyleCnt="4">
        <dgm:presLayoutVars>
          <dgm:bulletEnabled val="1"/>
        </dgm:presLayoutVars>
      </dgm:prSet>
      <dgm:spPr/>
    </dgm:pt>
    <dgm:pt modelId="{38659066-C058-CF4E-BA08-A4BBB45BC1AD}" type="pres">
      <dgm:prSet presAssocID="{FDF04621-8399-F54C-9DCF-D31692CC66F1}" presName="accent_4" presStyleCnt="0"/>
      <dgm:spPr/>
    </dgm:pt>
    <dgm:pt modelId="{3EEA8F78-D667-004B-AC82-A30C6977EBE8}" type="pres">
      <dgm:prSet presAssocID="{FDF04621-8399-F54C-9DCF-D31692CC66F1}" presName="accentRepeatNode" presStyleLbl="solidFgAcc1" presStyleIdx="3" presStyleCnt="4"/>
      <dgm:spPr/>
    </dgm:pt>
  </dgm:ptLst>
  <dgm:cxnLst>
    <dgm:cxn modelId="{CC41F50B-B41E-E145-83EB-035E394FE6DE}" type="presOf" srcId="{FDF04621-8399-F54C-9DCF-D31692CC66F1}" destId="{871165CA-FC96-7C43-B0F7-933BF7CEB83D}" srcOrd="0" destOrd="0" presId="urn:microsoft.com/office/officeart/2008/layout/VerticalCurvedList"/>
    <dgm:cxn modelId="{F7808A17-C590-4F45-B1D3-F6A919718268}" type="presOf" srcId="{20FDAF84-3029-5D4A-BC09-8249AE2142D6}" destId="{82248370-6E94-0147-8D7B-0E84B2F46D25}" srcOrd="0" destOrd="0" presId="urn:microsoft.com/office/officeart/2008/layout/VerticalCurvedList"/>
    <dgm:cxn modelId="{8B27B21F-FE68-5446-93CE-534D947F4894}" srcId="{8AF45A3E-E501-1842-919F-468DDB333049}" destId="{FDF04621-8399-F54C-9DCF-D31692CC66F1}" srcOrd="3" destOrd="0" parTransId="{FF9BB42A-69CB-1E41-A2C4-3D25E4A58F3A}" sibTransId="{01A77BA7-A88E-3344-B9B4-15A569698652}"/>
    <dgm:cxn modelId="{3BE5E322-F0E4-0E45-8FF3-F31A2481BA42}" type="presOf" srcId="{30C55D8C-07AE-E044-B856-FD813BECB782}" destId="{9E1AE8EC-86D4-2F40-8357-EF1071031B72}" srcOrd="0" destOrd="0" presId="urn:microsoft.com/office/officeart/2008/layout/VerticalCurvedList"/>
    <dgm:cxn modelId="{EE1F9063-AABA-3C4A-A178-334075EE6CBA}" type="presOf" srcId="{E931BD68-861C-7C42-A7AB-D478A509087E}" destId="{1F46BA81-E98C-1E45-A53D-E995C9E8E6FC}" srcOrd="0" destOrd="0" presId="urn:microsoft.com/office/officeart/2008/layout/VerticalCurvedList"/>
    <dgm:cxn modelId="{9298C644-24AC-4645-96C0-8B791E18ABE6}" srcId="{8AF45A3E-E501-1842-919F-468DDB333049}" destId="{E931BD68-861C-7C42-A7AB-D478A509087E}" srcOrd="2" destOrd="0" parTransId="{5D51D948-5B08-2647-9034-5A527CA3EE5D}" sibTransId="{56C4286E-9D83-1048-971C-97237AB05A1D}"/>
    <dgm:cxn modelId="{12B22F68-FECF-0445-BD83-83DDAB22AE12}" srcId="{8AF45A3E-E501-1842-919F-468DDB333049}" destId="{B8D8EC96-1EDB-1843-B424-DACB8954A181}" srcOrd="1" destOrd="0" parTransId="{7AA38C20-5D11-0342-99C5-9C056CE9F6D3}" sibTransId="{39CB753D-29FF-3E46-A2F5-9918FC43F3E0}"/>
    <dgm:cxn modelId="{11DD9F7D-D670-194F-B619-1FBD5E99377B}" type="presOf" srcId="{8AF45A3E-E501-1842-919F-468DDB333049}" destId="{8B7F3CF4-90B0-F948-9ACC-F79012419029}" srcOrd="0" destOrd="0" presId="urn:microsoft.com/office/officeart/2008/layout/VerticalCurvedList"/>
    <dgm:cxn modelId="{0A2F65A4-16FD-8849-8CCE-48A382D989F0}" srcId="{8AF45A3E-E501-1842-919F-468DDB333049}" destId="{30C55D8C-07AE-E044-B856-FD813BECB782}" srcOrd="0" destOrd="0" parTransId="{4B378520-BC47-D048-A135-BF5E573D333D}" sibTransId="{20FDAF84-3029-5D4A-BC09-8249AE2142D6}"/>
    <dgm:cxn modelId="{FB6EF3F7-AA50-834B-B70D-6B0713C81549}" type="presOf" srcId="{B8D8EC96-1EDB-1843-B424-DACB8954A181}" destId="{77AA105F-DFA9-8140-895D-360E2496FBB5}" srcOrd="0" destOrd="0" presId="urn:microsoft.com/office/officeart/2008/layout/VerticalCurvedList"/>
    <dgm:cxn modelId="{98E8A3C2-CF8A-FA4F-B412-D3C5D771D34A}" type="presParOf" srcId="{8B7F3CF4-90B0-F948-9ACC-F79012419029}" destId="{048A1424-EC44-FB4C-A260-F2A264A1FA4B}" srcOrd="0" destOrd="0" presId="urn:microsoft.com/office/officeart/2008/layout/VerticalCurvedList"/>
    <dgm:cxn modelId="{6C4586C7-E716-7C4A-8E4C-C2ABF3DF7D63}" type="presParOf" srcId="{048A1424-EC44-FB4C-A260-F2A264A1FA4B}" destId="{1BB73F25-76F9-554E-AC4A-273407EB4E6E}" srcOrd="0" destOrd="0" presId="urn:microsoft.com/office/officeart/2008/layout/VerticalCurvedList"/>
    <dgm:cxn modelId="{F592A10A-25D4-404D-A19E-E1D6B2D00E3C}" type="presParOf" srcId="{1BB73F25-76F9-554E-AC4A-273407EB4E6E}" destId="{B153E114-BFC5-C044-9EAC-39E883957CF4}" srcOrd="0" destOrd="0" presId="urn:microsoft.com/office/officeart/2008/layout/VerticalCurvedList"/>
    <dgm:cxn modelId="{DC6FB317-82F5-6444-8449-D8B45F869562}" type="presParOf" srcId="{1BB73F25-76F9-554E-AC4A-273407EB4E6E}" destId="{82248370-6E94-0147-8D7B-0E84B2F46D25}" srcOrd="1" destOrd="0" presId="urn:microsoft.com/office/officeart/2008/layout/VerticalCurvedList"/>
    <dgm:cxn modelId="{DDA4BBA2-F2E8-E043-892D-ECEDBAA288C6}" type="presParOf" srcId="{1BB73F25-76F9-554E-AC4A-273407EB4E6E}" destId="{CC704D3D-507E-DE4E-9751-14D9609CAF6F}" srcOrd="2" destOrd="0" presId="urn:microsoft.com/office/officeart/2008/layout/VerticalCurvedList"/>
    <dgm:cxn modelId="{E244208F-0274-DF4A-9385-654900442432}" type="presParOf" srcId="{1BB73F25-76F9-554E-AC4A-273407EB4E6E}" destId="{3F82D3EC-4BBE-664E-AA29-E62E774A8351}" srcOrd="3" destOrd="0" presId="urn:microsoft.com/office/officeart/2008/layout/VerticalCurvedList"/>
    <dgm:cxn modelId="{1298C6BE-5161-DE49-B13F-9A97A7C4904F}" type="presParOf" srcId="{048A1424-EC44-FB4C-A260-F2A264A1FA4B}" destId="{9E1AE8EC-86D4-2F40-8357-EF1071031B72}" srcOrd="1" destOrd="0" presId="urn:microsoft.com/office/officeart/2008/layout/VerticalCurvedList"/>
    <dgm:cxn modelId="{72BCB56E-C00E-4845-A9DB-CF046BD9444D}" type="presParOf" srcId="{048A1424-EC44-FB4C-A260-F2A264A1FA4B}" destId="{F76E60D3-C99D-434C-B27A-62E78663607B}" srcOrd="2" destOrd="0" presId="urn:microsoft.com/office/officeart/2008/layout/VerticalCurvedList"/>
    <dgm:cxn modelId="{7A6D06A0-3F8A-344A-B61D-9BAB144E3A65}" type="presParOf" srcId="{F76E60D3-C99D-434C-B27A-62E78663607B}" destId="{75A86A01-532E-4241-B591-F8E5DE08D564}" srcOrd="0" destOrd="0" presId="urn:microsoft.com/office/officeart/2008/layout/VerticalCurvedList"/>
    <dgm:cxn modelId="{7A1CAE6D-1547-9E4B-9B94-E9D80BEE8DD8}" type="presParOf" srcId="{048A1424-EC44-FB4C-A260-F2A264A1FA4B}" destId="{77AA105F-DFA9-8140-895D-360E2496FBB5}" srcOrd="3" destOrd="0" presId="urn:microsoft.com/office/officeart/2008/layout/VerticalCurvedList"/>
    <dgm:cxn modelId="{7412BA60-0E86-B24E-92B1-74DA232E3F01}" type="presParOf" srcId="{048A1424-EC44-FB4C-A260-F2A264A1FA4B}" destId="{AA4F0DEA-9A0D-5340-BBE2-08B9F53511B3}" srcOrd="4" destOrd="0" presId="urn:microsoft.com/office/officeart/2008/layout/VerticalCurvedList"/>
    <dgm:cxn modelId="{55ABFBE3-2717-114D-AC25-66EA3D0AC9BA}" type="presParOf" srcId="{AA4F0DEA-9A0D-5340-BBE2-08B9F53511B3}" destId="{F54A5FC7-5548-4B42-AFEF-0C2CA1A6110C}" srcOrd="0" destOrd="0" presId="urn:microsoft.com/office/officeart/2008/layout/VerticalCurvedList"/>
    <dgm:cxn modelId="{4EF590F0-3348-7D4E-B8FC-A0C20478BAC0}" type="presParOf" srcId="{048A1424-EC44-FB4C-A260-F2A264A1FA4B}" destId="{1F46BA81-E98C-1E45-A53D-E995C9E8E6FC}" srcOrd="5" destOrd="0" presId="urn:microsoft.com/office/officeart/2008/layout/VerticalCurvedList"/>
    <dgm:cxn modelId="{672F1449-5D01-2D4B-B70E-0BFE07EAFD86}" type="presParOf" srcId="{048A1424-EC44-FB4C-A260-F2A264A1FA4B}" destId="{FFC91B82-99FD-D647-841C-458CCEF97155}" srcOrd="6" destOrd="0" presId="urn:microsoft.com/office/officeart/2008/layout/VerticalCurvedList"/>
    <dgm:cxn modelId="{E60BD278-E99C-914E-9926-C780B859B252}" type="presParOf" srcId="{FFC91B82-99FD-D647-841C-458CCEF97155}" destId="{4E5ED996-AB1E-5C4E-BA3E-06C19115087D}" srcOrd="0" destOrd="0" presId="urn:microsoft.com/office/officeart/2008/layout/VerticalCurvedList"/>
    <dgm:cxn modelId="{F75DE6D7-623A-9A42-B44E-2F31B42619DB}" type="presParOf" srcId="{048A1424-EC44-FB4C-A260-F2A264A1FA4B}" destId="{871165CA-FC96-7C43-B0F7-933BF7CEB83D}" srcOrd="7" destOrd="0" presId="urn:microsoft.com/office/officeart/2008/layout/VerticalCurvedList"/>
    <dgm:cxn modelId="{6F97E5A2-A5C7-F04D-8EF3-D44AD3D417AD}" type="presParOf" srcId="{048A1424-EC44-FB4C-A260-F2A264A1FA4B}" destId="{38659066-C058-CF4E-BA08-A4BBB45BC1AD}" srcOrd="8" destOrd="0" presId="urn:microsoft.com/office/officeart/2008/layout/VerticalCurvedList"/>
    <dgm:cxn modelId="{D41A5DC6-3BE3-F04C-83DC-CDD2C24CBD1F}" type="presParOf" srcId="{38659066-C058-CF4E-BA08-A4BBB45BC1AD}" destId="{3EEA8F78-D667-004B-AC82-A30C6977EB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8D1569-15F5-184D-8CC2-B49918A61E3E}" type="doc">
      <dgm:prSet loTypeId="urn:microsoft.com/office/officeart/2005/8/layout/list1" loCatId="" qsTypeId="urn:microsoft.com/office/officeart/2005/8/quickstyle/simple2" qsCatId="simple" csTypeId="urn:microsoft.com/office/officeart/2005/8/colors/accent3_5" csCatId="accent3" phldr="1"/>
      <dgm:spPr/>
      <dgm:t>
        <a:bodyPr/>
        <a:lstStyle/>
        <a:p>
          <a:endParaRPr lang="en-US"/>
        </a:p>
      </dgm:t>
    </dgm:pt>
    <dgm:pt modelId="{9A2FCBD9-5F90-E343-B0BD-E28939D7D9DB}">
      <dgm:prSet phldrT="[Text]"/>
      <dgm:spPr/>
      <dgm:t>
        <a:bodyPr/>
        <a:lstStyle/>
        <a:p>
          <a:r>
            <a:rPr lang="en-US" dirty="0"/>
            <a:t>Dumpster Diving</a:t>
          </a:r>
        </a:p>
      </dgm:t>
    </dgm:pt>
    <dgm:pt modelId="{85DB6906-AD02-E34A-A5F2-CDCDB7C0EA5A}" type="parTrans" cxnId="{90ED11F4-A125-8241-93E6-147A8438D984}">
      <dgm:prSet/>
      <dgm:spPr/>
      <dgm:t>
        <a:bodyPr/>
        <a:lstStyle/>
        <a:p>
          <a:endParaRPr lang="en-US"/>
        </a:p>
      </dgm:t>
    </dgm:pt>
    <dgm:pt modelId="{80B82883-6E43-C441-9089-23F037F5AFF8}" type="sibTrans" cxnId="{90ED11F4-A125-8241-93E6-147A8438D984}">
      <dgm:prSet/>
      <dgm:spPr/>
      <dgm:t>
        <a:bodyPr/>
        <a:lstStyle/>
        <a:p>
          <a:endParaRPr lang="en-US"/>
        </a:p>
      </dgm:t>
    </dgm:pt>
    <dgm:pt modelId="{DA2ACA5B-3C25-4440-BD4B-A72788CF6B53}">
      <dgm:prSet phldrT="[Text]"/>
      <dgm:spPr/>
      <dgm:t>
        <a:bodyPr/>
        <a:lstStyle/>
        <a:p>
          <a:r>
            <a:rPr lang="en-US" dirty="0"/>
            <a:t>Skimming</a:t>
          </a:r>
        </a:p>
      </dgm:t>
    </dgm:pt>
    <dgm:pt modelId="{4227819A-E280-7942-BD93-9BAED489F447}" type="parTrans" cxnId="{96B34B8C-F681-3148-8776-A826E25F9D01}">
      <dgm:prSet/>
      <dgm:spPr/>
      <dgm:t>
        <a:bodyPr/>
        <a:lstStyle/>
        <a:p>
          <a:endParaRPr lang="en-US"/>
        </a:p>
      </dgm:t>
    </dgm:pt>
    <dgm:pt modelId="{B74AF143-F0AA-6846-9FCA-B2A3651119E4}" type="sibTrans" cxnId="{96B34B8C-F681-3148-8776-A826E25F9D01}">
      <dgm:prSet/>
      <dgm:spPr/>
      <dgm:t>
        <a:bodyPr/>
        <a:lstStyle/>
        <a:p>
          <a:endParaRPr lang="en-US"/>
        </a:p>
      </dgm:t>
    </dgm:pt>
    <dgm:pt modelId="{633DBE39-E0B8-7F4F-9C7A-60ED93AE7C94}">
      <dgm:prSet phldrT="[Text]"/>
      <dgm:spPr/>
      <dgm:t>
        <a:bodyPr/>
        <a:lstStyle/>
        <a:p>
          <a:r>
            <a:rPr lang="en-US" dirty="0"/>
            <a:t>Phishing</a:t>
          </a:r>
        </a:p>
      </dgm:t>
    </dgm:pt>
    <dgm:pt modelId="{B5180BFF-722A-CA41-B4A1-C9391646CAEA}" type="parTrans" cxnId="{7964A197-88F8-BA4D-8179-5D3A5672E8AA}">
      <dgm:prSet/>
      <dgm:spPr/>
      <dgm:t>
        <a:bodyPr/>
        <a:lstStyle/>
        <a:p>
          <a:endParaRPr lang="en-US"/>
        </a:p>
      </dgm:t>
    </dgm:pt>
    <dgm:pt modelId="{F55B8B8C-B707-4047-9240-EF19919E829F}" type="sibTrans" cxnId="{7964A197-88F8-BA4D-8179-5D3A5672E8AA}">
      <dgm:prSet/>
      <dgm:spPr/>
      <dgm:t>
        <a:bodyPr/>
        <a:lstStyle/>
        <a:p>
          <a:endParaRPr lang="en-US"/>
        </a:p>
      </dgm:t>
    </dgm:pt>
    <dgm:pt modelId="{4A821AE5-3C47-C646-A878-C0B84303AA8B}">
      <dgm:prSet phldrT="[Text]"/>
      <dgm:spPr/>
      <dgm:t>
        <a:bodyPr/>
        <a:lstStyle/>
        <a:p>
          <a:r>
            <a:rPr lang="en-US" dirty="0"/>
            <a:t>Changing Your Address</a:t>
          </a:r>
        </a:p>
      </dgm:t>
    </dgm:pt>
    <dgm:pt modelId="{E7541EC2-76B2-3149-A0A7-08E25182E022}" type="parTrans" cxnId="{7CC9B048-A73E-514A-A303-8B704D73EB82}">
      <dgm:prSet/>
      <dgm:spPr/>
      <dgm:t>
        <a:bodyPr/>
        <a:lstStyle/>
        <a:p>
          <a:endParaRPr lang="en-US"/>
        </a:p>
      </dgm:t>
    </dgm:pt>
    <dgm:pt modelId="{423911CB-8E2A-494A-9BA5-AB3C40188309}" type="sibTrans" cxnId="{7CC9B048-A73E-514A-A303-8B704D73EB82}">
      <dgm:prSet/>
      <dgm:spPr/>
      <dgm:t>
        <a:bodyPr/>
        <a:lstStyle/>
        <a:p>
          <a:endParaRPr lang="en-US"/>
        </a:p>
      </dgm:t>
    </dgm:pt>
    <dgm:pt modelId="{C6F8554C-CFD1-BD42-A56F-04A5056C3002}">
      <dgm:prSet phldrT="[Text]"/>
      <dgm:spPr/>
      <dgm:t>
        <a:bodyPr/>
        <a:lstStyle/>
        <a:p>
          <a:r>
            <a:rPr lang="en-US" dirty="0"/>
            <a:t>Old-Fashioned Stealing</a:t>
          </a:r>
        </a:p>
      </dgm:t>
    </dgm:pt>
    <dgm:pt modelId="{9A05D08F-41B7-8245-8531-0FB4818138AF}" type="parTrans" cxnId="{16C2695B-2C86-0741-827D-EE20412516C1}">
      <dgm:prSet/>
      <dgm:spPr/>
      <dgm:t>
        <a:bodyPr/>
        <a:lstStyle/>
        <a:p>
          <a:endParaRPr lang="en-US"/>
        </a:p>
      </dgm:t>
    </dgm:pt>
    <dgm:pt modelId="{25C105F7-054C-C845-88A6-CC2A5E3A4A6D}" type="sibTrans" cxnId="{16C2695B-2C86-0741-827D-EE20412516C1}">
      <dgm:prSet/>
      <dgm:spPr/>
      <dgm:t>
        <a:bodyPr/>
        <a:lstStyle/>
        <a:p>
          <a:endParaRPr lang="en-US"/>
        </a:p>
      </dgm:t>
    </dgm:pt>
    <dgm:pt modelId="{9872DEFA-BF52-F349-AFCA-FECCA0758DEB}">
      <dgm:prSet phldrT="[Text]"/>
      <dgm:spPr/>
      <dgm:t>
        <a:bodyPr/>
        <a:lstStyle/>
        <a:p>
          <a:r>
            <a:rPr lang="en-US" dirty="0"/>
            <a:t>Pretexting</a:t>
          </a:r>
        </a:p>
      </dgm:t>
    </dgm:pt>
    <dgm:pt modelId="{1BE620DC-343B-1840-BC67-DCA6A1BBCAC4}" type="parTrans" cxnId="{B1E07B33-212C-9F45-90D9-C9C5F48F467D}">
      <dgm:prSet/>
      <dgm:spPr/>
      <dgm:t>
        <a:bodyPr/>
        <a:lstStyle/>
        <a:p>
          <a:endParaRPr lang="en-US"/>
        </a:p>
      </dgm:t>
    </dgm:pt>
    <dgm:pt modelId="{A687698F-F842-E846-A065-21C396E8FA23}" type="sibTrans" cxnId="{B1E07B33-212C-9F45-90D9-C9C5F48F467D}">
      <dgm:prSet/>
      <dgm:spPr/>
      <dgm:t>
        <a:bodyPr/>
        <a:lstStyle/>
        <a:p>
          <a:endParaRPr lang="en-US"/>
        </a:p>
      </dgm:t>
    </dgm:pt>
    <dgm:pt modelId="{B7B25079-106B-8844-A32E-46CD93A03541}" type="pres">
      <dgm:prSet presAssocID="{268D1569-15F5-184D-8CC2-B49918A61E3E}" presName="linear" presStyleCnt="0">
        <dgm:presLayoutVars>
          <dgm:dir/>
          <dgm:animLvl val="lvl"/>
          <dgm:resizeHandles val="exact"/>
        </dgm:presLayoutVars>
      </dgm:prSet>
      <dgm:spPr/>
    </dgm:pt>
    <dgm:pt modelId="{85CDF7B6-8D54-F741-B451-978CC3C1160A}" type="pres">
      <dgm:prSet presAssocID="{9A2FCBD9-5F90-E343-B0BD-E28939D7D9DB}" presName="parentLin" presStyleCnt="0"/>
      <dgm:spPr/>
    </dgm:pt>
    <dgm:pt modelId="{8C46EB59-1256-834A-B09C-FFD2C5E78DDB}" type="pres">
      <dgm:prSet presAssocID="{9A2FCBD9-5F90-E343-B0BD-E28939D7D9DB}" presName="parentLeftMargin" presStyleLbl="node1" presStyleIdx="0" presStyleCnt="6"/>
      <dgm:spPr/>
    </dgm:pt>
    <dgm:pt modelId="{381AD31D-F564-FB4F-83F4-0F855F9BF948}" type="pres">
      <dgm:prSet presAssocID="{9A2FCBD9-5F90-E343-B0BD-E28939D7D9DB}" presName="parentText" presStyleLbl="node1" presStyleIdx="0" presStyleCnt="6">
        <dgm:presLayoutVars>
          <dgm:chMax val="0"/>
          <dgm:bulletEnabled val="1"/>
        </dgm:presLayoutVars>
      </dgm:prSet>
      <dgm:spPr/>
    </dgm:pt>
    <dgm:pt modelId="{77019285-7681-CA43-A872-9C7275663B78}" type="pres">
      <dgm:prSet presAssocID="{9A2FCBD9-5F90-E343-B0BD-E28939D7D9DB}" presName="negativeSpace" presStyleCnt="0"/>
      <dgm:spPr/>
    </dgm:pt>
    <dgm:pt modelId="{04682819-304C-F948-A205-41AC1B104EE4}" type="pres">
      <dgm:prSet presAssocID="{9A2FCBD9-5F90-E343-B0BD-E28939D7D9DB}" presName="childText" presStyleLbl="conFgAcc1" presStyleIdx="0" presStyleCnt="6">
        <dgm:presLayoutVars>
          <dgm:bulletEnabled val="1"/>
        </dgm:presLayoutVars>
      </dgm:prSet>
      <dgm:spPr/>
    </dgm:pt>
    <dgm:pt modelId="{8FC11EBA-3267-864E-A042-7FDB1B366C42}" type="pres">
      <dgm:prSet presAssocID="{80B82883-6E43-C441-9089-23F037F5AFF8}" presName="spaceBetweenRectangles" presStyleCnt="0"/>
      <dgm:spPr/>
    </dgm:pt>
    <dgm:pt modelId="{9066B24E-A68B-584A-94C4-0E3CCBA8427F}" type="pres">
      <dgm:prSet presAssocID="{DA2ACA5B-3C25-4440-BD4B-A72788CF6B53}" presName="parentLin" presStyleCnt="0"/>
      <dgm:spPr/>
    </dgm:pt>
    <dgm:pt modelId="{0D2F1B24-4AF3-614F-8057-28C2A5139D27}" type="pres">
      <dgm:prSet presAssocID="{DA2ACA5B-3C25-4440-BD4B-A72788CF6B53}" presName="parentLeftMargin" presStyleLbl="node1" presStyleIdx="0" presStyleCnt="6"/>
      <dgm:spPr/>
    </dgm:pt>
    <dgm:pt modelId="{077DAE23-D1FE-5E47-B8CF-B6631D14F6E0}" type="pres">
      <dgm:prSet presAssocID="{DA2ACA5B-3C25-4440-BD4B-A72788CF6B53}" presName="parentText" presStyleLbl="node1" presStyleIdx="1" presStyleCnt="6">
        <dgm:presLayoutVars>
          <dgm:chMax val="0"/>
          <dgm:bulletEnabled val="1"/>
        </dgm:presLayoutVars>
      </dgm:prSet>
      <dgm:spPr/>
    </dgm:pt>
    <dgm:pt modelId="{4AC275AC-8F23-B14C-8AA3-2F625A7AA2E4}" type="pres">
      <dgm:prSet presAssocID="{DA2ACA5B-3C25-4440-BD4B-A72788CF6B53}" presName="negativeSpace" presStyleCnt="0"/>
      <dgm:spPr/>
    </dgm:pt>
    <dgm:pt modelId="{B62F8756-DF3B-9643-87A2-033E7CAFE013}" type="pres">
      <dgm:prSet presAssocID="{DA2ACA5B-3C25-4440-BD4B-A72788CF6B53}" presName="childText" presStyleLbl="conFgAcc1" presStyleIdx="1" presStyleCnt="6">
        <dgm:presLayoutVars>
          <dgm:bulletEnabled val="1"/>
        </dgm:presLayoutVars>
      </dgm:prSet>
      <dgm:spPr/>
    </dgm:pt>
    <dgm:pt modelId="{B326F5D9-991C-6A49-9150-F21C6F7B2030}" type="pres">
      <dgm:prSet presAssocID="{B74AF143-F0AA-6846-9FCA-B2A3651119E4}" presName="spaceBetweenRectangles" presStyleCnt="0"/>
      <dgm:spPr/>
    </dgm:pt>
    <dgm:pt modelId="{F6397387-EB54-2242-B4D3-602EBC861A57}" type="pres">
      <dgm:prSet presAssocID="{633DBE39-E0B8-7F4F-9C7A-60ED93AE7C94}" presName="parentLin" presStyleCnt="0"/>
      <dgm:spPr/>
    </dgm:pt>
    <dgm:pt modelId="{0B3245BE-C5F8-5A48-A867-DD2BA4800885}" type="pres">
      <dgm:prSet presAssocID="{633DBE39-E0B8-7F4F-9C7A-60ED93AE7C94}" presName="parentLeftMargin" presStyleLbl="node1" presStyleIdx="1" presStyleCnt="6"/>
      <dgm:spPr/>
    </dgm:pt>
    <dgm:pt modelId="{6024B7BB-BCC0-1A41-949B-3824D9854880}" type="pres">
      <dgm:prSet presAssocID="{633DBE39-E0B8-7F4F-9C7A-60ED93AE7C94}" presName="parentText" presStyleLbl="node1" presStyleIdx="2" presStyleCnt="6">
        <dgm:presLayoutVars>
          <dgm:chMax val="0"/>
          <dgm:bulletEnabled val="1"/>
        </dgm:presLayoutVars>
      </dgm:prSet>
      <dgm:spPr/>
    </dgm:pt>
    <dgm:pt modelId="{68FA2A79-4C56-6C43-B336-DD8B481C2388}" type="pres">
      <dgm:prSet presAssocID="{633DBE39-E0B8-7F4F-9C7A-60ED93AE7C94}" presName="negativeSpace" presStyleCnt="0"/>
      <dgm:spPr/>
    </dgm:pt>
    <dgm:pt modelId="{4865D35A-37EE-8142-816F-E45DABDCB6A9}" type="pres">
      <dgm:prSet presAssocID="{633DBE39-E0B8-7F4F-9C7A-60ED93AE7C94}" presName="childText" presStyleLbl="conFgAcc1" presStyleIdx="2" presStyleCnt="6">
        <dgm:presLayoutVars>
          <dgm:bulletEnabled val="1"/>
        </dgm:presLayoutVars>
      </dgm:prSet>
      <dgm:spPr/>
    </dgm:pt>
    <dgm:pt modelId="{CBD2A8CE-11E4-B84B-8826-12C6E0BA2C75}" type="pres">
      <dgm:prSet presAssocID="{F55B8B8C-B707-4047-9240-EF19919E829F}" presName="spaceBetweenRectangles" presStyleCnt="0"/>
      <dgm:spPr/>
    </dgm:pt>
    <dgm:pt modelId="{27664FFB-847A-3546-8CE0-319864018F60}" type="pres">
      <dgm:prSet presAssocID="{4A821AE5-3C47-C646-A878-C0B84303AA8B}" presName="parentLin" presStyleCnt="0"/>
      <dgm:spPr/>
    </dgm:pt>
    <dgm:pt modelId="{8C5EDA0D-C0BB-5B43-87C1-A1783D3D5BAB}" type="pres">
      <dgm:prSet presAssocID="{4A821AE5-3C47-C646-A878-C0B84303AA8B}" presName="parentLeftMargin" presStyleLbl="node1" presStyleIdx="2" presStyleCnt="6"/>
      <dgm:spPr/>
    </dgm:pt>
    <dgm:pt modelId="{70B8EDF6-B7B6-B94B-A8EF-4EABFB6C7D82}" type="pres">
      <dgm:prSet presAssocID="{4A821AE5-3C47-C646-A878-C0B84303AA8B}" presName="parentText" presStyleLbl="node1" presStyleIdx="3" presStyleCnt="6">
        <dgm:presLayoutVars>
          <dgm:chMax val="0"/>
          <dgm:bulletEnabled val="1"/>
        </dgm:presLayoutVars>
      </dgm:prSet>
      <dgm:spPr/>
    </dgm:pt>
    <dgm:pt modelId="{47F44127-91D3-C542-B692-9277A2DBB758}" type="pres">
      <dgm:prSet presAssocID="{4A821AE5-3C47-C646-A878-C0B84303AA8B}" presName="negativeSpace" presStyleCnt="0"/>
      <dgm:spPr/>
    </dgm:pt>
    <dgm:pt modelId="{833FF932-CB81-0244-B5C7-1FF758B094E9}" type="pres">
      <dgm:prSet presAssocID="{4A821AE5-3C47-C646-A878-C0B84303AA8B}" presName="childText" presStyleLbl="conFgAcc1" presStyleIdx="3" presStyleCnt="6">
        <dgm:presLayoutVars>
          <dgm:bulletEnabled val="1"/>
        </dgm:presLayoutVars>
      </dgm:prSet>
      <dgm:spPr/>
    </dgm:pt>
    <dgm:pt modelId="{7EBAEFFE-8D45-4148-8415-3B90170CFB7D}" type="pres">
      <dgm:prSet presAssocID="{423911CB-8E2A-494A-9BA5-AB3C40188309}" presName="spaceBetweenRectangles" presStyleCnt="0"/>
      <dgm:spPr/>
    </dgm:pt>
    <dgm:pt modelId="{65FBCE1E-A039-ED47-B8B3-D93DB8B46D95}" type="pres">
      <dgm:prSet presAssocID="{C6F8554C-CFD1-BD42-A56F-04A5056C3002}" presName="parentLin" presStyleCnt="0"/>
      <dgm:spPr/>
    </dgm:pt>
    <dgm:pt modelId="{5029D6B5-7680-0B4A-A052-9915895DBB67}" type="pres">
      <dgm:prSet presAssocID="{C6F8554C-CFD1-BD42-A56F-04A5056C3002}" presName="parentLeftMargin" presStyleLbl="node1" presStyleIdx="3" presStyleCnt="6"/>
      <dgm:spPr/>
    </dgm:pt>
    <dgm:pt modelId="{E73466A3-B76B-0444-A3EC-3068801649A6}" type="pres">
      <dgm:prSet presAssocID="{C6F8554C-CFD1-BD42-A56F-04A5056C3002}" presName="parentText" presStyleLbl="node1" presStyleIdx="4" presStyleCnt="6">
        <dgm:presLayoutVars>
          <dgm:chMax val="0"/>
          <dgm:bulletEnabled val="1"/>
        </dgm:presLayoutVars>
      </dgm:prSet>
      <dgm:spPr/>
    </dgm:pt>
    <dgm:pt modelId="{0553070E-6452-E843-8467-07B54F05D7AE}" type="pres">
      <dgm:prSet presAssocID="{C6F8554C-CFD1-BD42-A56F-04A5056C3002}" presName="negativeSpace" presStyleCnt="0"/>
      <dgm:spPr/>
    </dgm:pt>
    <dgm:pt modelId="{5D17686C-57AD-4045-8E34-B082A15F8336}" type="pres">
      <dgm:prSet presAssocID="{C6F8554C-CFD1-BD42-A56F-04A5056C3002}" presName="childText" presStyleLbl="conFgAcc1" presStyleIdx="4" presStyleCnt="6">
        <dgm:presLayoutVars>
          <dgm:bulletEnabled val="1"/>
        </dgm:presLayoutVars>
      </dgm:prSet>
      <dgm:spPr/>
    </dgm:pt>
    <dgm:pt modelId="{10A2075B-4509-454C-9971-C52DE682F80E}" type="pres">
      <dgm:prSet presAssocID="{25C105F7-054C-C845-88A6-CC2A5E3A4A6D}" presName="spaceBetweenRectangles" presStyleCnt="0"/>
      <dgm:spPr/>
    </dgm:pt>
    <dgm:pt modelId="{E5D1742E-D204-CA4B-8638-E304A27EB0EE}" type="pres">
      <dgm:prSet presAssocID="{9872DEFA-BF52-F349-AFCA-FECCA0758DEB}" presName="parentLin" presStyleCnt="0"/>
      <dgm:spPr/>
    </dgm:pt>
    <dgm:pt modelId="{21B19346-714E-0844-A321-E5D80AAA79EE}" type="pres">
      <dgm:prSet presAssocID="{9872DEFA-BF52-F349-AFCA-FECCA0758DEB}" presName="parentLeftMargin" presStyleLbl="node1" presStyleIdx="4" presStyleCnt="6"/>
      <dgm:spPr/>
    </dgm:pt>
    <dgm:pt modelId="{EDCB5BDA-3AE1-9A42-B165-8CAD18B5989F}" type="pres">
      <dgm:prSet presAssocID="{9872DEFA-BF52-F349-AFCA-FECCA0758DEB}" presName="parentText" presStyleLbl="node1" presStyleIdx="5" presStyleCnt="6">
        <dgm:presLayoutVars>
          <dgm:chMax val="0"/>
          <dgm:bulletEnabled val="1"/>
        </dgm:presLayoutVars>
      </dgm:prSet>
      <dgm:spPr/>
    </dgm:pt>
    <dgm:pt modelId="{B8F9764F-901C-6143-A8F5-AC506F5C589C}" type="pres">
      <dgm:prSet presAssocID="{9872DEFA-BF52-F349-AFCA-FECCA0758DEB}" presName="negativeSpace" presStyleCnt="0"/>
      <dgm:spPr/>
    </dgm:pt>
    <dgm:pt modelId="{7A9BAE54-5A60-4A4D-8768-9F0ECA877C1F}" type="pres">
      <dgm:prSet presAssocID="{9872DEFA-BF52-F349-AFCA-FECCA0758DEB}" presName="childText" presStyleLbl="conFgAcc1" presStyleIdx="5" presStyleCnt="6">
        <dgm:presLayoutVars>
          <dgm:bulletEnabled val="1"/>
        </dgm:presLayoutVars>
      </dgm:prSet>
      <dgm:spPr/>
    </dgm:pt>
  </dgm:ptLst>
  <dgm:cxnLst>
    <dgm:cxn modelId="{31418A2B-F71E-A74C-AF38-34F44FEC5E3C}" type="presOf" srcId="{633DBE39-E0B8-7F4F-9C7A-60ED93AE7C94}" destId="{6024B7BB-BCC0-1A41-949B-3824D9854880}" srcOrd="1" destOrd="0" presId="urn:microsoft.com/office/officeart/2005/8/layout/list1"/>
    <dgm:cxn modelId="{B1E07B33-212C-9F45-90D9-C9C5F48F467D}" srcId="{268D1569-15F5-184D-8CC2-B49918A61E3E}" destId="{9872DEFA-BF52-F349-AFCA-FECCA0758DEB}" srcOrd="5" destOrd="0" parTransId="{1BE620DC-343B-1840-BC67-DCA6A1BBCAC4}" sibTransId="{A687698F-F842-E846-A065-21C396E8FA23}"/>
    <dgm:cxn modelId="{07C2EE3C-780B-FF4B-BA09-F021DCCF7D87}" type="presOf" srcId="{C6F8554C-CFD1-BD42-A56F-04A5056C3002}" destId="{5029D6B5-7680-0B4A-A052-9915895DBB67}" srcOrd="0" destOrd="0" presId="urn:microsoft.com/office/officeart/2005/8/layout/list1"/>
    <dgm:cxn modelId="{16C2695B-2C86-0741-827D-EE20412516C1}" srcId="{268D1569-15F5-184D-8CC2-B49918A61E3E}" destId="{C6F8554C-CFD1-BD42-A56F-04A5056C3002}" srcOrd="4" destOrd="0" parTransId="{9A05D08F-41B7-8245-8531-0FB4818138AF}" sibTransId="{25C105F7-054C-C845-88A6-CC2A5E3A4A6D}"/>
    <dgm:cxn modelId="{93DE485F-DFA2-E048-A919-C96761742F90}" type="presOf" srcId="{4A821AE5-3C47-C646-A878-C0B84303AA8B}" destId="{70B8EDF6-B7B6-B94B-A8EF-4EABFB6C7D82}" srcOrd="1" destOrd="0" presId="urn:microsoft.com/office/officeart/2005/8/layout/list1"/>
    <dgm:cxn modelId="{24E97568-7FBC-2548-8422-10B18250D572}" type="presOf" srcId="{268D1569-15F5-184D-8CC2-B49918A61E3E}" destId="{B7B25079-106B-8844-A32E-46CD93A03541}" srcOrd="0" destOrd="0" presId="urn:microsoft.com/office/officeart/2005/8/layout/list1"/>
    <dgm:cxn modelId="{7CC9B048-A73E-514A-A303-8B704D73EB82}" srcId="{268D1569-15F5-184D-8CC2-B49918A61E3E}" destId="{4A821AE5-3C47-C646-A878-C0B84303AA8B}" srcOrd="3" destOrd="0" parTransId="{E7541EC2-76B2-3149-A0A7-08E25182E022}" sibTransId="{423911CB-8E2A-494A-9BA5-AB3C40188309}"/>
    <dgm:cxn modelId="{28267F6D-C8EF-EB4F-A675-0E5C92152219}" type="presOf" srcId="{9872DEFA-BF52-F349-AFCA-FECCA0758DEB}" destId="{EDCB5BDA-3AE1-9A42-B165-8CAD18B5989F}" srcOrd="1" destOrd="0" presId="urn:microsoft.com/office/officeart/2005/8/layout/list1"/>
    <dgm:cxn modelId="{732A5985-2315-4449-B176-984354580369}" type="presOf" srcId="{C6F8554C-CFD1-BD42-A56F-04A5056C3002}" destId="{E73466A3-B76B-0444-A3EC-3068801649A6}" srcOrd="1" destOrd="0" presId="urn:microsoft.com/office/officeart/2005/8/layout/list1"/>
    <dgm:cxn modelId="{96B34B8C-F681-3148-8776-A826E25F9D01}" srcId="{268D1569-15F5-184D-8CC2-B49918A61E3E}" destId="{DA2ACA5B-3C25-4440-BD4B-A72788CF6B53}" srcOrd="1" destOrd="0" parTransId="{4227819A-E280-7942-BD93-9BAED489F447}" sibTransId="{B74AF143-F0AA-6846-9FCA-B2A3651119E4}"/>
    <dgm:cxn modelId="{B60BA191-8019-6B4F-A0D0-F338E26B0854}" type="presOf" srcId="{4A821AE5-3C47-C646-A878-C0B84303AA8B}" destId="{8C5EDA0D-C0BB-5B43-87C1-A1783D3D5BAB}" srcOrd="0" destOrd="0" presId="urn:microsoft.com/office/officeart/2005/8/layout/list1"/>
    <dgm:cxn modelId="{382F4496-F684-244F-9474-BCF4A8E7572F}" type="presOf" srcId="{633DBE39-E0B8-7F4F-9C7A-60ED93AE7C94}" destId="{0B3245BE-C5F8-5A48-A867-DD2BA4800885}" srcOrd="0" destOrd="0" presId="urn:microsoft.com/office/officeart/2005/8/layout/list1"/>
    <dgm:cxn modelId="{7964A197-88F8-BA4D-8179-5D3A5672E8AA}" srcId="{268D1569-15F5-184D-8CC2-B49918A61E3E}" destId="{633DBE39-E0B8-7F4F-9C7A-60ED93AE7C94}" srcOrd="2" destOrd="0" parTransId="{B5180BFF-722A-CA41-B4A1-C9391646CAEA}" sibTransId="{F55B8B8C-B707-4047-9240-EF19919E829F}"/>
    <dgm:cxn modelId="{11DD5BA7-2D5D-5148-B742-C84265F222F0}" type="presOf" srcId="{9A2FCBD9-5F90-E343-B0BD-E28939D7D9DB}" destId="{381AD31D-F564-FB4F-83F4-0F855F9BF948}" srcOrd="1" destOrd="0" presId="urn:microsoft.com/office/officeart/2005/8/layout/list1"/>
    <dgm:cxn modelId="{5B4850B3-C2F6-BA4D-94BC-301677793B9B}" type="presOf" srcId="{9A2FCBD9-5F90-E343-B0BD-E28939D7D9DB}" destId="{8C46EB59-1256-834A-B09C-FFD2C5E78DDB}" srcOrd="0" destOrd="0" presId="urn:microsoft.com/office/officeart/2005/8/layout/list1"/>
    <dgm:cxn modelId="{B4F54EE6-EBCD-7F44-802D-AB30E857383F}" type="presOf" srcId="{9872DEFA-BF52-F349-AFCA-FECCA0758DEB}" destId="{21B19346-714E-0844-A321-E5D80AAA79EE}" srcOrd="0" destOrd="0" presId="urn:microsoft.com/office/officeart/2005/8/layout/list1"/>
    <dgm:cxn modelId="{39DCA3E7-ED6B-6548-A0CE-3247D47DD49B}" type="presOf" srcId="{DA2ACA5B-3C25-4440-BD4B-A72788CF6B53}" destId="{077DAE23-D1FE-5E47-B8CF-B6631D14F6E0}" srcOrd="1" destOrd="0" presId="urn:microsoft.com/office/officeart/2005/8/layout/list1"/>
    <dgm:cxn modelId="{90ED11F4-A125-8241-93E6-147A8438D984}" srcId="{268D1569-15F5-184D-8CC2-B49918A61E3E}" destId="{9A2FCBD9-5F90-E343-B0BD-E28939D7D9DB}" srcOrd="0" destOrd="0" parTransId="{85DB6906-AD02-E34A-A5F2-CDCDB7C0EA5A}" sibTransId="{80B82883-6E43-C441-9089-23F037F5AFF8}"/>
    <dgm:cxn modelId="{3A0AC3F4-D73F-7B49-BB41-1616B0034674}" type="presOf" srcId="{DA2ACA5B-3C25-4440-BD4B-A72788CF6B53}" destId="{0D2F1B24-4AF3-614F-8057-28C2A5139D27}" srcOrd="0" destOrd="0" presId="urn:microsoft.com/office/officeart/2005/8/layout/list1"/>
    <dgm:cxn modelId="{8470645D-967E-A641-AAED-00D08CC4DD55}" type="presParOf" srcId="{B7B25079-106B-8844-A32E-46CD93A03541}" destId="{85CDF7B6-8D54-F741-B451-978CC3C1160A}" srcOrd="0" destOrd="0" presId="urn:microsoft.com/office/officeart/2005/8/layout/list1"/>
    <dgm:cxn modelId="{5DE8DFDB-6BDB-124A-867D-F877C2BF6441}" type="presParOf" srcId="{85CDF7B6-8D54-F741-B451-978CC3C1160A}" destId="{8C46EB59-1256-834A-B09C-FFD2C5E78DDB}" srcOrd="0" destOrd="0" presId="urn:microsoft.com/office/officeart/2005/8/layout/list1"/>
    <dgm:cxn modelId="{14BAE1D0-E8AF-6E44-95B1-DEB0B71F3183}" type="presParOf" srcId="{85CDF7B6-8D54-F741-B451-978CC3C1160A}" destId="{381AD31D-F564-FB4F-83F4-0F855F9BF948}" srcOrd="1" destOrd="0" presId="urn:microsoft.com/office/officeart/2005/8/layout/list1"/>
    <dgm:cxn modelId="{15AE7933-EDC1-EF4B-BBFF-FE25CA187609}" type="presParOf" srcId="{B7B25079-106B-8844-A32E-46CD93A03541}" destId="{77019285-7681-CA43-A872-9C7275663B78}" srcOrd="1" destOrd="0" presId="urn:microsoft.com/office/officeart/2005/8/layout/list1"/>
    <dgm:cxn modelId="{22608E86-348F-B246-BB8B-999D2872CDF3}" type="presParOf" srcId="{B7B25079-106B-8844-A32E-46CD93A03541}" destId="{04682819-304C-F948-A205-41AC1B104EE4}" srcOrd="2" destOrd="0" presId="urn:microsoft.com/office/officeart/2005/8/layout/list1"/>
    <dgm:cxn modelId="{0EC88E0D-B0F3-9A42-BB68-57459FFDAFC0}" type="presParOf" srcId="{B7B25079-106B-8844-A32E-46CD93A03541}" destId="{8FC11EBA-3267-864E-A042-7FDB1B366C42}" srcOrd="3" destOrd="0" presId="urn:microsoft.com/office/officeart/2005/8/layout/list1"/>
    <dgm:cxn modelId="{BAFDDC5B-25F7-7944-9384-6506BD58C291}" type="presParOf" srcId="{B7B25079-106B-8844-A32E-46CD93A03541}" destId="{9066B24E-A68B-584A-94C4-0E3CCBA8427F}" srcOrd="4" destOrd="0" presId="urn:microsoft.com/office/officeart/2005/8/layout/list1"/>
    <dgm:cxn modelId="{74847D83-D0AF-1C4E-9943-11F595F8DEF8}" type="presParOf" srcId="{9066B24E-A68B-584A-94C4-0E3CCBA8427F}" destId="{0D2F1B24-4AF3-614F-8057-28C2A5139D27}" srcOrd="0" destOrd="0" presId="urn:microsoft.com/office/officeart/2005/8/layout/list1"/>
    <dgm:cxn modelId="{8237FD96-F8E9-084C-9F3A-89F48D5C8689}" type="presParOf" srcId="{9066B24E-A68B-584A-94C4-0E3CCBA8427F}" destId="{077DAE23-D1FE-5E47-B8CF-B6631D14F6E0}" srcOrd="1" destOrd="0" presId="urn:microsoft.com/office/officeart/2005/8/layout/list1"/>
    <dgm:cxn modelId="{36646C09-1A8E-BA4A-B1F4-7942F9393B00}" type="presParOf" srcId="{B7B25079-106B-8844-A32E-46CD93A03541}" destId="{4AC275AC-8F23-B14C-8AA3-2F625A7AA2E4}" srcOrd="5" destOrd="0" presId="urn:microsoft.com/office/officeart/2005/8/layout/list1"/>
    <dgm:cxn modelId="{41E58DD1-C4C2-0346-9C05-9A1FD6706DB0}" type="presParOf" srcId="{B7B25079-106B-8844-A32E-46CD93A03541}" destId="{B62F8756-DF3B-9643-87A2-033E7CAFE013}" srcOrd="6" destOrd="0" presId="urn:microsoft.com/office/officeart/2005/8/layout/list1"/>
    <dgm:cxn modelId="{5835A1C1-5EAD-C544-AE01-0C77C5B11DD5}" type="presParOf" srcId="{B7B25079-106B-8844-A32E-46CD93A03541}" destId="{B326F5D9-991C-6A49-9150-F21C6F7B2030}" srcOrd="7" destOrd="0" presId="urn:microsoft.com/office/officeart/2005/8/layout/list1"/>
    <dgm:cxn modelId="{47AEDDE2-0592-D243-9806-EB5BFEB0A28D}" type="presParOf" srcId="{B7B25079-106B-8844-A32E-46CD93A03541}" destId="{F6397387-EB54-2242-B4D3-602EBC861A57}" srcOrd="8" destOrd="0" presId="urn:microsoft.com/office/officeart/2005/8/layout/list1"/>
    <dgm:cxn modelId="{DF1E061B-C866-614E-A079-710A0D37EB7E}" type="presParOf" srcId="{F6397387-EB54-2242-B4D3-602EBC861A57}" destId="{0B3245BE-C5F8-5A48-A867-DD2BA4800885}" srcOrd="0" destOrd="0" presId="urn:microsoft.com/office/officeart/2005/8/layout/list1"/>
    <dgm:cxn modelId="{AFE7109C-2849-8749-B67F-2E21EF467A99}" type="presParOf" srcId="{F6397387-EB54-2242-B4D3-602EBC861A57}" destId="{6024B7BB-BCC0-1A41-949B-3824D9854880}" srcOrd="1" destOrd="0" presId="urn:microsoft.com/office/officeart/2005/8/layout/list1"/>
    <dgm:cxn modelId="{9A871AF7-6CF0-5D49-A00E-1BC490CAAB91}" type="presParOf" srcId="{B7B25079-106B-8844-A32E-46CD93A03541}" destId="{68FA2A79-4C56-6C43-B336-DD8B481C2388}" srcOrd="9" destOrd="0" presId="urn:microsoft.com/office/officeart/2005/8/layout/list1"/>
    <dgm:cxn modelId="{AADD7284-65CF-194F-88DB-CD07A2DA9822}" type="presParOf" srcId="{B7B25079-106B-8844-A32E-46CD93A03541}" destId="{4865D35A-37EE-8142-816F-E45DABDCB6A9}" srcOrd="10" destOrd="0" presId="urn:microsoft.com/office/officeart/2005/8/layout/list1"/>
    <dgm:cxn modelId="{186D070C-2DBF-9A42-9982-1B673F5840DF}" type="presParOf" srcId="{B7B25079-106B-8844-A32E-46CD93A03541}" destId="{CBD2A8CE-11E4-B84B-8826-12C6E0BA2C75}" srcOrd="11" destOrd="0" presId="urn:microsoft.com/office/officeart/2005/8/layout/list1"/>
    <dgm:cxn modelId="{E569EC72-DF31-DE4F-8ADF-09DFFE572DEE}" type="presParOf" srcId="{B7B25079-106B-8844-A32E-46CD93A03541}" destId="{27664FFB-847A-3546-8CE0-319864018F60}" srcOrd="12" destOrd="0" presId="urn:microsoft.com/office/officeart/2005/8/layout/list1"/>
    <dgm:cxn modelId="{4871766E-CA7C-FB45-8E83-7FED36FC1990}" type="presParOf" srcId="{27664FFB-847A-3546-8CE0-319864018F60}" destId="{8C5EDA0D-C0BB-5B43-87C1-A1783D3D5BAB}" srcOrd="0" destOrd="0" presId="urn:microsoft.com/office/officeart/2005/8/layout/list1"/>
    <dgm:cxn modelId="{DCD93403-919E-A34A-8583-BC70579EDDED}" type="presParOf" srcId="{27664FFB-847A-3546-8CE0-319864018F60}" destId="{70B8EDF6-B7B6-B94B-A8EF-4EABFB6C7D82}" srcOrd="1" destOrd="0" presId="urn:microsoft.com/office/officeart/2005/8/layout/list1"/>
    <dgm:cxn modelId="{B3663193-99DE-BE45-8298-B0103B044C94}" type="presParOf" srcId="{B7B25079-106B-8844-A32E-46CD93A03541}" destId="{47F44127-91D3-C542-B692-9277A2DBB758}" srcOrd="13" destOrd="0" presId="urn:microsoft.com/office/officeart/2005/8/layout/list1"/>
    <dgm:cxn modelId="{8857AFF2-2332-514E-93F3-43AA9B5EEB9E}" type="presParOf" srcId="{B7B25079-106B-8844-A32E-46CD93A03541}" destId="{833FF932-CB81-0244-B5C7-1FF758B094E9}" srcOrd="14" destOrd="0" presId="urn:microsoft.com/office/officeart/2005/8/layout/list1"/>
    <dgm:cxn modelId="{8F26EA39-6CEE-224D-B7D7-8A1796F44267}" type="presParOf" srcId="{B7B25079-106B-8844-A32E-46CD93A03541}" destId="{7EBAEFFE-8D45-4148-8415-3B90170CFB7D}" srcOrd="15" destOrd="0" presId="urn:microsoft.com/office/officeart/2005/8/layout/list1"/>
    <dgm:cxn modelId="{4D80F3D4-C91E-6344-AC8E-F86F62DC3CA4}" type="presParOf" srcId="{B7B25079-106B-8844-A32E-46CD93A03541}" destId="{65FBCE1E-A039-ED47-B8B3-D93DB8B46D95}" srcOrd="16" destOrd="0" presId="urn:microsoft.com/office/officeart/2005/8/layout/list1"/>
    <dgm:cxn modelId="{F7FAC26B-F32B-9C4E-B1E5-9C4006CB97D5}" type="presParOf" srcId="{65FBCE1E-A039-ED47-B8B3-D93DB8B46D95}" destId="{5029D6B5-7680-0B4A-A052-9915895DBB67}" srcOrd="0" destOrd="0" presId="urn:microsoft.com/office/officeart/2005/8/layout/list1"/>
    <dgm:cxn modelId="{ECB20F91-BAD8-BA46-BB2D-479005808B39}" type="presParOf" srcId="{65FBCE1E-A039-ED47-B8B3-D93DB8B46D95}" destId="{E73466A3-B76B-0444-A3EC-3068801649A6}" srcOrd="1" destOrd="0" presId="urn:microsoft.com/office/officeart/2005/8/layout/list1"/>
    <dgm:cxn modelId="{D502AE98-DBD0-B946-805D-60FE0843C785}" type="presParOf" srcId="{B7B25079-106B-8844-A32E-46CD93A03541}" destId="{0553070E-6452-E843-8467-07B54F05D7AE}" srcOrd="17" destOrd="0" presId="urn:microsoft.com/office/officeart/2005/8/layout/list1"/>
    <dgm:cxn modelId="{1A103E7A-E9AF-6C4B-B292-ED3A1C7453B9}" type="presParOf" srcId="{B7B25079-106B-8844-A32E-46CD93A03541}" destId="{5D17686C-57AD-4045-8E34-B082A15F8336}" srcOrd="18" destOrd="0" presId="urn:microsoft.com/office/officeart/2005/8/layout/list1"/>
    <dgm:cxn modelId="{910E69D2-1693-1E4B-A223-67A4897AEB93}" type="presParOf" srcId="{B7B25079-106B-8844-A32E-46CD93A03541}" destId="{10A2075B-4509-454C-9971-C52DE682F80E}" srcOrd="19" destOrd="0" presId="urn:microsoft.com/office/officeart/2005/8/layout/list1"/>
    <dgm:cxn modelId="{B424873F-1328-8243-A6E9-23BEF36247AC}" type="presParOf" srcId="{B7B25079-106B-8844-A32E-46CD93A03541}" destId="{E5D1742E-D204-CA4B-8638-E304A27EB0EE}" srcOrd="20" destOrd="0" presId="urn:microsoft.com/office/officeart/2005/8/layout/list1"/>
    <dgm:cxn modelId="{FF714298-0BEC-1E47-A3B9-4DFF6CAFCAA0}" type="presParOf" srcId="{E5D1742E-D204-CA4B-8638-E304A27EB0EE}" destId="{21B19346-714E-0844-A321-E5D80AAA79EE}" srcOrd="0" destOrd="0" presId="urn:microsoft.com/office/officeart/2005/8/layout/list1"/>
    <dgm:cxn modelId="{5002FAA7-CE48-4943-90C7-9E0EF586A31F}" type="presParOf" srcId="{E5D1742E-D204-CA4B-8638-E304A27EB0EE}" destId="{EDCB5BDA-3AE1-9A42-B165-8CAD18B5989F}" srcOrd="1" destOrd="0" presId="urn:microsoft.com/office/officeart/2005/8/layout/list1"/>
    <dgm:cxn modelId="{4B1D66E0-911C-E849-8ADB-B8E55FBC59B7}" type="presParOf" srcId="{B7B25079-106B-8844-A32E-46CD93A03541}" destId="{B8F9764F-901C-6143-A8F5-AC506F5C589C}" srcOrd="21" destOrd="0" presId="urn:microsoft.com/office/officeart/2005/8/layout/list1"/>
    <dgm:cxn modelId="{C11721FB-62D9-604A-8663-98709DEEA32A}" type="presParOf" srcId="{B7B25079-106B-8844-A32E-46CD93A03541}" destId="{7A9BAE54-5A60-4A4D-8768-9F0ECA877C1F}"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2DDF97-CBCB-C141-8494-B95C993C8890}"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11DF0B39-997B-194B-A396-C81BA9872B0E}">
      <dgm:prSet phldrT="[Text]"/>
      <dgm:spPr/>
      <dgm:t>
        <a:bodyPr/>
        <a:lstStyle/>
        <a:p>
          <a:r>
            <a:rPr lang="en-US" dirty="0">
              <a:latin typeface="Avenir Medium"/>
              <a:cs typeface="Avenir Medium"/>
            </a:rPr>
            <a:t>Know how to choose the right account</a:t>
          </a:r>
        </a:p>
      </dgm:t>
    </dgm:pt>
    <dgm:pt modelId="{5736DDF4-696E-0D40-A50D-4922BD68416B}" type="parTrans" cxnId="{CCFDDB93-0017-1344-9B77-86D073D5ADAE}">
      <dgm:prSet/>
      <dgm:spPr/>
      <dgm:t>
        <a:bodyPr/>
        <a:lstStyle/>
        <a:p>
          <a:endParaRPr lang="en-US"/>
        </a:p>
      </dgm:t>
    </dgm:pt>
    <dgm:pt modelId="{040569CD-7CD7-064F-8337-A947375E754A}" type="sibTrans" cxnId="{CCFDDB93-0017-1344-9B77-86D073D5ADAE}">
      <dgm:prSet/>
      <dgm:spPr/>
      <dgm:t>
        <a:bodyPr/>
        <a:lstStyle/>
        <a:p>
          <a:endParaRPr lang="en-US"/>
        </a:p>
      </dgm:t>
    </dgm:pt>
    <dgm:pt modelId="{CD86DBEB-BF5B-3C45-B412-CE700FC4F73B}">
      <dgm:prSet phldrT="[Text]"/>
      <dgm:spPr/>
      <dgm:t>
        <a:bodyPr/>
        <a:lstStyle/>
        <a:p>
          <a:r>
            <a:rPr lang="en-US" dirty="0">
              <a:latin typeface="Avenir Medium"/>
              <a:cs typeface="Avenir Medium"/>
            </a:rPr>
            <a:t>Avoid fees!</a:t>
          </a:r>
        </a:p>
      </dgm:t>
    </dgm:pt>
    <dgm:pt modelId="{B41D0DDB-3414-2F44-A3B4-475EE8C1E2D0}" type="parTrans" cxnId="{D2BAD921-1A89-E14A-8ADE-3E511FFBCCB0}">
      <dgm:prSet/>
      <dgm:spPr/>
      <dgm:t>
        <a:bodyPr/>
        <a:lstStyle/>
        <a:p>
          <a:endParaRPr lang="en-US"/>
        </a:p>
      </dgm:t>
    </dgm:pt>
    <dgm:pt modelId="{E60A7509-0961-044E-BDD7-DF0B68FD2803}" type="sibTrans" cxnId="{D2BAD921-1A89-E14A-8ADE-3E511FFBCCB0}">
      <dgm:prSet/>
      <dgm:spPr/>
      <dgm:t>
        <a:bodyPr/>
        <a:lstStyle/>
        <a:p>
          <a:endParaRPr lang="en-US"/>
        </a:p>
      </dgm:t>
    </dgm:pt>
    <dgm:pt modelId="{35F4EFEC-2652-7145-83CB-30C6EE7045AA}">
      <dgm:prSet phldrT="[Text]"/>
      <dgm:spPr/>
      <dgm:t>
        <a:bodyPr/>
        <a:lstStyle/>
        <a:p>
          <a:r>
            <a:rPr lang="en-US" dirty="0">
              <a:latin typeface="Avenir Medium"/>
              <a:cs typeface="Avenir Medium"/>
            </a:rPr>
            <a:t>Don’t be a victim of identity theft</a:t>
          </a:r>
        </a:p>
      </dgm:t>
    </dgm:pt>
    <dgm:pt modelId="{665350E6-5DC1-EE4F-B127-BB7C19972B70}" type="parTrans" cxnId="{88F9EAA7-5059-BB4D-B980-649B0156D4E5}">
      <dgm:prSet/>
      <dgm:spPr/>
      <dgm:t>
        <a:bodyPr/>
        <a:lstStyle/>
        <a:p>
          <a:endParaRPr lang="en-US"/>
        </a:p>
      </dgm:t>
    </dgm:pt>
    <dgm:pt modelId="{628092DE-EF38-5545-8F15-0A91C4842FB7}" type="sibTrans" cxnId="{88F9EAA7-5059-BB4D-B980-649B0156D4E5}">
      <dgm:prSet/>
      <dgm:spPr/>
      <dgm:t>
        <a:bodyPr/>
        <a:lstStyle/>
        <a:p>
          <a:endParaRPr lang="en-US"/>
        </a:p>
      </dgm:t>
    </dgm:pt>
    <dgm:pt modelId="{617A9562-DE35-4C42-B1F3-E8AFFC7A8926}">
      <dgm:prSet phldrT="[Text]"/>
      <dgm:spPr/>
      <dgm:t>
        <a:bodyPr/>
        <a:lstStyle/>
        <a:p>
          <a:r>
            <a:rPr lang="en-US" dirty="0">
              <a:latin typeface="Avenir Medium"/>
              <a:cs typeface="Avenir Medium"/>
            </a:rPr>
            <a:t>Understand interest</a:t>
          </a:r>
        </a:p>
      </dgm:t>
    </dgm:pt>
    <dgm:pt modelId="{87ECC36B-7EA4-7A41-B3DD-FAB81597CD2F}" type="parTrans" cxnId="{9EF1644F-71F2-0B43-8610-6749762D2751}">
      <dgm:prSet/>
      <dgm:spPr/>
      <dgm:t>
        <a:bodyPr/>
        <a:lstStyle/>
        <a:p>
          <a:endParaRPr lang="en-US"/>
        </a:p>
      </dgm:t>
    </dgm:pt>
    <dgm:pt modelId="{E935B686-0DDF-B940-A3C6-05AB67686DC3}" type="sibTrans" cxnId="{9EF1644F-71F2-0B43-8610-6749762D2751}">
      <dgm:prSet/>
      <dgm:spPr/>
      <dgm:t>
        <a:bodyPr/>
        <a:lstStyle/>
        <a:p>
          <a:endParaRPr lang="en-US"/>
        </a:p>
      </dgm:t>
    </dgm:pt>
    <dgm:pt modelId="{E86B05DB-612A-B146-8548-3D6006D2BDC2}" type="pres">
      <dgm:prSet presAssocID="{012DDF97-CBCB-C141-8494-B95C993C8890}" presName="matrix" presStyleCnt="0">
        <dgm:presLayoutVars>
          <dgm:chMax val="1"/>
          <dgm:dir/>
          <dgm:resizeHandles val="exact"/>
        </dgm:presLayoutVars>
      </dgm:prSet>
      <dgm:spPr/>
    </dgm:pt>
    <dgm:pt modelId="{5A586C80-8F7B-D74A-9D4E-C8DA05EFE939}" type="pres">
      <dgm:prSet presAssocID="{012DDF97-CBCB-C141-8494-B95C993C8890}" presName="diamond" presStyleLbl="bgShp" presStyleIdx="0" presStyleCnt="1"/>
      <dgm:spPr/>
    </dgm:pt>
    <dgm:pt modelId="{429142A6-D6D4-444A-8401-14BA7BEF7602}" type="pres">
      <dgm:prSet presAssocID="{012DDF97-CBCB-C141-8494-B95C993C8890}" presName="quad1" presStyleLbl="node1" presStyleIdx="0" presStyleCnt="4">
        <dgm:presLayoutVars>
          <dgm:chMax val="0"/>
          <dgm:chPref val="0"/>
          <dgm:bulletEnabled val="1"/>
        </dgm:presLayoutVars>
      </dgm:prSet>
      <dgm:spPr/>
    </dgm:pt>
    <dgm:pt modelId="{B3888D26-2B5F-554C-8FA9-92B1A1646E00}" type="pres">
      <dgm:prSet presAssocID="{012DDF97-CBCB-C141-8494-B95C993C8890}" presName="quad2" presStyleLbl="node1" presStyleIdx="1" presStyleCnt="4">
        <dgm:presLayoutVars>
          <dgm:chMax val="0"/>
          <dgm:chPref val="0"/>
          <dgm:bulletEnabled val="1"/>
        </dgm:presLayoutVars>
      </dgm:prSet>
      <dgm:spPr/>
    </dgm:pt>
    <dgm:pt modelId="{1A560CB4-39F7-6F4E-B176-91FD99777574}" type="pres">
      <dgm:prSet presAssocID="{012DDF97-CBCB-C141-8494-B95C993C8890}" presName="quad3" presStyleLbl="node1" presStyleIdx="2" presStyleCnt="4">
        <dgm:presLayoutVars>
          <dgm:chMax val="0"/>
          <dgm:chPref val="0"/>
          <dgm:bulletEnabled val="1"/>
        </dgm:presLayoutVars>
      </dgm:prSet>
      <dgm:spPr/>
    </dgm:pt>
    <dgm:pt modelId="{3AC6E376-1284-3045-ACC8-53AF4F9E4E46}" type="pres">
      <dgm:prSet presAssocID="{012DDF97-CBCB-C141-8494-B95C993C8890}" presName="quad4" presStyleLbl="node1" presStyleIdx="3" presStyleCnt="4">
        <dgm:presLayoutVars>
          <dgm:chMax val="0"/>
          <dgm:chPref val="0"/>
          <dgm:bulletEnabled val="1"/>
        </dgm:presLayoutVars>
      </dgm:prSet>
      <dgm:spPr/>
    </dgm:pt>
  </dgm:ptLst>
  <dgm:cxnLst>
    <dgm:cxn modelId="{54615F00-96F7-5645-9853-655A157F54D1}" type="presOf" srcId="{35F4EFEC-2652-7145-83CB-30C6EE7045AA}" destId="{1A560CB4-39F7-6F4E-B176-91FD99777574}" srcOrd="0" destOrd="0" presId="urn:microsoft.com/office/officeart/2005/8/layout/matrix3"/>
    <dgm:cxn modelId="{693AFC02-B3BF-994A-8277-B126F8776B5A}" type="presOf" srcId="{CD86DBEB-BF5B-3C45-B412-CE700FC4F73B}" destId="{B3888D26-2B5F-554C-8FA9-92B1A1646E00}" srcOrd="0" destOrd="0" presId="urn:microsoft.com/office/officeart/2005/8/layout/matrix3"/>
    <dgm:cxn modelId="{D2BAD921-1A89-E14A-8ADE-3E511FFBCCB0}" srcId="{012DDF97-CBCB-C141-8494-B95C993C8890}" destId="{CD86DBEB-BF5B-3C45-B412-CE700FC4F73B}" srcOrd="1" destOrd="0" parTransId="{B41D0DDB-3414-2F44-A3B4-475EE8C1E2D0}" sibTransId="{E60A7509-0961-044E-BDD7-DF0B68FD2803}"/>
    <dgm:cxn modelId="{FE45ED40-C479-BA40-8EB9-63375374123D}" type="presOf" srcId="{617A9562-DE35-4C42-B1F3-E8AFFC7A8926}" destId="{3AC6E376-1284-3045-ACC8-53AF4F9E4E46}" srcOrd="0" destOrd="0" presId="urn:microsoft.com/office/officeart/2005/8/layout/matrix3"/>
    <dgm:cxn modelId="{9EF1644F-71F2-0B43-8610-6749762D2751}" srcId="{012DDF97-CBCB-C141-8494-B95C993C8890}" destId="{617A9562-DE35-4C42-B1F3-E8AFFC7A8926}" srcOrd="3" destOrd="0" parTransId="{87ECC36B-7EA4-7A41-B3DD-FAB81597CD2F}" sibTransId="{E935B686-0DDF-B940-A3C6-05AB67686DC3}"/>
    <dgm:cxn modelId="{CCFDDB93-0017-1344-9B77-86D073D5ADAE}" srcId="{012DDF97-CBCB-C141-8494-B95C993C8890}" destId="{11DF0B39-997B-194B-A396-C81BA9872B0E}" srcOrd="0" destOrd="0" parTransId="{5736DDF4-696E-0D40-A50D-4922BD68416B}" sibTransId="{040569CD-7CD7-064F-8337-A947375E754A}"/>
    <dgm:cxn modelId="{0729A797-5E43-4445-8947-8918DEADF0A0}" type="presOf" srcId="{11DF0B39-997B-194B-A396-C81BA9872B0E}" destId="{429142A6-D6D4-444A-8401-14BA7BEF7602}" srcOrd="0" destOrd="0" presId="urn:microsoft.com/office/officeart/2005/8/layout/matrix3"/>
    <dgm:cxn modelId="{88F9EAA7-5059-BB4D-B980-649B0156D4E5}" srcId="{012DDF97-CBCB-C141-8494-B95C993C8890}" destId="{35F4EFEC-2652-7145-83CB-30C6EE7045AA}" srcOrd="2" destOrd="0" parTransId="{665350E6-5DC1-EE4F-B127-BB7C19972B70}" sibTransId="{628092DE-EF38-5545-8F15-0A91C4842FB7}"/>
    <dgm:cxn modelId="{C3C6D2D6-2741-AF46-B7D6-1332938B3FB5}" type="presOf" srcId="{012DDF97-CBCB-C141-8494-B95C993C8890}" destId="{E86B05DB-612A-B146-8548-3D6006D2BDC2}" srcOrd="0" destOrd="0" presId="urn:microsoft.com/office/officeart/2005/8/layout/matrix3"/>
    <dgm:cxn modelId="{7CC12BF5-E48F-9345-9B1E-8599A9F95FEC}" type="presParOf" srcId="{E86B05DB-612A-B146-8548-3D6006D2BDC2}" destId="{5A586C80-8F7B-D74A-9D4E-C8DA05EFE939}" srcOrd="0" destOrd="0" presId="urn:microsoft.com/office/officeart/2005/8/layout/matrix3"/>
    <dgm:cxn modelId="{4CFFB7F3-D5CA-7740-8DA5-4ADE13919F1B}" type="presParOf" srcId="{E86B05DB-612A-B146-8548-3D6006D2BDC2}" destId="{429142A6-D6D4-444A-8401-14BA7BEF7602}" srcOrd="1" destOrd="0" presId="urn:microsoft.com/office/officeart/2005/8/layout/matrix3"/>
    <dgm:cxn modelId="{E291D834-C11A-1148-B013-9F60400B1156}" type="presParOf" srcId="{E86B05DB-612A-B146-8548-3D6006D2BDC2}" destId="{B3888D26-2B5F-554C-8FA9-92B1A1646E00}" srcOrd="2" destOrd="0" presId="urn:microsoft.com/office/officeart/2005/8/layout/matrix3"/>
    <dgm:cxn modelId="{2CA8965F-B692-8C4D-ABFD-218BA6A77A33}" type="presParOf" srcId="{E86B05DB-612A-B146-8548-3D6006D2BDC2}" destId="{1A560CB4-39F7-6F4E-B176-91FD99777574}" srcOrd="3" destOrd="0" presId="urn:microsoft.com/office/officeart/2005/8/layout/matrix3"/>
    <dgm:cxn modelId="{D2183964-4F0C-8245-A566-A5114CFD36C8}" type="presParOf" srcId="{E86B05DB-612A-B146-8548-3D6006D2BDC2}" destId="{3AC6E376-1284-3045-ACC8-53AF4F9E4E4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7F832-2E01-5F4D-B11B-F2F599D29EAC}">
      <dsp:nvSpPr>
        <dsp:cNvPr id="0" name=""/>
        <dsp:cNvSpPr/>
      </dsp:nvSpPr>
      <dsp:spPr>
        <a:xfrm>
          <a:off x="1402" y="1102515"/>
          <a:ext cx="1858968" cy="1858968"/>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1%</a:t>
          </a:r>
        </a:p>
      </dsp:txBody>
      <dsp:txXfrm>
        <a:off x="273642" y="1374755"/>
        <a:ext cx="1314488" cy="1314488"/>
      </dsp:txXfrm>
    </dsp:sp>
    <dsp:sp modelId="{0475B4E2-FC05-6B43-8854-70AA4673CDDC}">
      <dsp:nvSpPr>
        <dsp:cNvPr id="0" name=""/>
        <dsp:cNvSpPr/>
      </dsp:nvSpPr>
      <dsp:spPr>
        <a:xfrm>
          <a:off x="2011319" y="1492899"/>
          <a:ext cx="1078201" cy="1078201"/>
        </a:xfrm>
        <a:prstGeom prst="mathDivide">
          <a:avLst/>
        </a:prstGeom>
        <a:gradFill rotWithShape="0">
          <a:gsLst>
            <a:gs pos="0">
              <a:schemeClr val="accent1">
                <a:tint val="60000"/>
                <a:hueOff val="0"/>
                <a:satOff val="0"/>
                <a:lumOff val="0"/>
                <a:alphaOff val="0"/>
                <a:shade val="70000"/>
                <a:satMod val="120000"/>
              </a:schemeClr>
            </a:gs>
            <a:gs pos="35000">
              <a:schemeClr val="accent1">
                <a:tint val="60000"/>
                <a:hueOff val="0"/>
                <a:satOff val="0"/>
                <a:lumOff val="0"/>
                <a:alphaOff val="0"/>
                <a:shade val="100000"/>
                <a:satMod val="150000"/>
              </a:schemeClr>
            </a:gs>
            <a:gs pos="70000">
              <a:schemeClr val="accent1">
                <a:tint val="60000"/>
                <a:hueOff val="0"/>
                <a:satOff val="0"/>
                <a:lumOff val="0"/>
                <a:alphaOff val="0"/>
                <a:tint val="100000"/>
                <a:shade val="100000"/>
                <a:satMod val="200000"/>
                <a:greenMod val="100000"/>
              </a:schemeClr>
            </a:gs>
            <a:gs pos="100000">
              <a:schemeClr val="accent1">
                <a:tint val="60000"/>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154235" y="1905203"/>
        <a:ext cx="792369" cy="253593"/>
      </dsp:txXfrm>
    </dsp:sp>
    <dsp:sp modelId="{C3BCDB68-B1B6-A546-8B70-5509492FEA85}">
      <dsp:nvSpPr>
        <dsp:cNvPr id="0" name=""/>
        <dsp:cNvSpPr/>
      </dsp:nvSpPr>
      <dsp:spPr>
        <a:xfrm>
          <a:off x="3240468" y="1102515"/>
          <a:ext cx="1858968" cy="1858968"/>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12 months</a:t>
          </a:r>
        </a:p>
      </dsp:txBody>
      <dsp:txXfrm>
        <a:off x="3512708" y="1374755"/>
        <a:ext cx="1314488" cy="1314488"/>
      </dsp:txXfrm>
    </dsp:sp>
    <dsp:sp modelId="{2F1FCC65-02F1-A54C-9A81-5AF45B699ECF}">
      <dsp:nvSpPr>
        <dsp:cNvPr id="0" name=""/>
        <dsp:cNvSpPr/>
      </dsp:nvSpPr>
      <dsp:spPr>
        <a:xfrm>
          <a:off x="5250385" y="1492899"/>
          <a:ext cx="1078201" cy="1078201"/>
        </a:xfrm>
        <a:prstGeom prst="mathEqual">
          <a:avLst/>
        </a:prstGeom>
        <a:gradFill rotWithShape="0">
          <a:gsLst>
            <a:gs pos="0">
              <a:schemeClr val="accent1">
                <a:tint val="60000"/>
                <a:hueOff val="0"/>
                <a:satOff val="0"/>
                <a:lumOff val="0"/>
                <a:alphaOff val="0"/>
                <a:shade val="70000"/>
                <a:satMod val="120000"/>
              </a:schemeClr>
            </a:gs>
            <a:gs pos="35000">
              <a:schemeClr val="accent1">
                <a:tint val="60000"/>
                <a:hueOff val="0"/>
                <a:satOff val="0"/>
                <a:lumOff val="0"/>
                <a:alphaOff val="0"/>
                <a:shade val="100000"/>
                <a:satMod val="150000"/>
              </a:schemeClr>
            </a:gs>
            <a:gs pos="70000">
              <a:schemeClr val="accent1">
                <a:tint val="60000"/>
                <a:hueOff val="0"/>
                <a:satOff val="0"/>
                <a:lumOff val="0"/>
                <a:alphaOff val="0"/>
                <a:tint val="100000"/>
                <a:shade val="100000"/>
                <a:satMod val="200000"/>
                <a:greenMod val="100000"/>
              </a:schemeClr>
            </a:gs>
            <a:gs pos="100000">
              <a:schemeClr val="accent1">
                <a:tint val="60000"/>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a:off x="5393301" y="1715008"/>
        <a:ext cx="792369" cy="633983"/>
      </dsp:txXfrm>
    </dsp:sp>
    <dsp:sp modelId="{AEC388AC-2947-1641-92F6-EF47FC9DC7F9}">
      <dsp:nvSpPr>
        <dsp:cNvPr id="0" name=""/>
        <dsp:cNvSpPr/>
      </dsp:nvSpPr>
      <dsp:spPr>
        <a:xfrm>
          <a:off x="6479535" y="1102515"/>
          <a:ext cx="1858968" cy="1858968"/>
        </a:xfrm>
        <a:prstGeom prst="ellipse">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.08% monthly</a:t>
          </a:r>
        </a:p>
      </dsp:txBody>
      <dsp:txXfrm>
        <a:off x="6751775" y="1374755"/>
        <a:ext cx="1314488" cy="1314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DE042-D5E5-734E-A237-BC14BE47AB7F}">
      <dsp:nvSpPr>
        <dsp:cNvPr id="0" name=""/>
        <dsp:cNvSpPr/>
      </dsp:nvSpPr>
      <dsp:spPr>
        <a:xfrm>
          <a:off x="1300592" y="3047804"/>
          <a:ext cx="1511347" cy="129753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Overdraft Protection</a:t>
          </a:r>
        </a:p>
      </dsp:txBody>
      <dsp:txXfrm>
        <a:off x="1534666" y="3248763"/>
        <a:ext cx="1043199" cy="895619"/>
      </dsp:txXfrm>
    </dsp:sp>
    <dsp:sp modelId="{C886BEA4-7F2D-FB45-94C8-342199DC635D}">
      <dsp:nvSpPr>
        <dsp:cNvPr id="0" name=""/>
        <dsp:cNvSpPr/>
      </dsp:nvSpPr>
      <dsp:spPr>
        <a:xfrm>
          <a:off x="1336653" y="3628018"/>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912A1B-AA18-514C-A88C-98BCBE20FA82}">
      <dsp:nvSpPr>
        <dsp:cNvPr id="0" name=""/>
        <dsp:cNvSpPr/>
      </dsp:nvSpPr>
      <dsp:spPr>
        <a:xfrm>
          <a:off x="0" y="2330480"/>
          <a:ext cx="1511347" cy="1297537"/>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D06108-D750-DB47-9EB1-C79DF5C5E4D3}">
      <dsp:nvSpPr>
        <dsp:cNvPr id="0" name=""/>
        <dsp:cNvSpPr/>
      </dsp:nvSpPr>
      <dsp:spPr>
        <a:xfrm>
          <a:off x="1035345" y="3455680"/>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809294"/>
              <a:satOff val="2692"/>
              <a:lumOff val="-479"/>
              <a:alphaOff val="0"/>
            </a:schemeClr>
          </a:solidFill>
          <a:prstDash val="solid"/>
        </a:ln>
        <a:effectLst/>
      </dsp:spPr>
      <dsp:style>
        <a:lnRef idx="2">
          <a:scrgbClr r="0" g="0" b="0"/>
        </a:lnRef>
        <a:fillRef idx="1">
          <a:scrgbClr r="0" g="0" b="0"/>
        </a:fillRef>
        <a:effectRef idx="0">
          <a:scrgbClr r="0" g="0" b="0"/>
        </a:effectRef>
        <a:fontRef idx="minor"/>
      </dsp:style>
    </dsp:sp>
    <dsp:sp modelId="{73D75783-F4DF-C148-B6E8-01755675BE94}">
      <dsp:nvSpPr>
        <dsp:cNvPr id="0" name=""/>
        <dsp:cNvSpPr/>
      </dsp:nvSpPr>
      <dsp:spPr>
        <a:xfrm>
          <a:off x="2601185" y="2326336"/>
          <a:ext cx="1511347" cy="1297537"/>
        </a:xfrm>
        <a:prstGeom prst="hexagon">
          <a:avLst>
            <a:gd name="adj" fmla="val 25000"/>
            <a:gd name="vf" fmla="val 115470"/>
          </a:avLst>
        </a:prstGeom>
        <a:solidFill>
          <a:schemeClr val="accent2">
            <a:hueOff val="1820911"/>
            <a:satOff val="6056"/>
            <a:lumOff val="-1078"/>
            <a:alphaOff val="0"/>
          </a:schemeClr>
        </a:solidFill>
        <a:ln w="25400" cap="flat" cmpd="sng" algn="ctr">
          <a:solidFill>
            <a:schemeClr val="accent2">
              <a:hueOff val="1820911"/>
              <a:satOff val="6056"/>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Certificates of Deposit (CD)</a:t>
          </a:r>
        </a:p>
      </dsp:txBody>
      <dsp:txXfrm>
        <a:off x="2835259" y="2527295"/>
        <a:ext cx="1043199" cy="895619"/>
      </dsp:txXfrm>
    </dsp:sp>
    <dsp:sp modelId="{4821C24E-8587-4B49-BEF0-B70A20FC4663}">
      <dsp:nvSpPr>
        <dsp:cNvPr id="0" name=""/>
        <dsp:cNvSpPr/>
      </dsp:nvSpPr>
      <dsp:spPr>
        <a:xfrm>
          <a:off x="3641338" y="3448773"/>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618587"/>
              <a:satOff val="5384"/>
              <a:lumOff val="-958"/>
              <a:alphaOff val="0"/>
            </a:schemeClr>
          </a:solidFill>
          <a:prstDash val="solid"/>
        </a:ln>
        <a:effectLst/>
      </dsp:spPr>
      <dsp:style>
        <a:lnRef idx="2">
          <a:scrgbClr r="0" g="0" b="0"/>
        </a:lnRef>
        <a:fillRef idx="1">
          <a:scrgbClr r="0" g="0" b="0"/>
        </a:fillRef>
        <a:effectRef idx="0">
          <a:scrgbClr r="0" g="0" b="0"/>
        </a:effectRef>
        <a:fontRef idx="minor"/>
      </dsp:style>
    </dsp:sp>
    <dsp:sp modelId="{6857D789-0BC3-C14E-845A-DD3925C4AB31}">
      <dsp:nvSpPr>
        <dsp:cNvPr id="0" name=""/>
        <dsp:cNvSpPr/>
      </dsp:nvSpPr>
      <dsp:spPr>
        <a:xfrm>
          <a:off x="3900976" y="3045041"/>
          <a:ext cx="1511347" cy="1297537"/>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1820911"/>
              <a:satOff val="6056"/>
              <a:lumOff val="-1078"/>
              <a:alphaOff val="0"/>
            </a:schemeClr>
          </a:solidFill>
          <a:prstDash val="solid"/>
        </a:ln>
        <a:effectLst/>
      </dsp:spPr>
      <dsp:style>
        <a:lnRef idx="2">
          <a:scrgbClr r="0" g="0" b="0"/>
        </a:lnRef>
        <a:fillRef idx="1">
          <a:scrgbClr r="0" g="0" b="0"/>
        </a:fillRef>
        <a:effectRef idx="0">
          <a:scrgbClr r="0" g="0" b="0"/>
        </a:effectRef>
        <a:fontRef idx="minor"/>
      </dsp:style>
    </dsp:sp>
    <dsp:sp modelId="{8DBFCE34-4D79-7748-8F32-A596F4905EDB}">
      <dsp:nvSpPr>
        <dsp:cNvPr id="0" name=""/>
        <dsp:cNvSpPr/>
      </dsp:nvSpPr>
      <dsp:spPr>
        <a:xfrm>
          <a:off x="3937838" y="3622492"/>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27881"/>
              <a:satOff val="8075"/>
              <a:lumOff val="-1438"/>
              <a:alphaOff val="0"/>
            </a:schemeClr>
          </a:solidFill>
          <a:prstDash val="solid"/>
        </a:ln>
        <a:effectLst/>
      </dsp:spPr>
      <dsp:style>
        <a:lnRef idx="2">
          <a:scrgbClr r="0" g="0" b="0"/>
        </a:lnRef>
        <a:fillRef idx="1">
          <a:scrgbClr r="0" g="0" b="0"/>
        </a:fillRef>
        <a:effectRef idx="0">
          <a:scrgbClr r="0" g="0" b="0"/>
        </a:effectRef>
        <a:fontRef idx="minor"/>
      </dsp:style>
    </dsp:sp>
    <dsp:sp modelId="{4D48D42E-72A0-A041-92B7-CE41F2ECFAAC}">
      <dsp:nvSpPr>
        <dsp:cNvPr id="0" name=""/>
        <dsp:cNvSpPr/>
      </dsp:nvSpPr>
      <dsp:spPr>
        <a:xfrm>
          <a:off x="1300592" y="1613157"/>
          <a:ext cx="1511347" cy="1297537"/>
        </a:xfrm>
        <a:prstGeom prst="hexagon">
          <a:avLst>
            <a:gd name="adj" fmla="val 25000"/>
            <a:gd name="vf" fmla="val 115470"/>
          </a:avLst>
        </a:prstGeom>
        <a:solidFill>
          <a:schemeClr val="accent2">
            <a:lumMod val="75000"/>
          </a:schemeClr>
        </a:solidFill>
        <a:ln w="25400" cap="flat" cmpd="sng" algn="ctr">
          <a:solidFill>
            <a:schemeClr val="accent2">
              <a:hueOff val="3641822"/>
              <a:satOff val="1211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Online Banking</a:t>
          </a:r>
        </a:p>
      </dsp:txBody>
      <dsp:txXfrm>
        <a:off x="1534666" y="1814116"/>
        <a:ext cx="1043199" cy="895619"/>
      </dsp:txXfrm>
    </dsp:sp>
    <dsp:sp modelId="{F2117CEF-35CB-7746-8538-B7557E236F3B}">
      <dsp:nvSpPr>
        <dsp:cNvPr id="0" name=""/>
        <dsp:cNvSpPr/>
      </dsp:nvSpPr>
      <dsp:spPr>
        <a:xfrm>
          <a:off x="2335937" y="1637678"/>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37175"/>
              <a:satOff val="10767"/>
              <a:lumOff val="-1917"/>
              <a:alphaOff val="0"/>
            </a:schemeClr>
          </a:solidFill>
          <a:prstDash val="solid"/>
        </a:ln>
        <a:effectLst/>
      </dsp:spPr>
      <dsp:style>
        <a:lnRef idx="2">
          <a:scrgbClr r="0" g="0" b="0"/>
        </a:lnRef>
        <a:fillRef idx="1">
          <a:scrgbClr r="0" g="0" b="0"/>
        </a:fillRef>
        <a:effectRef idx="0">
          <a:scrgbClr r="0" g="0" b="0"/>
        </a:effectRef>
        <a:fontRef idx="minor"/>
      </dsp:style>
    </dsp:sp>
    <dsp:sp modelId="{1E4DB5D1-7958-D742-9EE0-58B37C8C9567}">
      <dsp:nvSpPr>
        <dsp:cNvPr id="0" name=""/>
        <dsp:cNvSpPr/>
      </dsp:nvSpPr>
      <dsp:spPr>
        <a:xfrm>
          <a:off x="2601185" y="891689"/>
          <a:ext cx="1511347" cy="1297537"/>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3641822"/>
              <a:satOff val="12113"/>
              <a:lumOff val="-2157"/>
              <a:alphaOff val="0"/>
            </a:schemeClr>
          </a:solidFill>
          <a:prstDash val="solid"/>
        </a:ln>
        <a:effectLst/>
      </dsp:spPr>
      <dsp:style>
        <a:lnRef idx="2">
          <a:scrgbClr r="0" g="0" b="0"/>
        </a:lnRef>
        <a:fillRef idx="1">
          <a:scrgbClr r="0" g="0" b="0"/>
        </a:fillRef>
        <a:effectRef idx="0">
          <a:scrgbClr r="0" g="0" b="0"/>
        </a:effectRef>
        <a:fontRef idx="minor"/>
      </dsp:style>
    </dsp:sp>
    <dsp:sp modelId="{6C3223BA-D877-0449-8B4D-2DA44FF2085D}">
      <dsp:nvSpPr>
        <dsp:cNvPr id="0" name=""/>
        <dsp:cNvSpPr/>
      </dsp:nvSpPr>
      <dsp:spPr>
        <a:xfrm>
          <a:off x="2643656" y="1466722"/>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046468"/>
              <a:satOff val="13459"/>
              <a:lumOff val="-2396"/>
              <a:alphaOff val="0"/>
            </a:schemeClr>
          </a:solidFill>
          <a:prstDash val="solid"/>
        </a:ln>
        <a:effectLst/>
      </dsp:spPr>
      <dsp:style>
        <a:lnRef idx="2">
          <a:scrgbClr r="0" g="0" b="0"/>
        </a:lnRef>
        <a:fillRef idx="1">
          <a:scrgbClr r="0" g="0" b="0"/>
        </a:fillRef>
        <a:effectRef idx="0">
          <a:scrgbClr r="0" g="0" b="0"/>
        </a:effectRef>
        <a:fontRef idx="minor"/>
      </dsp:style>
    </dsp:sp>
    <dsp:sp modelId="{7B8CFCE9-4E89-374D-A40F-91B0B2B4DD38}">
      <dsp:nvSpPr>
        <dsp:cNvPr id="0" name=""/>
        <dsp:cNvSpPr/>
      </dsp:nvSpPr>
      <dsp:spPr>
        <a:xfrm>
          <a:off x="3900976" y="1610394"/>
          <a:ext cx="1511347" cy="1297537"/>
        </a:xfrm>
        <a:prstGeom prst="hexagon">
          <a:avLst>
            <a:gd name="adj" fmla="val 25000"/>
            <a:gd name="vf" fmla="val 115470"/>
          </a:avLst>
        </a:prstGeom>
        <a:solidFill>
          <a:schemeClr val="accent2">
            <a:hueOff val="5462732"/>
            <a:satOff val="18169"/>
            <a:lumOff val="-3235"/>
            <a:alphaOff val="0"/>
          </a:schemeClr>
        </a:solidFill>
        <a:ln w="25400" cap="flat" cmpd="sng" algn="ctr">
          <a:solidFill>
            <a:schemeClr val="accent2">
              <a:hueOff val="5462732"/>
              <a:satOff val="18169"/>
              <a:lumOff val="-3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Safe Deposit Box</a:t>
          </a:r>
        </a:p>
      </dsp:txBody>
      <dsp:txXfrm>
        <a:off x="4135050" y="1811353"/>
        <a:ext cx="1043199" cy="895619"/>
      </dsp:txXfrm>
    </dsp:sp>
    <dsp:sp modelId="{617C5622-9205-A442-9640-0DC356B4D73B}">
      <dsp:nvSpPr>
        <dsp:cNvPr id="0" name=""/>
        <dsp:cNvSpPr/>
      </dsp:nvSpPr>
      <dsp:spPr>
        <a:xfrm>
          <a:off x="5208780" y="2185427"/>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855762"/>
              <a:satOff val="16151"/>
              <a:lumOff val="-2875"/>
              <a:alphaOff val="0"/>
            </a:schemeClr>
          </a:solidFill>
          <a:prstDash val="solid"/>
        </a:ln>
        <a:effectLst/>
      </dsp:spPr>
      <dsp:style>
        <a:lnRef idx="2">
          <a:scrgbClr r="0" g="0" b="0"/>
        </a:lnRef>
        <a:fillRef idx="1">
          <a:scrgbClr r="0" g="0" b="0"/>
        </a:fillRef>
        <a:effectRef idx="0">
          <a:scrgbClr r="0" g="0" b="0"/>
        </a:effectRef>
        <a:fontRef idx="minor"/>
      </dsp:style>
    </dsp:sp>
    <dsp:sp modelId="{AC8334F0-C235-6346-921A-2417A445DF85}">
      <dsp:nvSpPr>
        <dsp:cNvPr id="0" name=""/>
        <dsp:cNvSpPr/>
      </dsp:nvSpPr>
      <dsp:spPr>
        <a:xfrm>
          <a:off x="5201568" y="2339805"/>
          <a:ext cx="1511347" cy="1297537"/>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5462732"/>
              <a:satOff val="18169"/>
              <a:lumOff val="-3235"/>
              <a:alphaOff val="0"/>
            </a:schemeClr>
          </a:solidFill>
          <a:prstDash val="solid"/>
        </a:ln>
        <a:effectLst/>
      </dsp:spPr>
      <dsp:style>
        <a:lnRef idx="2">
          <a:scrgbClr r="0" g="0" b="0"/>
        </a:lnRef>
        <a:fillRef idx="1">
          <a:scrgbClr r="0" g="0" b="0"/>
        </a:fillRef>
        <a:effectRef idx="0">
          <a:scrgbClr r="0" g="0" b="0"/>
        </a:effectRef>
        <a:fontRef idx="minor"/>
      </dsp:style>
    </dsp:sp>
    <dsp:sp modelId="{8CD9A25A-24DE-AD4D-BAE4-A8B31E4B8035}">
      <dsp:nvSpPr>
        <dsp:cNvPr id="0" name=""/>
        <dsp:cNvSpPr/>
      </dsp:nvSpPr>
      <dsp:spPr>
        <a:xfrm>
          <a:off x="5496465" y="2363290"/>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5665056"/>
              <a:satOff val="18842"/>
              <a:lumOff val="-3355"/>
              <a:alphaOff val="0"/>
            </a:schemeClr>
          </a:solidFill>
          <a:prstDash val="solid"/>
        </a:ln>
        <a:effectLst/>
      </dsp:spPr>
      <dsp:style>
        <a:lnRef idx="2">
          <a:scrgbClr r="0" g="0" b="0"/>
        </a:lnRef>
        <a:fillRef idx="1">
          <a:scrgbClr r="0" g="0" b="0"/>
        </a:fillRef>
        <a:effectRef idx="0">
          <a:scrgbClr r="0" g="0" b="0"/>
        </a:effectRef>
        <a:fontRef idx="minor"/>
      </dsp:style>
    </dsp:sp>
    <dsp:sp modelId="{E40CA881-F852-574A-9FAC-B92849562004}">
      <dsp:nvSpPr>
        <dsp:cNvPr id="0" name=""/>
        <dsp:cNvSpPr/>
      </dsp:nvSpPr>
      <dsp:spPr>
        <a:xfrm>
          <a:off x="5201568" y="905504"/>
          <a:ext cx="1511347" cy="1297537"/>
        </a:xfrm>
        <a:prstGeom prst="hexagon">
          <a:avLst>
            <a:gd name="adj" fmla="val 25000"/>
            <a:gd name="vf" fmla="val 115470"/>
          </a:avLst>
        </a:prstGeom>
        <a:solidFill>
          <a:schemeClr val="accent2">
            <a:hueOff val="7283643"/>
            <a:satOff val="24226"/>
            <a:lumOff val="-4313"/>
            <a:alphaOff val="0"/>
          </a:schemeClr>
        </a:solidFill>
        <a:ln w="25400" cap="flat" cmpd="sng" algn="ctr">
          <a:solidFill>
            <a:schemeClr val="accent2">
              <a:hueOff val="7283643"/>
              <a:satOff val="24226"/>
              <a:lumOff val="-431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Mobile Banking</a:t>
          </a:r>
        </a:p>
      </dsp:txBody>
      <dsp:txXfrm>
        <a:off x="5435642" y="1106463"/>
        <a:ext cx="1043199" cy="895619"/>
      </dsp:txXfrm>
    </dsp:sp>
    <dsp:sp modelId="{744FF8EC-40BB-ED40-8561-1BFC2A65676B}">
      <dsp:nvSpPr>
        <dsp:cNvPr id="0" name=""/>
        <dsp:cNvSpPr/>
      </dsp:nvSpPr>
      <dsp:spPr>
        <a:xfrm>
          <a:off x="6509373" y="1487099"/>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6474349"/>
              <a:satOff val="21534"/>
              <a:lumOff val="-3834"/>
              <a:alphaOff val="0"/>
            </a:schemeClr>
          </a:solidFill>
          <a:prstDash val="solid"/>
        </a:ln>
        <a:effectLst/>
      </dsp:spPr>
      <dsp:style>
        <a:lnRef idx="2">
          <a:scrgbClr r="0" g="0" b="0"/>
        </a:lnRef>
        <a:fillRef idx="1">
          <a:scrgbClr r="0" g="0" b="0"/>
        </a:fillRef>
        <a:effectRef idx="0">
          <a:scrgbClr r="0" g="0" b="0"/>
        </a:effectRef>
        <a:fontRef idx="minor"/>
      </dsp:style>
    </dsp:sp>
    <dsp:sp modelId="{511E5D41-9DB8-6C47-BAFE-E5A34D18DE9B}">
      <dsp:nvSpPr>
        <dsp:cNvPr id="0" name=""/>
        <dsp:cNvSpPr/>
      </dsp:nvSpPr>
      <dsp:spPr>
        <a:xfrm>
          <a:off x="6502161" y="1629389"/>
          <a:ext cx="1511347" cy="1297537"/>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7283643"/>
              <a:satOff val="24226"/>
              <a:lumOff val="-4313"/>
              <a:alphaOff val="0"/>
            </a:schemeClr>
          </a:solidFill>
          <a:prstDash val="solid"/>
        </a:ln>
        <a:effectLst/>
      </dsp:spPr>
      <dsp:style>
        <a:lnRef idx="2">
          <a:scrgbClr r="0" g="0" b="0"/>
        </a:lnRef>
        <a:fillRef idx="1">
          <a:scrgbClr r="0" g="0" b="0"/>
        </a:fillRef>
        <a:effectRef idx="0">
          <a:scrgbClr r="0" g="0" b="0"/>
        </a:effectRef>
        <a:fontRef idx="minor"/>
      </dsp:style>
    </dsp:sp>
    <dsp:sp modelId="{776B71F5-9CCE-954E-845A-A66BD7370FF1}">
      <dsp:nvSpPr>
        <dsp:cNvPr id="0" name=""/>
        <dsp:cNvSpPr/>
      </dsp:nvSpPr>
      <dsp:spPr>
        <a:xfrm>
          <a:off x="6803469" y="1658400"/>
          <a:ext cx="176297" cy="151960"/>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283643"/>
              <a:satOff val="24226"/>
              <a:lumOff val="-431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8CFEF-0341-8749-ACA8-60FCDBEB9864}">
      <dsp:nvSpPr>
        <dsp:cNvPr id="0" name=""/>
        <dsp:cNvSpPr/>
      </dsp:nvSpPr>
      <dsp:spPr>
        <a:xfrm>
          <a:off x="742874" y="91984"/>
          <a:ext cx="2014647" cy="237017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A371890-6BE0-BA41-B656-52F8E68A1CDE}">
      <dsp:nvSpPr>
        <dsp:cNvPr id="0" name=""/>
        <dsp:cNvSpPr/>
      </dsp:nvSpPr>
      <dsp:spPr>
        <a:xfrm>
          <a:off x="843606" y="186791"/>
          <a:ext cx="1813182" cy="15406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2081FD4E-C8A9-0B41-B6C3-1F1173C57472}">
      <dsp:nvSpPr>
        <dsp:cNvPr id="0" name=""/>
        <dsp:cNvSpPr/>
      </dsp:nvSpPr>
      <dsp:spPr>
        <a:xfrm>
          <a:off x="843606" y="1727404"/>
          <a:ext cx="1813182" cy="63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Online banking</a:t>
          </a:r>
        </a:p>
      </dsp:txBody>
      <dsp:txXfrm>
        <a:off x="843606" y="1727404"/>
        <a:ext cx="1813182" cy="639946"/>
      </dsp:txXfrm>
    </dsp:sp>
    <dsp:sp modelId="{544CFFB4-12A9-904E-9169-9E59330E1B26}">
      <dsp:nvSpPr>
        <dsp:cNvPr id="0" name=""/>
        <dsp:cNvSpPr/>
      </dsp:nvSpPr>
      <dsp:spPr>
        <a:xfrm>
          <a:off x="3141176" y="91984"/>
          <a:ext cx="2014647" cy="237017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D130E67-232C-9F41-99D8-7E8B2B5F9AB2}">
      <dsp:nvSpPr>
        <dsp:cNvPr id="0" name=""/>
        <dsp:cNvSpPr/>
      </dsp:nvSpPr>
      <dsp:spPr>
        <a:xfrm>
          <a:off x="3241909" y="186791"/>
          <a:ext cx="1813182" cy="154061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DE584223-5728-BD44-AF6E-67ABB7B017ED}">
      <dsp:nvSpPr>
        <dsp:cNvPr id="0" name=""/>
        <dsp:cNvSpPr/>
      </dsp:nvSpPr>
      <dsp:spPr>
        <a:xfrm>
          <a:off x="3241909" y="1727404"/>
          <a:ext cx="1813182" cy="63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t>Spreadsheet</a:t>
          </a:r>
        </a:p>
      </dsp:txBody>
      <dsp:txXfrm>
        <a:off x="3241909" y="1727404"/>
        <a:ext cx="1813182" cy="639946"/>
      </dsp:txXfrm>
    </dsp:sp>
    <dsp:sp modelId="{2846FD3B-F88A-0042-9616-0FBFC7FD04B7}">
      <dsp:nvSpPr>
        <dsp:cNvPr id="0" name=""/>
        <dsp:cNvSpPr/>
      </dsp:nvSpPr>
      <dsp:spPr>
        <a:xfrm>
          <a:off x="5539479" y="91984"/>
          <a:ext cx="2014647" cy="237017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66AD49B-28E1-2F46-A467-C4357F5CE311}">
      <dsp:nvSpPr>
        <dsp:cNvPr id="0" name=""/>
        <dsp:cNvSpPr/>
      </dsp:nvSpPr>
      <dsp:spPr>
        <a:xfrm>
          <a:off x="5640211" y="186791"/>
          <a:ext cx="1813182" cy="154061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AE2919A5-1C4C-3D41-9844-5A6B47B4082C}">
      <dsp:nvSpPr>
        <dsp:cNvPr id="0" name=""/>
        <dsp:cNvSpPr/>
      </dsp:nvSpPr>
      <dsp:spPr>
        <a:xfrm>
          <a:off x="5640211" y="1727404"/>
          <a:ext cx="1813182" cy="63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t>Accounting software</a:t>
          </a:r>
        </a:p>
      </dsp:txBody>
      <dsp:txXfrm>
        <a:off x="5640211" y="1727404"/>
        <a:ext cx="1813182" cy="639946"/>
      </dsp:txXfrm>
    </dsp:sp>
    <dsp:sp modelId="{550CA49E-DCE6-6D47-9033-24EF16F655E4}">
      <dsp:nvSpPr>
        <dsp:cNvPr id="0" name=""/>
        <dsp:cNvSpPr/>
      </dsp:nvSpPr>
      <dsp:spPr>
        <a:xfrm>
          <a:off x="1942025" y="2663622"/>
          <a:ext cx="2014647" cy="237017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9BE546-BB69-8640-9025-FED8C94A34F4}">
      <dsp:nvSpPr>
        <dsp:cNvPr id="0" name=""/>
        <dsp:cNvSpPr/>
      </dsp:nvSpPr>
      <dsp:spPr>
        <a:xfrm>
          <a:off x="2042758" y="2758429"/>
          <a:ext cx="1813182" cy="154061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199B1EAB-6A90-0C43-91B7-ED46F27BE2D9}">
      <dsp:nvSpPr>
        <dsp:cNvPr id="0" name=""/>
        <dsp:cNvSpPr/>
      </dsp:nvSpPr>
      <dsp:spPr>
        <a:xfrm>
          <a:off x="2042758" y="4299042"/>
          <a:ext cx="1813182" cy="63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t>Online programs</a:t>
          </a:r>
        </a:p>
      </dsp:txBody>
      <dsp:txXfrm>
        <a:off x="2042758" y="4299042"/>
        <a:ext cx="1813182" cy="639946"/>
      </dsp:txXfrm>
    </dsp:sp>
    <dsp:sp modelId="{55C7AC79-799F-C049-A36C-220DE4500089}">
      <dsp:nvSpPr>
        <dsp:cNvPr id="0" name=""/>
        <dsp:cNvSpPr/>
      </dsp:nvSpPr>
      <dsp:spPr>
        <a:xfrm>
          <a:off x="4340328" y="2663622"/>
          <a:ext cx="2014647" cy="237017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CB0908-28EE-6D4B-8AE8-85F18886490A}">
      <dsp:nvSpPr>
        <dsp:cNvPr id="0" name=""/>
        <dsp:cNvSpPr/>
      </dsp:nvSpPr>
      <dsp:spPr>
        <a:xfrm>
          <a:off x="4441060" y="2758429"/>
          <a:ext cx="1813182" cy="154061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ABB63268-C1B4-9044-A317-CB95A588C644}">
      <dsp:nvSpPr>
        <dsp:cNvPr id="0" name=""/>
        <dsp:cNvSpPr/>
      </dsp:nvSpPr>
      <dsp:spPr>
        <a:xfrm>
          <a:off x="4441060" y="4299042"/>
          <a:ext cx="1813182" cy="63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Register</a:t>
          </a:r>
        </a:p>
      </dsp:txBody>
      <dsp:txXfrm>
        <a:off x="4441060" y="4299042"/>
        <a:ext cx="1813182" cy="639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D98FD-9712-2543-9EEF-A2A88E488D1C}">
      <dsp:nvSpPr>
        <dsp:cNvPr id="0" name=""/>
        <dsp:cNvSpPr/>
      </dsp:nvSpPr>
      <dsp:spPr>
        <a:xfrm>
          <a:off x="4601260" y="3242"/>
          <a:ext cx="1274824" cy="1274824"/>
        </a:xfrm>
        <a:prstGeom prst="ellipse">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Current balance</a:t>
          </a:r>
        </a:p>
      </dsp:txBody>
      <dsp:txXfrm>
        <a:off x="4787954" y="189936"/>
        <a:ext cx="901436" cy="901436"/>
      </dsp:txXfrm>
    </dsp:sp>
    <dsp:sp modelId="{1C1F36F1-DB0D-C542-A073-70691526A319}">
      <dsp:nvSpPr>
        <dsp:cNvPr id="0" name=""/>
        <dsp:cNvSpPr/>
      </dsp:nvSpPr>
      <dsp:spPr>
        <a:xfrm>
          <a:off x="4868973" y="1381582"/>
          <a:ext cx="739398" cy="739398"/>
        </a:xfrm>
        <a:prstGeom prst="mathPlus">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66980" y="1664328"/>
        <a:ext cx="543384" cy="173906"/>
      </dsp:txXfrm>
    </dsp:sp>
    <dsp:sp modelId="{D43A78DB-CA37-BF4D-BABE-EFC7694A7E2F}">
      <dsp:nvSpPr>
        <dsp:cNvPr id="0" name=""/>
        <dsp:cNvSpPr/>
      </dsp:nvSpPr>
      <dsp:spPr>
        <a:xfrm>
          <a:off x="4601260" y="2224496"/>
          <a:ext cx="1274824" cy="1274824"/>
        </a:xfrm>
        <a:prstGeom prst="ellipse">
          <a:avLst/>
        </a:prstGeom>
        <a:solidFill>
          <a:schemeClr val="accent3">
            <a:shade val="80000"/>
            <a:hueOff val="130394"/>
            <a:satOff val="-16255"/>
            <a:lumOff val="12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Outstanding deposits</a:t>
          </a:r>
        </a:p>
      </dsp:txBody>
      <dsp:txXfrm>
        <a:off x="4787954" y="2411190"/>
        <a:ext cx="901436" cy="901436"/>
      </dsp:txXfrm>
    </dsp:sp>
    <dsp:sp modelId="{E4B84C65-EDA7-3545-9C48-850C3F046398}">
      <dsp:nvSpPr>
        <dsp:cNvPr id="0" name=""/>
        <dsp:cNvSpPr/>
      </dsp:nvSpPr>
      <dsp:spPr>
        <a:xfrm>
          <a:off x="4868973" y="3602837"/>
          <a:ext cx="739398" cy="739398"/>
        </a:xfrm>
        <a:prstGeom prst="mathMinus">
          <a:avLst/>
        </a:prstGeom>
        <a:solidFill>
          <a:schemeClr val="accent3">
            <a:shade val="90000"/>
            <a:hueOff val="195564"/>
            <a:satOff val="-24070"/>
            <a:lumOff val="181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66980" y="3885583"/>
        <a:ext cx="543384" cy="173906"/>
      </dsp:txXfrm>
    </dsp:sp>
    <dsp:sp modelId="{2E9A146E-B1BF-DE43-B8CA-C577FEA6DDCD}">
      <dsp:nvSpPr>
        <dsp:cNvPr id="0" name=""/>
        <dsp:cNvSpPr/>
      </dsp:nvSpPr>
      <dsp:spPr>
        <a:xfrm>
          <a:off x="4601260" y="4445751"/>
          <a:ext cx="1274824" cy="1274824"/>
        </a:xfrm>
        <a:prstGeom prst="ellipse">
          <a:avLst/>
        </a:prstGeom>
        <a:solidFill>
          <a:schemeClr val="accent3">
            <a:shade val="80000"/>
            <a:hueOff val="260789"/>
            <a:satOff val="-32510"/>
            <a:lumOff val="25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Outstanding purchases</a:t>
          </a:r>
        </a:p>
      </dsp:txBody>
      <dsp:txXfrm>
        <a:off x="4787954" y="4632445"/>
        <a:ext cx="901436" cy="901436"/>
      </dsp:txXfrm>
    </dsp:sp>
    <dsp:sp modelId="{181077E2-44FC-EF4C-B1CA-B13A0DBEBCDA}">
      <dsp:nvSpPr>
        <dsp:cNvPr id="0" name=""/>
        <dsp:cNvSpPr/>
      </dsp:nvSpPr>
      <dsp:spPr>
        <a:xfrm rot="10800000">
          <a:off x="4004642" y="2624791"/>
          <a:ext cx="405394" cy="474234"/>
        </a:xfrm>
        <a:prstGeom prst="mathEqual">
          <a:avLst/>
        </a:prstGeom>
        <a:solidFill>
          <a:schemeClr val="accent3">
            <a:shade val="90000"/>
            <a:hueOff val="391129"/>
            <a:satOff val="-48141"/>
            <a:lumOff val="362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126260" y="2719638"/>
        <a:ext cx="283776" cy="284540"/>
      </dsp:txXfrm>
    </dsp:sp>
    <dsp:sp modelId="{BEA76E7B-7B9F-4A46-B218-B48F7041B91D}">
      <dsp:nvSpPr>
        <dsp:cNvPr id="0" name=""/>
        <dsp:cNvSpPr/>
      </dsp:nvSpPr>
      <dsp:spPr>
        <a:xfrm>
          <a:off x="1286716" y="1587084"/>
          <a:ext cx="2549649" cy="2549649"/>
        </a:xfrm>
        <a:prstGeom prst="ellipse">
          <a:avLst/>
        </a:prstGeom>
        <a:solidFill>
          <a:schemeClr val="accent3">
            <a:shade val="80000"/>
            <a:hueOff val="391183"/>
            <a:satOff val="-48765"/>
            <a:lumOff val="37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Available Balance</a:t>
          </a:r>
        </a:p>
      </dsp:txBody>
      <dsp:txXfrm>
        <a:off x="1660103" y="1960471"/>
        <a:ext cx="1802875" cy="1802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48370-6E94-0147-8D7B-0E84B2F46D25}">
      <dsp:nvSpPr>
        <dsp:cNvPr id="0" name=""/>
        <dsp:cNvSpPr/>
      </dsp:nvSpPr>
      <dsp:spPr>
        <a:xfrm>
          <a:off x="-5716199" y="-874960"/>
          <a:ext cx="6805508" cy="6805508"/>
        </a:xfrm>
        <a:prstGeom prst="blockArc">
          <a:avLst>
            <a:gd name="adj1" fmla="val 18900000"/>
            <a:gd name="adj2" fmla="val 2700000"/>
            <a:gd name="adj3" fmla="val 317"/>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AE8EC-86D4-2F40-8357-EF1071031B72}">
      <dsp:nvSpPr>
        <dsp:cNvPr id="0" name=""/>
        <dsp:cNvSpPr/>
      </dsp:nvSpPr>
      <dsp:spPr>
        <a:xfrm>
          <a:off x="570200" y="388673"/>
          <a:ext cx="7066291" cy="77775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340"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Save on ATM fees</a:t>
          </a:r>
        </a:p>
      </dsp:txBody>
      <dsp:txXfrm>
        <a:off x="570200" y="388673"/>
        <a:ext cx="7066291" cy="777751"/>
      </dsp:txXfrm>
    </dsp:sp>
    <dsp:sp modelId="{75A86A01-532E-4241-B591-F8E5DE08D564}">
      <dsp:nvSpPr>
        <dsp:cNvPr id="0" name=""/>
        <dsp:cNvSpPr/>
      </dsp:nvSpPr>
      <dsp:spPr>
        <a:xfrm>
          <a:off x="84106" y="291454"/>
          <a:ext cx="972189" cy="9721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AA105F-DFA9-8140-895D-360E2496FBB5}">
      <dsp:nvSpPr>
        <dsp:cNvPr id="0" name=""/>
        <dsp:cNvSpPr/>
      </dsp:nvSpPr>
      <dsp:spPr>
        <a:xfrm>
          <a:off x="1016103" y="1555503"/>
          <a:ext cx="6620388" cy="777751"/>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340"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Track your spending</a:t>
          </a:r>
        </a:p>
      </dsp:txBody>
      <dsp:txXfrm>
        <a:off x="1016103" y="1555503"/>
        <a:ext cx="6620388" cy="777751"/>
      </dsp:txXfrm>
    </dsp:sp>
    <dsp:sp modelId="{F54A5FC7-5548-4B42-AFEF-0C2CA1A6110C}">
      <dsp:nvSpPr>
        <dsp:cNvPr id="0" name=""/>
        <dsp:cNvSpPr/>
      </dsp:nvSpPr>
      <dsp:spPr>
        <a:xfrm>
          <a:off x="530008" y="1458284"/>
          <a:ext cx="972189" cy="972189"/>
        </a:xfrm>
        <a:prstGeom prst="ellipse">
          <a:avLst/>
        </a:prstGeom>
        <a:solidFill>
          <a:schemeClr val="lt1">
            <a:hueOff val="0"/>
            <a:satOff val="0"/>
            <a:lumOff val="0"/>
            <a:alphaOff val="0"/>
          </a:schemeClr>
        </a:solidFill>
        <a:ln w="25400" cap="flat" cmpd="sng" algn="ctr">
          <a:solidFill>
            <a:schemeClr val="accent2">
              <a:hueOff val="2427881"/>
              <a:satOff val="8075"/>
              <a:lumOff val="-1438"/>
              <a:alphaOff val="0"/>
            </a:schemeClr>
          </a:solidFill>
          <a:prstDash val="solid"/>
        </a:ln>
        <a:effectLst/>
      </dsp:spPr>
      <dsp:style>
        <a:lnRef idx="2">
          <a:scrgbClr r="0" g="0" b="0"/>
        </a:lnRef>
        <a:fillRef idx="1">
          <a:scrgbClr r="0" g="0" b="0"/>
        </a:fillRef>
        <a:effectRef idx="0">
          <a:scrgbClr r="0" g="0" b="0"/>
        </a:effectRef>
        <a:fontRef idx="minor"/>
      </dsp:style>
    </dsp:sp>
    <dsp:sp modelId="{1F46BA81-E98C-1E45-A53D-E995C9E8E6FC}">
      <dsp:nvSpPr>
        <dsp:cNvPr id="0" name=""/>
        <dsp:cNvSpPr/>
      </dsp:nvSpPr>
      <dsp:spPr>
        <a:xfrm>
          <a:off x="1016103" y="2722332"/>
          <a:ext cx="6620388" cy="777751"/>
        </a:xfrm>
        <a:prstGeom prst="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340"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Set up direct deposit</a:t>
          </a:r>
        </a:p>
      </dsp:txBody>
      <dsp:txXfrm>
        <a:off x="1016103" y="2722332"/>
        <a:ext cx="6620388" cy="777751"/>
      </dsp:txXfrm>
    </dsp:sp>
    <dsp:sp modelId="{4E5ED996-AB1E-5C4E-BA3E-06C19115087D}">
      <dsp:nvSpPr>
        <dsp:cNvPr id="0" name=""/>
        <dsp:cNvSpPr/>
      </dsp:nvSpPr>
      <dsp:spPr>
        <a:xfrm>
          <a:off x="530008" y="2625113"/>
          <a:ext cx="972189" cy="972189"/>
        </a:xfrm>
        <a:prstGeom prst="ellipse">
          <a:avLst/>
        </a:prstGeom>
        <a:solidFill>
          <a:schemeClr val="lt1">
            <a:hueOff val="0"/>
            <a:satOff val="0"/>
            <a:lumOff val="0"/>
            <a:alphaOff val="0"/>
          </a:schemeClr>
        </a:solidFill>
        <a:ln w="25400" cap="flat" cmpd="sng" algn="ctr">
          <a:solidFill>
            <a:schemeClr val="accent2">
              <a:hueOff val="4855762"/>
              <a:satOff val="16151"/>
              <a:lumOff val="-2875"/>
              <a:alphaOff val="0"/>
            </a:schemeClr>
          </a:solidFill>
          <a:prstDash val="solid"/>
        </a:ln>
        <a:effectLst/>
      </dsp:spPr>
      <dsp:style>
        <a:lnRef idx="2">
          <a:scrgbClr r="0" g="0" b="0"/>
        </a:lnRef>
        <a:fillRef idx="1">
          <a:scrgbClr r="0" g="0" b="0"/>
        </a:fillRef>
        <a:effectRef idx="0">
          <a:scrgbClr r="0" g="0" b="0"/>
        </a:effectRef>
        <a:fontRef idx="minor"/>
      </dsp:style>
    </dsp:sp>
    <dsp:sp modelId="{871165CA-FC96-7C43-B0F7-933BF7CEB83D}">
      <dsp:nvSpPr>
        <dsp:cNvPr id="0" name=""/>
        <dsp:cNvSpPr/>
      </dsp:nvSpPr>
      <dsp:spPr>
        <a:xfrm>
          <a:off x="570200" y="3889161"/>
          <a:ext cx="7066291" cy="777751"/>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7340"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Ask for occasional fee reversal</a:t>
          </a:r>
        </a:p>
      </dsp:txBody>
      <dsp:txXfrm>
        <a:off x="570200" y="3889161"/>
        <a:ext cx="7066291" cy="777751"/>
      </dsp:txXfrm>
    </dsp:sp>
    <dsp:sp modelId="{3EEA8F78-D667-004B-AC82-A30C6977EBE8}">
      <dsp:nvSpPr>
        <dsp:cNvPr id="0" name=""/>
        <dsp:cNvSpPr/>
      </dsp:nvSpPr>
      <dsp:spPr>
        <a:xfrm>
          <a:off x="84106" y="3791943"/>
          <a:ext cx="972189" cy="972189"/>
        </a:xfrm>
        <a:prstGeom prst="ellipse">
          <a:avLst/>
        </a:prstGeom>
        <a:solidFill>
          <a:schemeClr val="lt1">
            <a:hueOff val="0"/>
            <a:satOff val="0"/>
            <a:lumOff val="0"/>
            <a:alphaOff val="0"/>
          </a:schemeClr>
        </a:solidFill>
        <a:ln w="25400" cap="flat" cmpd="sng" algn="ctr">
          <a:solidFill>
            <a:schemeClr val="accent2">
              <a:hueOff val="7283643"/>
              <a:satOff val="24226"/>
              <a:lumOff val="-431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82819-304C-F948-A205-41AC1B104EE4}">
      <dsp:nvSpPr>
        <dsp:cNvPr id="0" name=""/>
        <dsp:cNvSpPr/>
      </dsp:nvSpPr>
      <dsp:spPr>
        <a:xfrm>
          <a:off x="0" y="335932"/>
          <a:ext cx="7162801" cy="453600"/>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1AD31D-F564-FB4F-83F4-0F855F9BF948}">
      <dsp:nvSpPr>
        <dsp:cNvPr id="0" name=""/>
        <dsp:cNvSpPr/>
      </dsp:nvSpPr>
      <dsp:spPr>
        <a:xfrm>
          <a:off x="358140" y="70252"/>
          <a:ext cx="5013960" cy="531360"/>
        </a:xfrm>
        <a:prstGeom prst="roundRect">
          <a:avLst/>
        </a:prstGeom>
        <a:solidFill>
          <a:schemeClr val="accent3">
            <a:alpha val="9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9516" tIns="0" rIns="189516" bIns="0" numCol="1" spcCol="1270" anchor="ctr" anchorCtr="0">
          <a:noAutofit/>
        </a:bodyPr>
        <a:lstStyle/>
        <a:p>
          <a:pPr marL="0" lvl="0" indent="0" algn="l" defTabSz="800100">
            <a:lnSpc>
              <a:spcPct val="90000"/>
            </a:lnSpc>
            <a:spcBef>
              <a:spcPct val="0"/>
            </a:spcBef>
            <a:spcAft>
              <a:spcPct val="35000"/>
            </a:spcAft>
            <a:buNone/>
          </a:pPr>
          <a:r>
            <a:rPr lang="en-US" sz="1800" kern="1200" dirty="0"/>
            <a:t>Dumpster Diving</a:t>
          </a:r>
        </a:p>
      </dsp:txBody>
      <dsp:txXfrm>
        <a:off x="384079" y="96191"/>
        <a:ext cx="4962082" cy="479482"/>
      </dsp:txXfrm>
    </dsp:sp>
    <dsp:sp modelId="{B62F8756-DF3B-9643-87A2-033E7CAFE013}">
      <dsp:nvSpPr>
        <dsp:cNvPr id="0" name=""/>
        <dsp:cNvSpPr/>
      </dsp:nvSpPr>
      <dsp:spPr>
        <a:xfrm>
          <a:off x="0" y="1152412"/>
          <a:ext cx="7162801" cy="453600"/>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8000"/>
            </a:schemeClr>
          </a:solidFill>
          <a:prstDash val="solid"/>
        </a:ln>
        <a:effectLst/>
      </dsp:spPr>
      <dsp:style>
        <a:lnRef idx="2">
          <a:scrgbClr r="0" g="0" b="0"/>
        </a:lnRef>
        <a:fillRef idx="1">
          <a:scrgbClr r="0" g="0" b="0"/>
        </a:fillRef>
        <a:effectRef idx="0">
          <a:scrgbClr r="0" g="0" b="0"/>
        </a:effectRef>
        <a:fontRef idx="minor"/>
      </dsp:style>
    </dsp:sp>
    <dsp:sp modelId="{077DAE23-D1FE-5E47-B8CF-B6631D14F6E0}">
      <dsp:nvSpPr>
        <dsp:cNvPr id="0" name=""/>
        <dsp:cNvSpPr/>
      </dsp:nvSpPr>
      <dsp:spPr>
        <a:xfrm>
          <a:off x="358140" y="886732"/>
          <a:ext cx="5013960" cy="531360"/>
        </a:xfrm>
        <a:prstGeom prst="roundRect">
          <a:avLst/>
        </a:prstGeom>
        <a:solidFill>
          <a:schemeClr val="accent3">
            <a:alpha val="90000"/>
            <a:hueOff val="0"/>
            <a:satOff val="0"/>
            <a:lumOff val="0"/>
            <a:alphaOff val="-8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9516" tIns="0" rIns="189516" bIns="0" numCol="1" spcCol="1270" anchor="ctr" anchorCtr="0">
          <a:noAutofit/>
        </a:bodyPr>
        <a:lstStyle/>
        <a:p>
          <a:pPr marL="0" lvl="0" indent="0" algn="l" defTabSz="800100">
            <a:lnSpc>
              <a:spcPct val="90000"/>
            </a:lnSpc>
            <a:spcBef>
              <a:spcPct val="0"/>
            </a:spcBef>
            <a:spcAft>
              <a:spcPct val="35000"/>
            </a:spcAft>
            <a:buNone/>
          </a:pPr>
          <a:r>
            <a:rPr lang="en-US" sz="1800" kern="1200" dirty="0"/>
            <a:t>Skimming</a:t>
          </a:r>
        </a:p>
      </dsp:txBody>
      <dsp:txXfrm>
        <a:off x="384079" y="912671"/>
        <a:ext cx="4962082" cy="479482"/>
      </dsp:txXfrm>
    </dsp:sp>
    <dsp:sp modelId="{4865D35A-37EE-8142-816F-E45DABDCB6A9}">
      <dsp:nvSpPr>
        <dsp:cNvPr id="0" name=""/>
        <dsp:cNvSpPr/>
      </dsp:nvSpPr>
      <dsp:spPr>
        <a:xfrm>
          <a:off x="0" y="1968892"/>
          <a:ext cx="7162801" cy="453600"/>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16000"/>
            </a:schemeClr>
          </a:solidFill>
          <a:prstDash val="solid"/>
        </a:ln>
        <a:effectLst/>
      </dsp:spPr>
      <dsp:style>
        <a:lnRef idx="2">
          <a:scrgbClr r="0" g="0" b="0"/>
        </a:lnRef>
        <a:fillRef idx="1">
          <a:scrgbClr r="0" g="0" b="0"/>
        </a:fillRef>
        <a:effectRef idx="0">
          <a:scrgbClr r="0" g="0" b="0"/>
        </a:effectRef>
        <a:fontRef idx="minor"/>
      </dsp:style>
    </dsp:sp>
    <dsp:sp modelId="{6024B7BB-BCC0-1A41-949B-3824D9854880}">
      <dsp:nvSpPr>
        <dsp:cNvPr id="0" name=""/>
        <dsp:cNvSpPr/>
      </dsp:nvSpPr>
      <dsp:spPr>
        <a:xfrm>
          <a:off x="358140" y="1703212"/>
          <a:ext cx="5013960" cy="531360"/>
        </a:xfrm>
        <a:prstGeom prst="roundRect">
          <a:avLst/>
        </a:prstGeom>
        <a:solidFill>
          <a:schemeClr val="accent3">
            <a:alpha val="90000"/>
            <a:hueOff val="0"/>
            <a:satOff val="0"/>
            <a:lumOff val="0"/>
            <a:alphaOff val="-16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9516" tIns="0" rIns="189516" bIns="0" numCol="1" spcCol="1270" anchor="ctr" anchorCtr="0">
          <a:noAutofit/>
        </a:bodyPr>
        <a:lstStyle/>
        <a:p>
          <a:pPr marL="0" lvl="0" indent="0" algn="l" defTabSz="800100">
            <a:lnSpc>
              <a:spcPct val="90000"/>
            </a:lnSpc>
            <a:spcBef>
              <a:spcPct val="0"/>
            </a:spcBef>
            <a:spcAft>
              <a:spcPct val="35000"/>
            </a:spcAft>
            <a:buNone/>
          </a:pPr>
          <a:r>
            <a:rPr lang="en-US" sz="1800" kern="1200" dirty="0"/>
            <a:t>Phishing</a:t>
          </a:r>
        </a:p>
      </dsp:txBody>
      <dsp:txXfrm>
        <a:off x="384079" y="1729151"/>
        <a:ext cx="4962082" cy="479482"/>
      </dsp:txXfrm>
    </dsp:sp>
    <dsp:sp modelId="{833FF932-CB81-0244-B5C7-1FF758B094E9}">
      <dsp:nvSpPr>
        <dsp:cNvPr id="0" name=""/>
        <dsp:cNvSpPr/>
      </dsp:nvSpPr>
      <dsp:spPr>
        <a:xfrm>
          <a:off x="0" y="2785372"/>
          <a:ext cx="7162801" cy="453600"/>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24000"/>
            </a:schemeClr>
          </a:solidFill>
          <a:prstDash val="solid"/>
        </a:ln>
        <a:effectLst/>
      </dsp:spPr>
      <dsp:style>
        <a:lnRef idx="2">
          <a:scrgbClr r="0" g="0" b="0"/>
        </a:lnRef>
        <a:fillRef idx="1">
          <a:scrgbClr r="0" g="0" b="0"/>
        </a:fillRef>
        <a:effectRef idx="0">
          <a:scrgbClr r="0" g="0" b="0"/>
        </a:effectRef>
        <a:fontRef idx="minor"/>
      </dsp:style>
    </dsp:sp>
    <dsp:sp modelId="{70B8EDF6-B7B6-B94B-A8EF-4EABFB6C7D82}">
      <dsp:nvSpPr>
        <dsp:cNvPr id="0" name=""/>
        <dsp:cNvSpPr/>
      </dsp:nvSpPr>
      <dsp:spPr>
        <a:xfrm>
          <a:off x="358140" y="2519692"/>
          <a:ext cx="5013960" cy="531360"/>
        </a:xfrm>
        <a:prstGeom prst="roundRect">
          <a:avLst/>
        </a:prstGeom>
        <a:solidFill>
          <a:schemeClr val="accent3">
            <a:alpha val="90000"/>
            <a:hueOff val="0"/>
            <a:satOff val="0"/>
            <a:lumOff val="0"/>
            <a:alphaOff val="-24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9516" tIns="0" rIns="189516" bIns="0" numCol="1" spcCol="1270" anchor="ctr" anchorCtr="0">
          <a:noAutofit/>
        </a:bodyPr>
        <a:lstStyle/>
        <a:p>
          <a:pPr marL="0" lvl="0" indent="0" algn="l" defTabSz="800100">
            <a:lnSpc>
              <a:spcPct val="90000"/>
            </a:lnSpc>
            <a:spcBef>
              <a:spcPct val="0"/>
            </a:spcBef>
            <a:spcAft>
              <a:spcPct val="35000"/>
            </a:spcAft>
            <a:buNone/>
          </a:pPr>
          <a:r>
            <a:rPr lang="en-US" sz="1800" kern="1200" dirty="0"/>
            <a:t>Changing Your Address</a:t>
          </a:r>
        </a:p>
      </dsp:txBody>
      <dsp:txXfrm>
        <a:off x="384079" y="2545631"/>
        <a:ext cx="4962082" cy="479482"/>
      </dsp:txXfrm>
    </dsp:sp>
    <dsp:sp modelId="{5D17686C-57AD-4045-8E34-B082A15F8336}">
      <dsp:nvSpPr>
        <dsp:cNvPr id="0" name=""/>
        <dsp:cNvSpPr/>
      </dsp:nvSpPr>
      <dsp:spPr>
        <a:xfrm>
          <a:off x="0" y="3601852"/>
          <a:ext cx="7162801" cy="453600"/>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32000"/>
            </a:schemeClr>
          </a:solidFill>
          <a:prstDash val="solid"/>
        </a:ln>
        <a:effectLst/>
      </dsp:spPr>
      <dsp:style>
        <a:lnRef idx="2">
          <a:scrgbClr r="0" g="0" b="0"/>
        </a:lnRef>
        <a:fillRef idx="1">
          <a:scrgbClr r="0" g="0" b="0"/>
        </a:fillRef>
        <a:effectRef idx="0">
          <a:scrgbClr r="0" g="0" b="0"/>
        </a:effectRef>
        <a:fontRef idx="minor"/>
      </dsp:style>
    </dsp:sp>
    <dsp:sp modelId="{E73466A3-B76B-0444-A3EC-3068801649A6}">
      <dsp:nvSpPr>
        <dsp:cNvPr id="0" name=""/>
        <dsp:cNvSpPr/>
      </dsp:nvSpPr>
      <dsp:spPr>
        <a:xfrm>
          <a:off x="358140" y="3336172"/>
          <a:ext cx="5013960" cy="531360"/>
        </a:xfrm>
        <a:prstGeom prst="roundRect">
          <a:avLst/>
        </a:prstGeom>
        <a:solidFill>
          <a:schemeClr val="accent3">
            <a:alpha val="90000"/>
            <a:hueOff val="0"/>
            <a:satOff val="0"/>
            <a:lumOff val="0"/>
            <a:alphaOff val="-32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9516" tIns="0" rIns="189516" bIns="0" numCol="1" spcCol="1270" anchor="ctr" anchorCtr="0">
          <a:noAutofit/>
        </a:bodyPr>
        <a:lstStyle/>
        <a:p>
          <a:pPr marL="0" lvl="0" indent="0" algn="l" defTabSz="800100">
            <a:lnSpc>
              <a:spcPct val="90000"/>
            </a:lnSpc>
            <a:spcBef>
              <a:spcPct val="0"/>
            </a:spcBef>
            <a:spcAft>
              <a:spcPct val="35000"/>
            </a:spcAft>
            <a:buNone/>
          </a:pPr>
          <a:r>
            <a:rPr lang="en-US" sz="1800" kern="1200" dirty="0"/>
            <a:t>Old-Fashioned Stealing</a:t>
          </a:r>
        </a:p>
      </dsp:txBody>
      <dsp:txXfrm>
        <a:off x="384079" y="3362111"/>
        <a:ext cx="4962082" cy="479482"/>
      </dsp:txXfrm>
    </dsp:sp>
    <dsp:sp modelId="{7A9BAE54-5A60-4A4D-8768-9F0ECA877C1F}">
      <dsp:nvSpPr>
        <dsp:cNvPr id="0" name=""/>
        <dsp:cNvSpPr/>
      </dsp:nvSpPr>
      <dsp:spPr>
        <a:xfrm>
          <a:off x="0" y="4418332"/>
          <a:ext cx="7162801" cy="453600"/>
        </a:xfrm>
        <a:prstGeom prst="rect">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 modelId="{EDCB5BDA-3AE1-9A42-B165-8CAD18B5989F}">
      <dsp:nvSpPr>
        <dsp:cNvPr id="0" name=""/>
        <dsp:cNvSpPr/>
      </dsp:nvSpPr>
      <dsp:spPr>
        <a:xfrm>
          <a:off x="358140" y="4152652"/>
          <a:ext cx="5013960" cy="531360"/>
        </a:xfrm>
        <a:prstGeom prst="roundRect">
          <a:avLst/>
        </a:prstGeom>
        <a:solidFill>
          <a:schemeClr val="accent3">
            <a:alpha val="90000"/>
            <a:hueOff val="0"/>
            <a:satOff val="0"/>
            <a:lumOff val="0"/>
            <a:alphaOff val="-40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9516" tIns="0" rIns="189516" bIns="0" numCol="1" spcCol="1270" anchor="ctr" anchorCtr="0">
          <a:noAutofit/>
        </a:bodyPr>
        <a:lstStyle/>
        <a:p>
          <a:pPr marL="0" lvl="0" indent="0" algn="l" defTabSz="800100">
            <a:lnSpc>
              <a:spcPct val="90000"/>
            </a:lnSpc>
            <a:spcBef>
              <a:spcPct val="0"/>
            </a:spcBef>
            <a:spcAft>
              <a:spcPct val="35000"/>
            </a:spcAft>
            <a:buNone/>
          </a:pPr>
          <a:r>
            <a:rPr lang="en-US" sz="1800" kern="1200" dirty="0"/>
            <a:t>Pretexting</a:t>
          </a:r>
        </a:p>
      </dsp:txBody>
      <dsp:txXfrm>
        <a:off x="384079" y="4178591"/>
        <a:ext cx="4962082"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86C80-8F7B-D74A-9D4E-C8DA05EFE939}">
      <dsp:nvSpPr>
        <dsp:cNvPr id="0" name=""/>
        <dsp:cNvSpPr/>
      </dsp:nvSpPr>
      <dsp:spPr>
        <a:xfrm>
          <a:off x="1105338" y="0"/>
          <a:ext cx="5661719" cy="5661719"/>
        </a:xfrm>
        <a:prstGeom prst="diamond">
          <a:avLst/>
        </a:prstGeom>
        <a:solidFill>
          <a:schemeClr val="accent1">
            <a:tint val="40000"/>
            <a:hueOff val="0"/>
            <a:satOff val="0"/>
            <a:lumOff val="0"/>
            <a:alphaOff val="0"/>
          </a:schemeClr>
        </a:soli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1">
          <a:scrgbClr r="0" g="0" b="0"/>
        </a:fillRef>
        <a:effectRef idx="2">
          <a:scrgbClr r="0" g="0" b="0"/>
        </a:effectRef>
        <a:fontRef idx="minor"/>
      </dsp:style>
    </dsp:sp>
    <dsp:sp modelId="{429142A6-D6D4-444A-8401-14BA7BEF7602}">
      <dsp:nvSpPr>
        <dsp:cNvPr id="0" name=""/>
        <dsp:cNvSpPr/>
      </dsp:nvSpPr>
      <dsp:spPr>
        <a:xfrm>
          <a:off x="1643201" y="537863"/>
          <a:ext cx="2208070" cy="2208070"/>
        </a:xfrm>
        <a:prstGeom prst="roundRect">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venir Medium"/>
              <a:cs typeface="Avenir Medium"/>
            </a:rPr>
            <a:t>Know how to choose the right account</a:t>
          </a:r>
        </a:p>
      </dsp:txBody>
      <dsp:txXfrm>
        <a:off x="1750990" y="645652"/>
        <a:ext cx="1992492" cy="1992492"/>
      </dsp:txXfrm>
    </dsp:sp>
    <dsp:sp modelId="{B3888D26-2B5F-554C-8FA9-92B1A1646E00}">
      <dsp:nvSpPr>
        <dsp:cNvPr id="0" name=""/>
        <dsp:cNvSpPr/>
      </dsp:nvSpPr>
      <dsp:spPr>
        <a:xfrm>
          <a:off x="4021123" y="537863"/>
          <a:ext cx="2208070" cy="2208070"/>
        </a:xfrm>
        <a:prstGeom prst="roundRect">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venir Medium"/>
              <a:cs typeface="Avenir Medium"/>
            </a:rPr>
            <a:t>Avoid fees!</a:t>
          </a:r>
        </a:p>
      </dsp:txBody>
      <dsp:txXfrm>
        <a:off x="4128912" y="645652"/>
        <a:ext cx="1992492" cy="1992492"/>
      </dsp:txXfrm>
    </dsp:sp>
    <dsp:sp modelId="{1A560CB4-39F7-6F4E-B176-91FD99777574}">
      <dsp:nvSpPr>
        <dsp:cNvPr id="0" name=""/>
        <dsp:cNvSpPr/>
      </dsp:nvSpPr>
      <dsp:spPr>
        <a:xfrm>
          <a:off x="1643201" y="2915785"/>
          <a:ext cx="2208070" cy="2208070"/>
        </a:xfrm>
        <a:prstGeom prst="roundRect">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venir Medium"/>
              <a:cs typeface="Avenir Medium"/>
            </a:rPr>
            <a:t>Don’t be a victim of identity theft</a:t>
          </a:r>
        </a:p>
      </dsp:txBody>
      <dsp:txXfrm>
        <a:off x="1750990" y="3023574"/>
        <a:ext cx="1992492" cy="1992492"/>
      </dsp:txXfrm>
    </dsp:sp>
    <dsp:sp modelId="{3AC6E376-1284-3045-ACC8-53AF4F9E4E46}">
      <dsp:nvSpPr>
        <dsp:cNvPr id="0" name=""/>
        <dsp:cNvSpPr/>
      </dsp:nvSpPr>
      <dsp:spPr>
        <a:xfrm>
          <a:off x="4021123" y="2915785"/>
          <a:ext cx="2208070" cy="2208070"/>
        </a:xfrm>
        <a:prstGeom prst="roundRect">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venir Medium"/>
              <a:cs typeface="Avenir Medium"/>
            </a:rPr>
            <a:t>Understand interest</a:t>
          </a:r>
        </a:p>
      </dsp:txBody>
      <dsp:txXfrm>
        <a:off x="4128912" y="3023574"/>
        <a:ext cx="1992492" cy="199249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F29552-A550-6A45-A7E9-DA2A3AB99A05}" type="datetimeFigureOut">
              <a:rPr lang="en-US" smtClean="0"/>
              <a:t>12/30/2020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1501E-0D20-E546-84D4-D40D02DBA3B9}" type="slidenum">
              <a:rPr lang="en-US" smtClean="0"/>
              <a:t>‹#›</a:t>
            </a:fld>
            <a:endParaRPr lang="en-US"/>
          </a:p>
        </p:txBody>
      </p:sp>
    </p:spTree>
    <p:extLst>
      <p:ext uri="{BB962C8B-B14F-4D97-AF65-F5344CB8AC3E}">
        <p14:creationId xmlns:p14="http://schemas.microsoft.com/office/powerpoint/2010/main" val="1976971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time to introduce</a:t>
            </a:r>
            <a:r>
              <a:rPr lang="en-US" baseline="0" dirty="0"/>
              <a:t> yourself including who you work for and details of your job.  If you are not working then share with them why you are passionate about teaching them about banking.  </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2</a:t>
            </a:fld>
            <a:endParaRPr lang="en-US"/>
          </a:p>
        </p:txBody>
      </p:sp>
    </p:spTree>
    <p:extLst>
      <p:ext uri="{BB962C8B-B14F-4D97-AF65-F5344CB8AC3E}">
        <p14:creationId xmlns:p14="http://schemas.microsoft.com/office/powerpoint/2010/main" val="338121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3 different institutions</a:t>
            </a:r>
            <a:r>
              <a:rPr lang="en-US" baseline="0" dirty="0"/>
              <a:t> accounts.  Which would be best for:</a:t>
            </a:r>
          </a:p>
          <a:p>
            <a:pPr marL="171450" indent="-171450">
              <a:buFont typeface="Arial"/>
              <a:buChar char="•"/>
            </a:pPr>
            <a:r>
              <a:rPr lang="en-US" baseline="0" dirty="0"/>
              <a:t>Someone that kept a low balance and was a total techie?</a:t>
            </a:r>
          </a:p>
          <a:p>
            <a:pPr marL="171450" indent="-171450">
              <a:buFont typeface="Arial"/>
              <a:buChar char="•"/>
            </a:pPr>
            <a:endParaRPr lang="en-US" baseline="0" dirty="0"/>
          </a:p>
          <a:p>
            <a:pPr marL="171450" indent="-171450">
              <a:buFont typeface="Arial"/>
              <a:buChar char="•"/>
            </a:pPr>
            <a:r>
              <a:rPr lang="en-US" baseline="0" dirty="0"/>
              <a:t>Someone that had their paycheck direct deposited and liked to speak with a real person when they banked?</a:t>
            </a:r>
          </a:p>
          <a:p>
            <a:pPr marL="171450" indent="-171450">
              <a:buFont typeface="Arial"/>
              <a:buChar char="•"/>
            </a:pPr>
            <a:endParaRPr lang="en-US" baseline="0" dirty="0"/>
          </a:p>
          <a:p>
            <a:pPr marL="171450" indent="-171450">
              <a:buFont typeface="Arial"/>
              <a:buChar char="•"/>
            </a:pPr>
            <a:r>
              <a:rPr lang="en-US" baseline="0" dirty="0"/>
              <a:t>Someone who just wanted the best interest return on their money?</a:t>
            </a:r>
          </a:p>
          <a:p>
            <a:pPr marL="171450" indent="-171450">
              <a:buFont typeface="Arial"/>
              <a:buChar char="•"/>
            </a:pPr>
            <a:endParaRPr lang="en-US" baseline="0" dirty="0"/>
          </a:p>
          <a:p>
            <a:pPr marL="0" indent="0">
              <a:buFont typeface="Arial"/>
              <a:buNone/>
            </a:pPr>
            <a:r>
              <a:rPr lang="en-US" b="1" baseline="0" dirty="0"/>
              <a:t>Page 14 </a:t>
            </a:r>
            <a:r>
              <a:rPr lang="en-US" baseline="0" dirty="0"/>
              <a:t>of the </a:t>
            </a:r>
            <a:r>
              <a:rPr lang="en-US" b="1" baseline="0" dirty="0"/>
              <a:t>Resource Guide </a:t>
            </a:r>
            <a:r>
              <a:rPr lang="en-US" baseline="0" dirty="0"/>
              <a:t>is </a:t>
            </a:r>
            <a:r>
              <a:rPr lang="en-US" b="1" baseline="0" dirty="0"/>
              <a:t>Appendix B: Bank Account Review</a:t>
            </a:r>
            <a:r>
              <a:rPr lang="en-US" baseline="0" dirty="0"/>
              <a:t>. You can direct students to this to complete on their own time or possibly the teacher can assign as homework. This allows students to compare checking or savings accounts from different institutions similarly to the above slide. </a:t>
            </a:r>
          </a:p>
          <a:p>
            <a:pPr marL="0" indent="0">
              <a:buFont typeface="Arial"/>
              <a:buNone/>
            </a:pPr>
            <a:endParaRPr lang="en-US" baseline="0" dirty="0"/>
          </a:p>
          <a:p>
            <a:pPr marL="0" indent="0">
              <a:buFont typeface="Arial"/>
              <a:buNone/>
            </a:pPr>
            <a:r>
              <a:rPr lang="en-US" b="1" baseline="0" dirty="0"/>
              <a:t>Page 15 </a:t>
            </a:r>
            <a:r>
              <a:rPr lang="en-US" baseline="0" dirty="0"/>
              <a:t>of </a:t>
            </a:r>
            <a:r>
              <a:rPr lang="en-US" b="1" baseline="0" dirty="0"/>
              <a:t>Resource Guide</a:t>
            </a:r>
            <a:r>
              <a:rPr lang="en-US" baseline="0" dirty="0"/>
              <a:t> is </a:t>
            </a:r>
            <a:r>
              <a:rPr lang="en-US" b="1" baseline="0" dirty="0"/>
              <a:t>Activity: Monica &amp; Sarah</a:t>
            </a:r>
            <a:r>
              <a:rPr lang="en-US" baseline="0" dirty="0"/>
              <a:t>. This activity allows students to see how bank account fees can quickly add up and why it is important to choose an account that is right for them. </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11</a:t>
            </a:fld>
            <a:endParaRPr lang="en-US"/>
          </a:p>
        </p:txBody>
      </p:sp>
    </p:spTree>
    <p:extLst>
      <p:ext uri="{BB962C8B-B14F-4D97-AF65-F5344CB8AC3E}">
        <p14:creationId xmlns:p14="http://schemas.microsoft.com/office/powerpoint/2010/main" val="165835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C1501E-0D20-E546-84D4-D40D02DBA3B9}" type="slidenum">
              <a:rPr lang="en-US" smtClean="0"/>
              <a:t>12</a:t>
            </a:fld>
            <a:endParaRPr lang="en-US"/>
          </a:p>
        </p:txBody>
      </p:sp>
    </p:spTree>
    <p:extLst>
      <p:ext uri="{BB962C8B-B14F-4D97-AF65-F5344CB8AC3E}">
        <p14:creationId xmlns:p14="http://schemas.microsoft.com/office/powerpoint/2010/main" val="395306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students through a discussion explaining the differences between checking and savings accounts.  </a:t>
            </a:r>
          </a:p>
          <a:p>
            <a:endParaRPr lang="en-US" dirty="0"/>
          </a:p>
          <a:p>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13</a:t>
            </a:fld>
            <a:endParaRPr lang="en-US"/>
          </a:p>
        </p:txBody>
      </p:sp>
    </p:spTree>
    <p:extLst>
      <p:ext uri="{BB962C8B-B14F-4D97-AF65-F5344CB8AC3E}">
        <p14:creationId xmlns:p14="http://schemas.microsoft.com/office/powerpoint/2010/main" val="138129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“Do</a:t>
            </a:r>
            <a:r>
              <a:rPr lang="en-US" b="0" i="1" baseline="0" dirty="0"/>
              <a:t> you know how much interest you are receiving on your savings account?”</a:t>
            </a:r>
          </a:p>
          <a:p>
            <a:endParaRPr lang="en-US" b="0" i="1" baseline="0" dirty="0"/>
          </a:p>
          <a:p>
            <a:r>
              <a:rPr lang="en-US" b="0" i="1" baseline="0" dirty="0"/>
              <a:t>“How often are you paid interest on your savings account?”  </a:t>
            </a:r>
            <a:r>
              <a:rPr lang="en-US" b="0" i="0" baseline="0" dirty="0"/>
              <a:t>Explain to students in order to calculate interest that is compounded monthly they have to divide the annual interest rate by 12.  </a:t>
            </a:r>
          </a:p>
          <a:p>
            <a:endParaRPr lang="en-US" b="0" i="0" baseline="0" dirty="0"/>
          </a:p>
          <a:p>
            <a:r>
              <a:rPr lang="en-US" b="0" i="0" baseline="0" dirty="0"/>
              <a:t>The example in the slide assumes a 1% APR compounded monthly.  </a:t>
            </a:r>
            <a:endParaRPr lang="en-US" b="0" i="0" dirty="0"/>
          </a:p>
        </p:txBody>
      </p:sp>
      <p:sp>
        <p:nvSpPr>
          <p:cNvPr id="4" name="Slide Number Placeholder 3"/>
          <p:cNvSpPr>
            <a:spLocks noGrp="1"/>
          </p:cNvSpPr>
          <p:nvPr>
            <p:ph type="sldNum" sz="quarter" idx="10"/>
          </p:nvPr>
        </p:nvSpPr>
        <p:spPr/>
        <p:txBody>
          <a:bodyPr/>
          <a:lstStyle/>
          <a:p>
            <a:fld id="{77C1501E-0D20-E546-84D4-D40D02DBA3B9}" type="slidenum">
              <a:rPr lang="en-US" smtClean="0"/>
              <a:t>14</a:t>
            </a:fld>
            <a:endParaRPr lang="en-US"/>
          </a:p>
        </p:txBody>
      </p:sp>
    </p:spTree>
    <p:extLst>
      <p:ext uri="{BB962C8B-B14F-4D97-AF65-F5344CB8AC3E}">
        <p14:creationId xmlns:p14="http://schemas.microsoft.com/office/powerpoint/2010/main" val="1906861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Simple Interest- </a:t>
            </a:r>
            <a:r>
              <a:rPr lang="en-US" dirty="0"/>
              <a:t>Interest paid or</a:t>
            </a:r>
            <a:r>
              <a:rPr lang="en-US" baseline="0" dirty="0"/>
              <a:t> earned only on the principle amount.</a:t>
            </a:r>
          </a:p>
          <a:p>
            <a:endParaRPr lang="en-US" b="1" baseline="0" dirty="0"/>
          </a:p>
          <a:p>
            <a:r>
              <a:rPr lang="en-US" b="1" baseline="0" dirty="0"/>
              <a:t>Compound Interest- </a:t>
            </a:r>
            <a:r>
              <a:rPr lang="en-US" baseline="0" dirty="0"/>
              <a:t>Interest earned on paid on principle and accrued interest.  </a:t>
            </a:r>
          </a:p>
          <a:p>
            <a:endParaRPr lang="en-US" baseline="0" dirty="0"/>
          </a:p>
          <a:p>
            <a:r>
              <a:rPr lang="en-US" baseline="0" dirty="0"/>
              <a:t>The example is based on the figures in the table on </a:t>
            </a:r>
            <a:r>
              <a:rPr lang="en-US" b="1" baseline="0" dirty="0"/>
              <a:t>page 7</a:t>
            </a:r>
            <a:r>
              <a:rPr lang="en-US" baseline="0" dirty="0"/>
              <a:t> of the </a:t>
            </a:r>
            <a:r>
              <a:rPr lang="en-US" b="1" baseline="0" dirty="0"/>
              <a:t>Resource Guide</a:t>
            </a:r>
            <a:r>
              <a:rPr lang="en-US" baseline="0" dirty="0"/>
              <a:t>.  It is comparing $100 at 5% calculated with simple </a:t>
            </a:r>
            <a:r>
              <a:rPr lang="en-US" baseline="0" dirty="0" err="1"/>
              <a:t>vs</a:t>
            </a:r>
            <a:r>
              <a:rPr lang="en-US" baseline="0" dirty="0"/>
              <a:t> compound interest.  </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15</a:t>
            </a:fld>
            <a:endParaRPr lang="en-US"/>
          </a:p>
        </p:txBody>
      </p:sp>
    </p:spTree>
    <p:extLst>
      <p:ext uri="{BB962C8B-B14F-4D97-AF65-F5344CB8AC3E}">
        <p14:creationId xmlns:p14="http://schemas.microsoft.com/office/powerpoint/2010/main" val="253490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7500" y="4343399"/>
            <a:ext cx="6235700" cy="4341813"/>
          </a:xfrm>
        </p:spPr>
        <p:txBody>
          <a:bodyPr numCol="2"/>
          <a:lstStyle/>
          <a:p>
            <a:r>
              <a:rPr lang="en-US" b="1" dirty="0"/>
              <a:t>Online Banking</a:t>
            </a:r>
          </a:p>
          <a:p>
            <a:pPr marL="171450" indent="-171450">
              <a:buFont typeface="Arial"/>
              <a:buChar char="•"/>
            </a:pPr>
            <a:r>
              <a:rPr lang="en-US" dirty="0"/>
              <a:t>Ability</a:t>
            </a:r>
            <a:r>
              <a:rPr lang="en-US" baseline="0" dirty="0"/>
              <a:t> to view account balances and transfer money between accounts 24 hours a day.</a:t>
            </a:r>
          </a:p>
          <a:p>
            <a:pPr marL="171450" indent="-171450">
              <a:buFont typeface="Arial"/>
              <a:buChar char="•"/>
            </a:pPr>
            <a:r>
              <a:rPr lang="en-US" baseline="0" dirty="0"/>
              <a:t>Online bill pay services.</a:t>
            </a:r>
          </a:p>
          <a:p>
            <a:pPr marL="171450" indent="-171450">
              <a:buFont typeface="Arial"/>
              <a:buChar char="•"/>
            </a:pPr>
            <a:r>
              <a:rPr lang="en-US" baseline="0" dirty="0"/>
              <a:t>The ability to transfer money to other accounts or account holders.</a:t>
            </a:r>
          </a:p>
          <a:p>
            <a:pPr marL="171450" indent="-171450">
              <a:buFont typeface="Arial"/>
              <a:buChar char="•"/>
            </a:pPr>
            <a:r>
              <a:rPr lang="en-US" baseline="0" dirty="0"/>
              <a:t>Budgeting tools.</a:t>
            </a:r>
          </a:p>
          <a:p>
            <a:pPr marL="0" indent="0">
              <a:buFont typeface="Arial"/>
              <a:buNone/>
            </a:pPr>
            <a:r>
              <a:rPr lang="en-US" b="1" baseline="0" dirty="0"/>
              <a:t>Overdraft Protection</a:t>
            </a:r>
          </a:p>
          <a:p>
            <a:pPr marL="171450" indent="-171450">
              <a:buFont typeface="Arial"/>
              <a:buChar char="•"/>
            </a:pPr>
            <a:r>
              <a:rPr lang="en-US" baseline="0" dirty="0"/>
              <a:t>The bank will honor a purchase you have made even though you do not have the money in your account.</a:t>
            </a:r>
          </a:p>
          <a:p>
            <a:pPr marL="171450" indent="-171450">
              <a:buFont typeface="Arial"/>
              <a:buChar char="•"/>
            </a:pPr>
            <a:r>
              <a:rPr lang="en-US" baseline="0" dirty="0"/>
              <a:t>This is now an “opt in” service.</a:t>
            </a:r>
          </a:p>
          <a:p>
            <a:pPr marL="171450" indent="-171450">
              <a:buFont typeface="Arial"/>
              <a:buChar char="•"/>
            </a:pPr>
            <a:r>
              <a:rPr lang="en-US" baseline="0" dirty="0"/>
              <a:t>It can cost $30-40 for each overdraft item.</a:t>
            </a:r>
          </a:p>
          <a:p>
            <a:pPr marL="171450" indent="-171450">
              <a:buFont typeface="Arial"/>
              <a:buChar char="•"/>
            </a:pPr>
            <a:r>
              <a:rPr lang="en-US" baseline="0" dirty="0"/>
              <a:t>As an alternative you can link your savings account to checking account and it will automatically take money from your savings when there are not enough funds.  The cost is usually much less than overdraft fees.</a:t>
            </a:r>
          </a:p>
          <a:p>
            <a:pPr marL="0" indent="0">
              <a:buFont typeface="Arial"/>
              <a:buNone/>
            </a:pPr>
            <a:r>
              <a:rPr lang="en-US" b="1" baseline="0" dirty="0"/>
              <a:t>Certificate of Deposit (CD)</a:t>
            </a:r>
          </a:p>
          <a:p>
            <a:pPr marL="171450" indent="-171450">
              <a:buFont typeface="Arial"/>
              <a:buChar char="•"/>
            </a:pPr>
            <a:r>
              <a:rPr lang="en-US" baseline="0" dirty="0"/>
              <a:t>An account in which you agree to leave your money on deposit for a specific amount of time in exchange for earning a higher interest rate than you would on a savings account.</a:t>
            </a:r>
          </a:p>
          <a:p>
            <a:pPr marL="171450" indent="-171450">
              <a:buFont typeface="Arial"/>
              <a:buChar char="•"/>
            </a:pPr>
            <a:r>
              <a:rPr lang="en-US" baseline="0" dirty="0"/>
              <a:t>The longer and more money you agree to deposit, the higher the interest rate earned.  </a:t>
            </a:r>
          </a:p>
          <a:p>
            <a:pPr marL="171450" indent="-171450">
              <a:buFont typeface="Arial"/>
              <a:buChar char="•"/>
            </a:pPr>
            <a:r>
              <a:rPr lang="en-US" baseline="0" dirty="0"/>
              <a:t>There’s a catch! If you take the money out before the end of the term you may be subject to fees and/or paying back interest paid to you.</a:t>
            </a:r>
          </a:p>
          <a:p>
            <a:pPr marL="0" indent="0">
              <a:buFont typeface="Arial"/>
              <a:buNone/>
            </a:pPr>
            <a:r>
              <a:rPr lang="en-US" b="1" baseline="0" dirty="0"/>
              <a:t>Safety Deposit Box</a:t>
            </a:r>
          </a:p>
          <a:p>
            <a:pPr marL="171450" indent="-171450">
              <a:buFont typeface="Arial"/>
              <a:buChar char="•"/>
            </a:pPr>
            <a:r>
              <a:rPr lang="en-US" baseline="0" dirty="0"/>
              <a:t>A drawer within a vault at the bank.</a:t>
            </a:r>
          </a:p>
          <a:p>
            <a:pPr marL="171450" indent="-171450">
              <a:buFont typeface="Arial"/>
              <a:buChar char="•"/>
            </a:pPr>
            <a:r>
              <a:rPr lang="en-US" baseline="0" dirty="0"/>
              <a:t>Store important documents such as; passports, titles, jewelry, birth certificates.</a:t>
            </a:r>
          </a:p>
          <a:p>
            <a:pPr marL="171450" indent="-171450">
              <a:buFont typeface="Arial"/>
              <a:buChar char="•"/>
            </a:pPr>
            <a:r>
              <a:rPr lang="en-US" baseline="0" dirty="0"/>
              <a:t>Are a low cost and are provided for free with some accounts.</a:t>
            </a:r>
          </a:p>
          <a:p>
            <a:pPr marL="0" indent="0">
              <a:buFont typeface="Arial"/>
              <a:buNone/>
            </a:pPr>
            <a:r>
              <a:rPr lang="en-US" b="1" baseline="0" dirty="0"/>
              <a:t>Mobile banking</a:t>
            </a:r>
          </a:p>
          <a:p>
            <a:pPr marL="171450" indent="-171450">
              <a:buFont typeface="Arial"/>
              <a:buChar char="•"/>
            </a:pPr>
            <a:r>
              <a:rPr lang="en-US" baseline="0" dirty="0"/>
              <a:t>Remote deposit, by taking a photo of the check.</a:t>
            </a:r>
          </a:p>
          <a:p>
            <a:pPr marL="171450" indent="-171450">
              <a:buFont typeface="Arial"/>
              <a:buChar char="•"/>
            </a:pPr>
            <a:r>
              <a:rPr lang="en-US" baseline="0" dirty="0"/>
              <a:t>View account balances.</a:t>
            </a:r>
          </a:p>
          <a:p>
            <a:pPr marL="171450" indent="-171450">
              <a:buFont typeface="Arial"/>
              <a:buChar char="•"/>
            </a:pPr>
            <a:r>
              <a:rPr lang="en-US" baseline="0" dirty="0"/>
              <a:t>Bill payment.</a:t>
            </a:r>
          </a:p>
          <a:p>
            <a:pPr marL="171450" indent="-171450">
              <a:buFont typeface="Arial"/>
              <a:buChar char="•"/>
            </a:pPr>
            <a:r>
              <a:rPr lang="en-US" baseline="0" dirty="0"/>
              <a:t>Transfer funds.</a:t>
            </a:r>
          </a:p>
          <a:p>
            <a:pPr marL="171450" indent="-171450">
              <a:buFont typeface="Arial"/>
              <a:buChar char="•"/>
            </a:pPr>
            <a:r>
              <a:rPr lang="en-US" baseline="0" dirty="0"/>
              <a:t>Find ATMs or branches.</a:t>
            </a:r>
          </a:p>
        </p:txBody>
      </p:sp>
      <p:sp>
        <p:nvSpPr>
          <p:cNvPr id="4" name="Slide Number Placeholder 3"/>
          <p:cNvSpPr>
            <a:spLocks noGrp="1"/>
          </p:cNvSpPr>
          <p:nvPr>
            <p:ph type="sldNum" sz="quarter" idx="10"/>
          </p:nvPr>
        </p:nvSpPr>
        <p:spPr/>
        <p:txBody>
          <a:bodyPr/>
          <a:lstStyle/>
          <a:p>
            <a:fld id="{77C1501E-0D20-E546-84D4-D40D02DBA3B9}" type="slidenum">
              <a:rPr lang="en-US" smtClean="0"/>
              <a:t>16</a:t>
            </a:fld>
            <a:endParaRPr lang="en-US"/>
          </a:p>
        </p:txBody>
      </p:sp>
    </p:spTree>
    <p:extLst>
      <p:ext uri="{BB962C8B-B14F-4D97-AF65-F5344CB8AC3E}">
        <p14:creationId xmlns:p14="http://schemas.microsoft.com/office/powerpoint/2010/main" val="2365591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responsibility to ensure</a:t>
            </a:r>
            <a:r>
              <a:rPr lang="en-US" baseline="0" dirty="0"/>
              <a:t> that you maintain your accounts.  It is important to watch your account carefully in order to:</a:t>
            </a:r>
          </a:p>
          <a:p>
            <a:pPr marL="171450" indent="-171450">
              <a:buFont typeface="Arial"/>
              <a:buChar char="•"/>
            </a:pPr>
            <a:r>
              <a:rPr lang="en-US" baseline="0" dirty="0"/>
              <a:t>Help identify bank errors</a:t>
            </a:r>
          </a:p>
          <a:p>
            <a:pPr marL="171450" indent="-171450">
              <a:buFont typeface="Arial"/>
              <a:buChar char="•"/>
            </a:pPr>
            <a:r>
              <a:rPr lang="en-US" baseline="0" dirty="0"/>
              <a:t>Catch unauthorized charges</a:t>
            </a:r>
          </a:p>
          <a:p>
            <a:pPr marL="171450" indent="-171450">
              <a:buFont typeface="Arial"/>
              <a:buChar char="•"/>
            </a:pPr>
            <a:r>
              <a:rPr lang="en-US" baseline="0" dirty="0"/>
              <a:t>Prevent identify theft</a:t>
            </a:r>
          </a:p>
          <a:p>
            <a:pPr marL="171450" indent="-171450">
              <a:buFont typeface="Arial"/>
              <a:buChar char="•"/>
            </a:pPr>
            <a:r>
              <a:rPr lang="en-US" baseline="0" dirty="0"/>
              <a:t>Track spending habits</a:t>
            </a:r>
          </a:p>
          <a:p>
            <a:pPr marL="171450" indent="-171450">
              <a:buFont typeface="Arial"/>
              <a:buChar char="•"/>
            </a:pPr>
            <a:endParaRPr lang="en-US" baseline="0" dirty="0"/>
          </a:p>
          <a:p>
            <a:pPr marL="0" indent="0">
              <a:buFont typeface="Arial"/>
              <a:buNone/>
            </a:pPr>
            <a:r>
              <a:rPr lang="en-US" baseline="0" dirty="0"/>
              <a:t>If you do find that you have a problem with your account you should:</a:t>
            </a:r>
          </a:p>
          <a:p>
            <a:pPr marL="171450" indent="-171450">
              <a:buFont typeface="Arial"/>
              <a:buChar char="•"/>
            </a:pPr>
            <a:r>
              <a:rPr lang="en-US" baseline="0" dirty="0"/>
              <a:t>Contact your bank ASAP to discuss the problem</a:t>
            </a:r>
          </a:p>
          <a:p>
            <a:pPr marL="171450" indent="-171450">
              <a:buFont typeface="Arial"/>
              <a:buChar char="•"/>
            </a:pPr>
            <a:r>
              <a:rPr lang="en-US" baseline="0" dirty="0"/>
              <a:t>Write down the name of the person who helped you</a:t>
            </a:r>
          </a:p>
          <a:p>
            <a:pPr marL="171450" indent="-171450">
              <a:buFont typeface="Arial"/>
              <a:buChar char="•"/>
            </a:pPr>
            <a:r>
              <a:rPr lang="en-US" baseline="0" dirty="0"/>
              <a:t>Offer a solution and ask the bank to correct the problem</a:t>
            </a:r>
          </a:p>
          <a:p>
            <a:pPr marL="171450" indent="-171450">
              <a:buFont typeface="Arial"/>
              <a:buChar char="•"/>
            </a:pPr>
            <a:r>
              <a:rPr lang="en-US" baseline="0" dirty="0"/>
              <a:t>Do not lose your temper</a:t>
            </a:r>
          </a:p>
          <a:p>
            <a:pPr marL="171450" indent="-171450">
              <a:buFont typeface="Arial"/>
              <a:buChar char="•"/>
            </a:pPr>
            <a:r>
              <a:rPr lang="en-US" baseline="0" dirty="0"/>
              <a:t>If you are not satisfied with the solution, write a letter to a manager summarizing the situation and what you want to happen</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17</a:t>
            </a:fld>
            <a:endParaRPr lang="en-US"/>
          </a:p>
        </p:txBody>
      </p:sp>
    </p:spTree>
    <p:extLst>
      <p:ext uri="{BB962C8B-B14F-4D97-AF65-F5344CB8AC3E}">
        <p14:creationId xmlns:p14="http://schemas.microsoft.com/office/powerpoint/2010/main" val="29109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Online</a:t>
            </a:r>
            <a:r>
              <a:rPr lang="en-US" b="1" baseline="0" dirty="0"/>
              <a:t> Banking- </a:t>
            </a:r>
            <a:r>
              <a:rPr lang="en-US" b="0" baseline="0" dirty="0"/>
              <a:t>Most banks and credit unions allow you to access your account online at anytime.  You may be able to categorize your spending, pay bills online and even access accounts from other institutions.</a:t>
            </a:r>
            <a:endParaRPr lang="en-US" b="1" baseline="0" dirty="0"/>
          </a:p>
          <a:p>
            <a:endParaRPr lang="en-US" b="1" baseline="0" dirty="0"/>
          </a:p>
          <a:p>
            <a:r>
              <a:rPr lang="en-US" b="1" baseline="0" dirty="0"/>
              <a:t>Spreadsheets- </a:t>
            </a:r>
            <a:r>
              <a:rPr lang="en-US" b="0" baseline="0" dirty="0"/>
              <a:t>Excel or Numbers can be used to easily manage your account.  You can create formulas, which will do the math for you.  </a:t>
            </a:r>
            <a:endParaRPr lang="en-US" b="1" baseline="0" dirty="0"/>
          </a:p>
          <a:p>
            <a:endParaRPr lang="en-US" b="1" baseline="0" dirty="0"/>
          </a:p>
          <a:p>
            <a:r>
              <a:rPr lang="en-US" b="1" baseline="0" dirty="0"/>
              <a:t>Accounting Software- </a:t>
            </a:r>
            <a:r>
              <a:rPr lang="en-US" b="0" baseline="0" dirty="0"/>
              <a:t>Quicken and </a:t>
            </a:r>
            <a:r>
              <a:rPr lang="en-US" b="0" baseline="0" dirty="0" err="1"/>
              <a:t>Quickbooks</a:t>
            </a:r>
            <a:r>
              <a:rPr lang="en-US" b="0" baseline="0" dirty="0"/>
              <a:t> are examples of accounting software you can purchase to keep track of your money.  </a:t>
            </a:r>
            <a:endParaRPr lang="en-US" b="1" baseline="0" dirty="0"/>
          </a:p>
          <a:p>
            <a:endParaRPr lang="en-US" b="1" baseline="0" dirty="0"/>
          </a:p>
          <a:p>
            <a:r>
              <a:rPr lang="en-US" b="1" baseline="0" dirty="0"/>
              <a:t>Online programs- </a:t>
            </a:r>
            <a:r>
              <a:rPr lang="en-US" b="0" baseline="0" dirty="0"/>
              <a:t>Many free money management programs have been created and many have phone applications to go along.  </a:t>
            </a:r>
            <a:r>
              <a:rPr lang="en-US" b="0" baseline="0" dirty="0" err="1"/>
              <a:t>Mint.com</a:t>
            </a:r>
            <a:r>
              <a:rPr lang="en-US" b="0" baseline="0" dirty="0"/>
              <a:t> costs nothing and allows you to pull in information from all of your institutions and easily see your net worth and manage a budget.  </a:t>
            </a:r>
            <a:endParaRPr lang="en-US" b="1" baseline="0" dirty="0"/>
          </a:p>
          <a:p>
            <a:endParaRPr lang="en-US" b="1" baseline="0" dirty="0"/>
          </a:p>
          <a:p>
            <a:r>
              <a:rPr lang="en-US" b="1" baseline="0" dirty="0"/>
              <a:t>Register- </a:t>
            </a:r>
            <a:r>
              <a:rPr lang="en-US" b="0" baseline="0" dirty="0"/>
              <a:t>The classic check register is still a powerful tool to manage your account balance, even if you find you do not write checks.  </a:t>
            </a:r>
            <a:endParaRPr lang="en-US" b="1" dirty="0"/>
          </a:p>
        </p:txBody>
      </p:sp>
      <p:sp>
        <p:nvSpPr>
          <p:cNvPr id="4" name="Slide Number Placeholder 3"/>
          <p:cNvSpPr>
            <a:spLocks noGrp="1"/>
          </p:cNvSpPr>
          <p:nvPr>
            <p:ph type="sldNum" sz="quarter" idx="10"/>
          </p:nvPr>
        </p:nvSpPr>
        <p:spPr/>
        <p:txBody>
          <a:bodyPr/>
          <a:lstStyle/>
          <a:p>
            <a:fld id="{77C1501E-0D20-E546-84D4-D40D02DBA3B9}" type="slidenum">
              <a:rPr lang="en-US" smtClean="0"/>
              <a:t>18</a:t>
            </a:fld>
            <a:endParaRPr lang="en-US"/>
          </a:p>
        </p:txBody>
      </p:sp>
    </p:spTree>
    <p:extLst>
      <p:ext uri="{BB962C8B-B14F-4D97-AF65-F5344CB8AC3E}">
        <p14:creationId xmlns:p14="http://schemas.microsoft.com/office/powerpoint/2010/main" val="209686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speed that technology moves now it is, more than ever, easy</a:t>
            </a:r>
            <a:r>
              <a:rPr lang="en-US" baseline="0" dirty="0"/>
              <a:t> to determine your available balance.  It is important to understand that when you are looking at the balance listed on your account, it may not mean that you have that much available to spend.  </a:t>
            </a:r>
          </a:p>
          <a:p>
            <a:endParaRPr lang="en-US" baseline="0" dirty="0"/>
          </a:p>
          <a:p>
            <a:r>
              <a:rPr lang="en-US" b="1" baseline="0" dirty="0"/>
              <a:t>Outstanding deposits</a:t>
            </a:r>
            <a:r>
              <a:rPr lang="en-US" baseline="0" dirty="0"/>
              <a:t>- Sometimes when you deposit a check in your account the bank will put a hold on the check to ensure it can be cashed.  You may not be able to use those funds for a few days.</a:t>
            </a:r>
          </a:p>
          <a:p>
            <a:endParaRPr lang="en-US" baseline="0" dirty="0"/>
          </a:p>
          <a:p>
            <a:r>
              <a:rPr lang="en-US" b="1" baseline="0" dirty="0"/>
              <a:t>Outstanding purchases- </a:t>
            </a:r>
            <a:r>
              <a:rPr lang="en-US" baseline="0" dirty="0"/>
              <a:t>Some purchases still require a check, like possibly your rent.  It can take time for that check to clear (say you send it in the mail, then the landlord takes a couple of days to go to the bank and deposit it).  It is important to take into account the outstanding purchases that may not be showing in your current bank balance.  </a:t>
            </a:r>
          </a:p>
          <a:p>
            <a:endParaRPr lang="en-US" baseline="0" dirty="0"/>
          </a:p>
          <a:p>
            <a:r>
              <a:rPr lang="en-US" baseline="0" dirty="0"/>
              <a:t>Keeping track of your available balance will ensure that you do not overdraw your account.  Many bank accounts will provide you tools to watch your balance, like sending you texts or emails when your account balance falls below a specified amount.  </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19</a:t>
            </a:fld>
            <a:endParaRPr lang="en-US"/>
          </a:p>
        </p:txBody>
      </p:sp>
    </p:spTree>
    <p:extLst>
      <p:ext uri="{BB962C8B-B14F-4D97-AF65-F5344CB8AC3E}">
        <p14:creationId xmlns:p14="http://schemas.microsoft.com/office/powerpoint/2010/main" val="3804970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Save on ATM fees</a:t>
            </a:r>
            <a:r>
              <a:rPr lang="en-US" dirty="0"/>
              <a:t>- Use your own bank</a:t>
            </a:r>
            <a:r>
              <a:rPr lang="en-US" baseline="0" dirty="0"/>
              <a:t> or their partners’ ATMs so you don’t have to pay a fee.  If you are not able to avoid it, then take out larger sums less often.  Some stores will allow you to take cash back.  You can purchase a pack of gum and get the cash back for free.</a:t>
            </a:r>
          </a:p>
          <a:p>
            <a:endParaRPr lang="en-US" b="1" baseline="0" dirty="0"/>
          </a:p>
          <a:p>
            <a:r>
              <a:rPr lang="en-US" b="1" baseline="0" dirty="0"/>
              <a:t>Keep track of your spending</a:t>
            </a:r>
            <a:r>
              <a:rPr lang="en-US" baseline="0" dirty="0"/>
              <a:t>- If you keep track of your spending you will ensure that you do not overdraft your account and you will be aware of your purchasing habits.</a:t>
            </a:r>
          </a:p>
          <a:p>
            <a:endParaRPr lang="en-US" b="1" baseline="0" dirty="0"/>
          </a:p>
          <a:p>
            <a:r>
              <a:rPr lang="en-US" b="1" baseline="0" dirty="0"/>
              <a:t>Set up direct deposit</a:t>
            </a:r>
            <a:r>
              <a:rPr lang="en-US" baseline="0" dirty="0"/>
              <a:t>- Direct deposit is very convenient and many times the the bank will waive the monthly fee if you utilize it.  </a:t>
            </a:r>
          </a:p>
          <a:p>
            <a:endParaRPr lang="en-US" b="1" baseline="0" dirty="0"/>
          </a:p>
          <a:p>
            <a:r>
              <a:rPr lang="en-US" b="1" baseline="0" dirty="0"/>
              <a:t>Ask for the occasional fee reversal</a:t>
            </a:r>
            <a:r>
              <a:rPr lang="en-US" baseline="0" dirty="0"/>
              <a:t>- If you overdraft your account and have never done it before, many times they will reverse the fee for you as a courtesy.  It doesn’t hurt to ask.  The worst they can say is “no”.</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20</a:t>
            </a:fld>
            <a:endParaRPr lang="en-US"/>
          </a:p>
        </p:txBody>
      </p:sp>
    </p:spTree>
    <p:extLst>
      <p:ext uri="{BB962C8B-B14F-4D97-AF65-F5344CB8AC3E}">
        <p14:creationId xmlns:p14="http://schemas.microsoft.com/office/powerpoint/2010/main" val="342942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the conversation</a:t>
            </a:r>
            <a:r>
              <a:rPr lang="en-US" baseline="0" dirty="0"/>
              <a:t> with student by asking “what is banking?”</a:t>
            </a:r>
          </a:p>
          <a:p>
            <a:endParaRPr lang="en-US" baseline="0" dirty="0"/>
          </a:p>
          <a:p>
            <a:r>
              <a:rPr lang="en-US" baseline="0" dirty="0"/>
              <a:t>This is a great opportunity to start your discussion with students and find out what their experiences are surrounding banking.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3</a:t>
            </a:fld>
            <a:endParaRPr lang="en-US"/>
          </a:p>
        </p:txBody>
      </p:sp>
    </p:spTree>
    <p:extLst>
      <p:ext uri="{BB962C8B-B14F-4D97-AF65-F5344CB8AC3E}">
        <p14:creationId xmlns:p14="http://schemas.microsoft.com/office/powerpoint/2010/main" val="429415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by this point students understand the difference between debit</a:t>
            </a:r>
            <a:r>
              <a:rPr lang="en-US" baseline="0" dirty="0"/>
              <a:t> and credit cards, but it is still beneficial to dig into the topic because many times they do not know all of the differences.  </a:t>
            </a:r>
          </a:p>
          <a:p>
            <a:endParaRPr lang="en-US" baseline="0" dirty="0"/>
          </a:p>
          <a:p>
            <a:r>
              <a:rPr lang="en-US" baseline="0" dirty="0"/>
              <a:t>It can be fun to pull out some credit and debit cards from your wallet and ask students which are the credit cards and which are the debit cards.  </a:t>
            </a:r>
          </a:p>
          <a:p>
            <a:endParaRPr lang="en-US" baseline="0" dirty="0"/>
          </a:p>
          <a:p>
            <a:r>
              <a:rPr lang="en-US" baseline="0" dirty="0"/>
              <a:t>Both have:</a:t>
            </a:r>
          </a:p>
          <a:p>
            <a:pPr marL="171450" indent="-171450">
              <a:buFont typeface="Arial"/>
              <a:buChar char="•"/>
            </a:pPr>
            <a:r>
              <a:rPr lang="en-US" dirty="0"/>
              <a:t>a Visa</a:t>
            </a:r>
            <a:r>
              <a:rPr lang="en-US" baseline="0" dirty="0"/>
              <a:t> or MasterCard logo</a:t>
            </a:r>
          </a:p>
          <a:p>
            <a:pPr marL="171450" indent="-171450">
              <a:buFont typeface="Arial"/>
              <a:buChar char="•"/>
            </a:pPr>
            <a:r>
              <a:rPr lang="en-US" baseline="0" dirty="0"/>
              <a:t>16 numbers</a:t>
            </a:r>
          </a:p>
          <a:p>
            <a:pPr marL="171450" indent="-171450">
              <a:buFont typeface="Arial"/>
              <a:buChar char="•"/>
            </a:pPr>
            <a:r>
              <a:rPr lang="en-US" baseline="0" dirty="0"/>
              <a:t>an expiration date</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21</a:t>
            </a:fld>
            <a:endParaRPr lang="en-US"/>
          </a:p>
        </p:txBody>
      </p:sp>
    </p:spTree>
    <p:extLst>
      <p:ext uri="{BB962C8B-B14F-4D97-AF65-F5344CB8AC3E}">
        <p14:creationId xmlns:p14="http://schemas.microsoft.com/office/powerpoint/2010/main" val="3468827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Dumpster</a:t>
            </a:r>
            <a:r>
              <a:rPr lang="en-US" b="1" baseline="0" dirty="0"/>
              <a:t> Diving- </a:t>
            </a:r>
            <a:r>
              <a:rPr lang="en-US" b="0" baseline="0" dirty="0"/>
              <a:t>going through others’ trash looking for bills or other paper with personal information on it</a:t>
            </a:r>
            <a:endParaRPr lang="en-US" b="1" baseline="0" dirty="0"/>
          </a:p>
          <a:p>
            <a:endParaRPr lang="en-US" b="1" baseline="0" dirty="0"/>
          </a:p>
          <a:p>
            <a:r>
              <a:rPr lang="en-US" b="1" baseline="0" dirty="0"/>
              <a:t>Skimming- </a:t>
            </a:r>
            <a:r>
              <a:rPr lang="en-US" b="0" baseline="0" dirty="0"/>
              <a:t>stealing credit/debit card numbers by using a special storage device which reads and saves personal information acquired during a legitimate transaction</a:t>
            </a:r>
            <a:endParaRPr lang="en-US" b="1" baseline="0" dirty="0"/>
          </a:p>
          <a:p>
            <a:endParaRPr lang="en-US" b="1" baseline="0" dirty="0"/>
          </a:p>
          <a:p>
            <a:r>
              <a:rPr lang="en-US" b="1" baseline="0" dirty="0"/>
              <a:t>Phishing- </a:t>
            </a:r>
            <a:r>
              <a:rPr lang="en-US" b="0" baseline="0" dirty="0"/>
              <a:t>pretending to be financial institutions or companies and send spam, pop-up messages or even call you to get you to reveal personal information</a:t>
            </a: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Changing Your Address- </a:t>
            </a:r>
            <a:r>
              <a:rPr lang="en-US" b="0" baseline="0" dirty="0"/>
              <a:t>divert billing statements to another location by completing a change of address form</a:t>
            </a:r>
          </a:p>
          <a:p>
            <a:endParaRPr lang="en-US" b="1" baseline="0" dirty="0"/>
          </a:p>
          <a:p>
            <a:r>
              <a:rPr lang="en-US" b="1" baseline="0" dirty="0"/>
              <a:t>Old-Fashioned Stealing- </a:t>
            </a:r>
            <a:r>
              <a:rPr lang="en-US" b="0" baseline="0" dirty="0"/>
              <a:t>stealing</a:t>
            </a:r>
            <a:r>
              <a:rPr lang="en-US" baseline="0" dirty="0"/>
              <a:t> wallets and purses,</a:t>
            </a:r>
            <a:r>
              <a:rPr lang="en-US" dirty="0"/>
              <a:t> mail, including bank and credit card statements, pre-approved credit offers and new checks or tax information.  They steal personnel records, or bribe employees who have access.</a:t>
            </a:r>
            <a:endParaRPr lang="en-US" b="1" baseline="0" dirty="0"/>
          </a:p>
          <a:p>
            <a:endParaRPr lang="en-US" b="1" baseline="0" dirty="0"/>
          </a:p>
          <a:p>
            <a:r>
              <a:rPr lang="en-US" b="1" baseline="0" dirty="0"/>
              <a:t>Pretexting- </a:t>
            </a:r>
            <a:r>
              <a:rPr lang="en-US" baseline="0" dirty="0"/>
              <a:t>using false pretenses to obtain your personal information from financial institutions, telephone companies, and other sources.  </a:t>
            </a:r>
          </a:p>
          <a:p>
            <a:endParaRPr lang="en-US" b="1" baseline="0" dirty="0"/>
          </a:p>
          <a:p>
            <a:r>
              <a:rPr lang="en-US" b="0" baseline="0" dirty="0"/>
              <a:t>If you printed the </a:t>
            </a:r>
            <a:r>
              <a:rPr lang="en-US" b="1" baseline="0" dirty="0"/>
              <a:t>Identity Theft Activity </a:t>
            </a:r>
            <a:r>
              <a:rPr lang="en-US" b="0" baseline="0" dirty="0"/>
              <a:t>from the </a:t>
            </a:r>
            <a:r>
              <a:rPr lang="en-US" b="1" baseline="0" dirty="0"/>
              <a:t>Volunteer Website</a:t>
            </a:r>
            <a:r>
              <a:rPr lang="en-US" b="0" baseline="0" dirty="0"/>
              <a:t>, you can now allow students to complete the activity. The following slides will act as either a review or can be used to walk through some scenarios as a group. </a:t>
            </a:r>
            <a:endParaRPr lang="en-US" b="0" dirty="0"/>
          </a:p>
        </p:txBody>
      </p:sp>
      <p:sp>
        <p:nvSpPr>
          <p:cNvPr id="4" name="Slide Number Placeholder 3"/>
          <p:cNvSpPr>
            <a:spLocks noGrp="1"/>
          </p:cNvSpPr>
          <p:nvPr>
            <p:ph type="sldNum" sz="quarter" idx="10"/>
          </p:nvPr>
        </p:nvSpPr>
        <p:spPr/>
        <p:txBody>
          <a:bodyPr/>
          <a:lstStyle/>
          <a:p>
            <a:fld id="{77C1501E-0D20-E546-84D4-D40D02DBA3B9}" type="slidenum">
              <a:rPr lang="en-US" smtClean="0"/>
              <a:t>22</a:t>
            </a:fld>
            <a:endParaRPr lang="en-US"/>
          </a:p>
        </p:txBody>
      </p:sp>
    </p:spTree>
    <p:extLst>
      <p:ext uri="{BB962C8B-B14F-4D97-AF65-F5344CB8AC3E}">
        <p14:creationId xmlns:p14="http://schemas.microsoft.com/office/powerpoint/2010/main" val="80477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Shred unneeded financial institution documents rather than simply throwing them away.  </a:t>
            </a:r>
          </a:p>
          <a:p>
            <a:endParaRPr lang="en-US" dirty="0"/>
          </a:p>
          <a:p>
            <a:r>
              <a:rPr lang="en-US" dirty="0"/>
              <a:t>Be careful who you give your account information to.  </a:t>
            </a:r>
          </a:p>
          <a:p>
            <a:endParaRPr lang="en-US" dirty="0"/>
          </a:p>
          <a:p>
            <a:r>
              <a:rPr lang="en-US" dirty="0"/>
              <a:t>If you notice changes to your account that you did not make, contact your bank as soon as possible.  If your information has been stolen contact all of your financial institutions as soon as possible</a:t>
            </a:r>
            <a:r>
              <a:rPr lang="en-US" baseline="0" dirty="0"/>
              <a:t> to try and mitigate additional fraud.  </a:t>
            </a:r>
            <a:endParaRPr lang="en-US" dirty="0"/>
          </a:p>
          <a:p>
            <a:endParaRPr lang="en-US" dirty="0"/>
          </a:p>
          <a:p>
            <a:r>
              <a:rPr lang="en-US" dirty="0"/>
              <a:t>Do</a:t>
            </a:r>
            <a:r>
              <a:rPr lang="en-US" baseline="0" dirty="0"/>
              <a:t> not </a:t>
            </a:r>
            <a:r>
              <a:rPr lang="en-US" dirty="0"/>
              <a:t>not carry your social security card or bank account information in your wallet or purse.</a:t>
            </a:r>
          </a:p>
          <a:p>
            <a:endParaRPr lang="en-US" dirty="0"/>
          </a:p>
          <a:p>
            <a:r>
              <a:rPr lang="en-US" dirty="0"/>
              <a:t>Do not share your passwords or PIN with anyone (even close family and friends).  Do not make your passwords or PINs easy for someone to guess.  </a:t>
            </a:r>
          </a:p>
        </p:txBody>
      </p:sp>
      <p:sp>
        <p:nvSpPr>
          <p:cNvPr id="4" name="Slide Number Placeholder 3"/>
          <p:cNvSpPr>
            <a:spLocks noGrp="1"/>
          </p:cNvSpPr>
          <p:nvPr>
            <p:ph type="sldNum" sz="quarter" idx="10"/>
          </p:nvPr>
        </p:nvSpPr>
        <p:spPr/>
        <p:txBody>
          <a:bodyPr/>
          <a:lstStyle/>
          <a:p>
            <a:fld id="{77C1501E-0D20-E546-84D4-D40D02DBA3B9}" type="slidenum">
              <a:rPr lang="en-US" smtClean="0"/>
              <a:t>29</a:t>
            </a:fld>
            <a:endParaRPr lang="en-US"/>
          </a:p>
        </p:txBody>
      </p:sp>
    </p:spTree>
    <p:extLst>
      <p:ext uri="{BB962C8B-B14F-4D97-AF65-F5344CB8AC3E}">
        <p14:creationId xmlns:p14="http://schemas.microsoft.com/office/powerpoint/2010/main" val="1909608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maintain a good relationship</a:t>
            </a:r>
            <a:r>
              <a:rPr lang="en-US" baseline="0" dirty="0"/>
              <a:t> with your bank.  Failure to do so can affect your ability to have an account in the future.  </a:t>
            </a:r>
          </a:p>
          <a:p>
            <a:endParaRPr lang="en-US" baseline="0" dirty="0"/>
          </a:p>
          <a:p>
            <a:r>
              <a:rPr lang="en-US" baseline="0" dirty="0" err="1"/>
              <a:t>ChexSystems</a:t>
            </a:r>
            <a:r>
              <a:rPr lang="en-US" baseline="0" dirty="0"/>
              <a:t> is the major national account verification company used to check your banking history.  When you apply for a new account your </a:t>
            </a:r>
            <a:r>
              <a:rPr lang="en-US" baseline="0" dirty="0" err="1"/>
              <a:t>ChexSystems</a:t>
            </a:r>
            <a:r>
              <a:rPr lang="en-US" baseline="0" dirty="0"/>
              <a:t> report will be pulled and any abandoned accounts, unpaid checks or other banking mistakes will be listed.  </a:t>
            </a:r>
          </a:p>
          <a:p>
            <a:endParaRPr lang="en-US" baseline="0" dirty="0"/>
          </a:p>
          <a:p>
            <a:r>
              <a:rPr lang="en-US" baseline="0" dirty="0"/>
              <a:t>You can get a copy of your </a:t>
            </a:r>
            <a:r>
              <a:rPr lang="en-US" baseline="0" dirty="0" err="1"/>
              <a:t>ChexSystems</a:t>
            </a:r>
            <a:r>
              <a:rPr lang="en-US" baseline="0" dirty="0"/>
              <a:t> report if:</a:t>
            </a:r>
          </a:p>
          <a:p>
            <a:pPr marL="171450" indent="-171450">
              <a:buFont typeface="Arial"/>
              <a:buChar char="•"/>
            </a:pPr>
            <a:r>
              <a:rPr lang="en-US" baseline="0" dirty="0"/>
              <a:t>You have been denied a bank account in the past 60 days because of information provided by </a:t>
            </a:r>
            <a:r>
              <a:rPr lang="en-US" baseline="0" dirty="0" err="1"/>
              <a:t>ChexSystems</a:t>
            </a:r>
            <a:endParaRPr lang="en-US" baseline="0" dirty="0"/>
          </a:p>
          <a:p>
            <a:pPr marL="171450" indent="-171450">
              <a:buFont typeface="Arial"/>
              <a:buChar char="•"/>
            </a:pPr>
            <a:r>
              <a:rPr lang="en-US" baseline="0" dirty="0"/>
              <a:t>Your checks were stolen and used by an imposter or you are the victim of any bank fraud</a:t>
            </a:r>
          </a:p>
          <a:p>
            <a:pPr marL="171450" indent="-171450">
              <a:buFont typeface="Arial"/>
              <a:buChar char="•"/>
            </a:pPr>
            <a:r>
              <a:rPr lang="en-US" baseline="0" dirty="0"/>
              <a:t>You are entitled to one free report each year</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30</a:t>
            </a:fld>
            <a:endParaRPr lang="en-US"/>
          </a:p>
        </p:txBody>
      </p:sp>
    </p:spTree>
    <p:extLst>
      <p:ext uri="{BB962C8B-B14F-4D97-AF65-F5344CB8AC3E}">
        <p14:creationId xmlns:p14="http://schemas.microsoft.com/office/powerpoint/2010/main" val="1851559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Inflation means that the general prices of goods and services are increasing.  When inflation is rapid, the prices of goods and services can increase faster than consumers’ income, and that means the amount of goods and services consumers are able to purchase goes down.  </a:t>
            </a:r>
          </a:p>
          <a:p>
            <a:endParaRPr lang="en-US" dirty="0"/>
          </a:p>
          <a:p>
            <a:r>
              <a:rPr lang="en-US" dirty="0"/>
              <a:t>Inflation is calculated by comparing the Consumer Price Index or CPI.    The US Bureau of Labor calculates the CPI by determining the change of a group of specific items used by consumers.  </a:t>
            </a:r>
          </a:p>
          <a:p>
            <a:endParaRPr lang="en-US" dirty="0"/>
          </a:p>
          <a:p>
            <a:r>
              <a:rPr lang="en-US" dirty="0"/>
              <a:t>The table shows the CPI over the last 100 years.  The good news is Hersey Bars have actually increased at a price less than inflation.  100 years ago one could buy a Hersey Bar for $.02 and now they can purchase one for $99.  If it had followed the CPI the Hershey Bar would cost over $3.</a:t>
            </a:r>
          </a:p>
        </p:txBody>
      </p:sp>
      <p:sp>
        <p:nvSpPr>
          <p:cNvPr id="4" name="Slide Number Placeholder 3"/>
          <p:cNvSpPr>
            <a:spLocks noGrp="1"/>
          </p:cNvSpPr>
          <p:nvPr>
            <p:ph type="sldNum" sz="quarter" idx="10"/>
          </p:nvPr>
        </p:nvSpPr>
        <p:spPr/>
        <p:txBody>
          <a:bodyPr/>
          <a:lstStyle/>
          <a:p>
            <a:fld id="{77C1501E-0D20-E546-84D4-D40D02DBA3B9}" type="slidenum">
              <a:rPr lang="en-US" smtClean="0"/>
              <a:t>31</a:t>
            </a:fld>
            <a:endParaRPr lang="en-US"/>
          </a:p>
        </p:txBody>
      </p:sp>
    </p:spTree>
    <p:extLst>
      <p:ext uri="{BB962C8B-B14F-4D97-AF65-F5344CB8AC3E}">
        <p14:creationId xmlns:p14="http://schemas.microsoft.com/office/powerpoint/2010/main" val="3724515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students to </a:t>
            </a:r>
            <a:r>
              <a:rPr lang="en-US" b="1" dirty="0"/>
              <a:t>page 16 </a:t>
            </a:r>
            <a:r>
              <a:rPr lang="en-US" dirty="0"/>
              <a:t>of the </a:t>
            </a:r>
            <a:r>
              <a:rPr lang="en-US" b="1" dirty="0"/>
              <a:t>Resource Guide </a:t>
            </a:r>
            <a:r>
              <a:rPr lang="en-US" dirty="0"/>
              <a:t>to play a fun game of BINGO.  </a:t>
            </a:r>
          </a:p>
        </p:txBody>
      </p:sp>
      <p:sp>
        <p:nvSpPr>
          <p:cNvPr id="4" name="Slide Number Placeholder 3"/>
          <p:cNvSpPr>
            <a:spLocks noGrp="1"/>
          </p:cNvSpPr>
          <p:nvPr>
            <p:ph type="sldNum" sz="quarter" idx="10"/>
          </p:nvPr>
        </p:nvSpPr>
        <p:spPr/>
        <p:txBody>
          <a:bodyPr/>
          <a:lstStyle/>
          <a:p>
            <a:fld id="{77C1501E-0D20-E546-84D4-D40D02DBA3B9}" type="slidenum">
              <a:rPr lang="en-US" smtClean="0"/>
              <a:t>32</a:t>
            </a:fld>
            <a:endParaRPr lang="en-US"/>
          </a:p>
        </p:txBody>
      </p:sp>
    </p:spTree>
    <p:extLst>
      <p:ext uri="{BB962C8B-B14F-4D97-AF65-F5344CB8AC3E}">
        <p14:creationId xmlns:p14="http://schemas.microsoft.com/office/powerpoint/2010/main" val="694838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33</a:t>
            </a:fld>
            <a:endParaRPr lang="en-US"/>
          </a:p>
        </p:txBody>
      </p:sp>
    </p:spTree>
    <p:extLst>
      <p:ext uri="{BB962C8B-B14F-4D97-AF65-F5344CB8AC3E}">
        <p14:creationId xmlns:p14="http://schemas.microsoft.com/office/powerpoint/2010/main" val="1082886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C1501E-0D20-E546-84D4-D40D02DBA3B9}" type="slidenum">
              <a:rPr lang="en-US" smtClean="0"/>
              <a:t>34</a:t>
            </a:fld>
            <a:endParaRPr lang="en-US"/>
          </a:p>
        </p:txBody>
      </p:sp>
    </p:spTree>
    <p:extLst>
      <p:ext uri="{BB962C8B-B14F-4D97-AF65-F5344CB8AC3E}">
        <p14:creationId xmlns:p14="http://schemas.microsoft.com/office/powerpoint/2010/main" val="387517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are talking about</a:t>
            </a:r>
            <a:r>
              <a:rPr lang="en-US" baseline="0" dirty="0"/>
              <a:t> banking today it is important to understand how the term is used.  </a:t>
            </a:r>
          </a:p>
          <a:p>
            <a:endParaRPr lang="en-US" baseline="0" dirty="0"/>
          </a:p>
          <a:p>
            <a:r>
              <a:rPr lang="en-US" baseline="0" dirty="0"/>
              <a:t>Banking is the verb for your interacting with a bank or credit union.  </a:t>
            </a:r>
          </a:p>
          <a:p>
            <a:endParaRPr lang="en-US" baseline="0" dirty="0"/>
          </a:p>
          <a:p>
            <a:r>
              <a:rPr lang="en-US" baseline="0" dirty="0"/>
              <a:t>When we refer to a “bank” it includes a bank, credit union or savings &amp; loan institution.  We will go more into the difference between a bank and credit union later on.  </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4</a:t>
            </a:fld>
            <a:endParaRPr lang="en-US"/>
          </a:p>
        </p:txBody>
      </p:sp>
    </p:spTree>
    <p:extLst>
      <p:ext uri="{BB962C8B-B14F-4D97-AF65-F5344CB8AC3E}">
        <p14:creationId xmlns:p14="http://schemas.microsoft.com/office/powerpoint/2010/main" val="359028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objectives for</a:t>
            </a:r>
            <a:r>
              <a:rPr lang="en-US" baseline="0" dirty="0"/>
              <a:t> </a:t>
            </a:r>
            <a:r>
              <a:rPr lang="en-US" b="1" baseline="0" dirty="0"/>
              <a:t>Banking</a:t>
            </a:r>
            <a:r>
              <a:rPr lang="en-US" baseline="0" dirty="0"/>
              <a:t>.</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5</a:t>
            </a:fld>
            <a:endParaRPr lang="en-US"/>
          </a:p>
        </p:txBody>
      </p:sp>
    </p:spTree>
    <p:extLst>
      <p:ext uri="{BB962C8B-B14F-4D97-AF65-F5344CB8AC3E}">
        <p14:creationId xmlns:p14="http://schemas.microsoft.com/office/powerpoint/2010/main" val="145548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is anything that members of a community accept in exchange for goods or services. </a:t>
            </a:r>
            <a:r>
              <a:rPr lang="en-US" b="1" dirty="0"/>
              <a:t>Money is:</a:t>
            </a:r>
          </a:p>
          <a:p>
            <a:pPr marL="171450" indent="-171450">
              <a:buFont typeface="Arial"/>
              <a:buChar char="•"/>
            </a:pPr>
            <a:r>
              <a:rPr lang="en-US" dirty="0"/>
              <a:t>A medium of exchange</a:t>
            </a:r>
          </a:p>
          <a:p>
            <a:pPr marL="171450" indent="-171450">
              <a:buFont typeface="Arial"/>
              <a:buChar char="•"/>
            </a:pPr>
            <a:r>
              <a:rPr lang="en-US" dirty="0"/>
              <a:t>A measure of value</a:t>
            </a:r>
          </a:p>
          <a:p>
            <a:pPr marL="171450" indent="-171450">
              <a:buFont typeface="Arial"/>
              <a:buChar char="•"/>
            </a:pPr>
            <a:r>
              <a:rPr lang="en-US" dirty="0"/>
              <a:t>A store of value</a:t>
            </a:r>
          </a:p>
          <a:p>
            <a:pPr marL="171450" indent="-171450">
              <a:buFont typeface="Arial"/>
              <a:buChar char="•"/>
            </a:pPr>
            <a:endParaRPr lang="en-US" dirty="0"/>
          </a:p>
          <a:p>
            <a:pPr marL="0" indent="0">
              <a:buFont typeface="Arial"/>
              <a:buNone/>
            </a:pPr>
            <a:r>
              <a:rPr lang="en-US" b="1" dirty="0"/>
              <a:t>Money needs to be:</a:t>
            </a:r>
          </a:p>
          <a:p>
            <a:pPr marL="171450" indent="-171450">
              <a:buFont typeface="Arial"/>
              <a:buChar char="•"/>
            </a:pPr>
            <a:r>
              <a:rPr lang="en-US" dirty="0"/>
              <a:t>Durable- Doesn’t easily break</a:t>
            </a:r>
          </a:p>
          <a:p>
            <a:pPr marL="171450" indent="-171450">
              <a:buFont typeface="Arial"/>
              <a:buChar char="•"/>
            </a:pPr>
            <a:r>
              <a:rPr lang="en-US" dirty="0"/>
              <a:t>Transportable- Can be moved</a:t>
            </a:r>
            <a:r>
              <a:rPr lang="en-US" baseline="0" dirty="0"/>
              <a:t> easily</a:t>
            </a:r>
            <a:endParaRPr lang="en-US" dirty="0"/>
          </a:p>
          <a:p>
            <a:pPr marL="171450" indent="-171450">
              <a:buFont typeface="Arial"/>
              <a:buChar char="•"/>
            </a:pPr>
            <a:r>
              <a:rPr lang="en-US" dirty="0"/>
              <a:t>Dividable</a:t>
            </a:r>
            <a:r>
              <a:rPr lang="en-US" baseline="0" dirty="0"/>
              <a:t>- Can be broken down into smaller amounts</a:t>
            </a:r>
          </a:p>
          <a:p>
            <a:pPr marL="171450" indent="-171450">
              <a:buFont typeface="Arial"/>
              <a:buChar char="•"/>
            </a:pPr>
            <a:r>
              <a:rPr lang="en-US" baseline="0" dirty="0"/>
              <a:t>Hard to counterfeit- Can’t easily be duplicated</a:t>
            </a:r>
          </a:p>
          <a:p>
            <a:pPr marL="171450" indent="-171450">
              <a:buFont typeface="Arial"/>
              <a:buChar char="•"/>
            </a:pPr>
            <a:endParaRPr lang="en-US" baseline="0" dirty="0"/>
          </a:p>
          <a:p>
            <a:pPr marL="0" indent="0">
              <a:buFont typeface="Arial"/>
              <a:buNone/>
            </a:pPr>
            <a:r>
              <a:rPr lang="en-US" dirty="0"/>
              <a:t>Provide examples of some currency</a:t>
            </a:r>
            <a:r>
              <a:rPr lang="en-US" baseline="0" dirty="0"/>
              <a:t> that has been used.  For each example ask students if the form of currency </a:t>
            </a:r>
            <a:r>
              <a:rPr lang="en-US" b="0" baseline="0" dirty="0"/>
              <a:t>is </a:t>
            </a:r>
            <a:r>
              <a:rPr lang="en-US" b="1" baseline="0" dirty="0"/>
              <a:t>Durable? Transportable? Dividable? Hard to counterfeit?</a:t>
            </a:r>
          </a:p>
          <a:p>
            <a:pPr marL="0" indent="0">
              <a:buFont typeface="Arial"/>
              <a:buNone/>
            </a:pPr>
            <a:r>
              <a:rPr lang="en-US" b="1" baseline="0" dirty="0"/>
              <a:t>Cow</a:t>
            </a:r>
            <a:r>
              <a:rPr lang="en-US" baseline="0" dirty="0"/>
              <a:t>- Not just cows but other forms of livestock have been used as forms of currency.  </a:t>
            </a:r>
          </a:p>
          <a:p>
            <a:pPr marL="0" indent="0">
              <a:buFont typeface="Arial"/>
              <a:buNone/>
            </a:pPr>
            <a:r>
              <a:rPr lang="en-US" b="1" baseline="0" dirty="0"/>
              <a:t>Shells- </a:t>
            </a:r>
            <a:r>
              <a:rPr lang="en-US" baseline="0" dirty="0"/>
              <a:t>Cowrie shells is the most widely and longest used currency in history.</a:t>
            </a:r>
          </a:p>
          <a:p>
            <a:pPr marL="0" indent="0">
              <a:buFont typeface="Arial"/>
              <a:buNone/>
            </a:pPr>
            <a:r>
              <a:rPr lang="en-US" b="1" baseline="0" dirty="0"/>
              <a:t>Gold- </a:t>
            </a:r>
            <a:r>
              <a:rPr lang="en-US" baseline="0" dirty="0"/>
              <a:t>It used to be that all paper notes were backed by actual gold.  In 1933 the United States moved away from the gold standard.  </a:t>
            </a:r>
          </a:p>
          <a:p>
            <a:pPr marL="0" indent="0">
              <a:buFont typeface="Arial"/>
              <a:buNone/>
            </a:pPr>
            <a:r>
              <a:rPr lang="en-US" b="1" baseline="0" dirty="0"/>
              <a:t>Currency today- </a:t>
            </a:r>
            <a:r>
              <a:rPr lang="en-US" baseline="0" dirty="0"/>
              <a:t>We are continually updating our currency to try to prevent against counterfeit.  </a:t>
            </a:r>
          </a:p>
          <a:p>
            <a:pPr marL="0" indent="0">
              <a:buFont typeface="Arial"/>
              <a:buNone/>
            </a:pPr>
            <a:endParaRPr lang="en-US" baseline="0" dirty="0"/>
          </a:p>
          <a:p>
            <a:pPr marL="0" indent="0">
              <a:buFont typeface="Arial"/>
              <a:buNone/>
            </a:pPr>
            <a:r>
              <a:rPr lang="en-US" i="1" baseline="0" dirty="0"/>
              <a:t>“Where do you think currency is heading?  In the digital age do you think our currency stay how it is now?”</a:t>
            </a:r>
          </a:p>
        </p:txBody>
      </p:sp>
      <p:sp>
        <p:nvSpPr>
          <p:cNvPr id="4" name="Slide Number Placeholder 3"/>
          <p:cNvSpPr>
            <a:spLocks noGrp="1"/>
          </p:cNvSpPr>
          <p:nvPr>
            <p:ph type="sldNum" sz="quarter" idx="10"/>
          </p:nvPr>
        </p:nvSpPr>
        <p:spPr/>
        <p:txBody>
          <a:bodyPr/>
          <a:lstStyle/>
          <a:p>
            <a:fld id="{77C1501E-0D20-E546-84D4-D40D02DBA3B9}" type="slidenum">
              <a:rPr lang="en-US" smtClean="0"/>
              <a:t>6</a:t>
            </a:fld>
            <a:endParaRPr lang="en-US"/>
          </a:p>
        </p:txBody>
      </p:sp>
    </p:spTree>
    <p:extLst>
      <p:ext uri="{BB962C8B-B14F-4D97-AF65-F5344CB8AC3E}">
        <p14:creationId xmlns:p14="http://schemas.microsoft.com/office/powerpoint/2010/main" val="350583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a:solidFill>
                  <a:schemeClr val="tx1"/>
                </a:solidFill>
                <a:latin typeface="+mn-lt"/>
                <a:ea typeface="+mn-ea"/>
                <a:cs typeface="+mn-cs"/>
              </a:rPr>
              <a:t>Explain to students the differences and similarities between Banks and Credit Unions and why it is important to have a bank account.  </a:t>
            </a:r>
          </a:p>
          <a:p>
            <a:endParaRPr lang="en-US" sz="1200" u="non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7C1501E-0D20-E546-84D4-D40D02DBA3B9}" type="slidenum">
              <a:rPr lang="en-US" smtClean="0"/>
              <a:t>7</a:t>
            </a:fld>
            <a:endParaRPr lang="en-US"/>
          </a:p>
        </p:txBody>
      </p:sp>
    </p:spTree>
    <p:extLst>
      <p:ext uri="{BB962C8B-B14F-4D97-AF65-F5344CB8AC3E}">
        <p14:creationId xmlns:p14="http://schemas.microsoft.com/office/powerpoint/2010/main" val="79722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were young, m</a:t>
            </a:r>
            <a:r>
              <a:rPr lang="en-US" dirty="0"/>
              <a:t>any of us were introduced to banking and were</a:t>
            </a:r>
            <a:r>
              <a:rPr lang="en-US" baseline="0" dirty="0"/>
              <a:t> pointed out the vault which held our money when visiting the bank.   </a:t>
            </a:r>
          </a:p>
          <a:p>
            <a:endParaRPr lang="en-US" baseline="0" dirty="0"/>
          </a:p>
          <a:p>
            <a:r>
              <a:rPr lang="en-US" i="1" baseline="0" dirty="0"/>
              <a:t>“When you put your money into the bank do they safely store it in the vault for you until you need it? “ </a:t>
            </a:r>
          </a:p>
          <a:p>
            <a:r>
              <a:rPr lang="en-US" i="0" baseline="0" dirty="0"/>
              <a:t>No, they actually utilize the funds to lend out to other people for loans to buy cars, houses or other items.  The bank will pay a small interest percentage to you for keeping your money in the bank and allowing them to, in turn, lend it out to someone else for a high rate.  This is one of the ways they make money to operate their business. </a:t>
            </a:r>
          </a:p>
          <a:p>
            <a:endParaRPr lang="en-US" i="0" baseline="0" dirty="0"/>
          </a:p>
          <a:p>
            <a:r>
              <a:rPr lang="en-US" i="1" baseline="0" dirty="0"/>
              <a:t>“But if they’ve lent out my money, how do I know I’ll get it back? “</a:t>
            </a:r>
          </a:p>
          <a:p>
            <a:r>
              <a:rPr lang="en-US" i="0" baseline="0" dirty="0"/>
              <a:t>Both banks and credit unions are regulated to ensure that your money is safe.  You are insured up to $250,000 at each bank or credit union.  If you have more money than this in the account you may consider diversifying by putting anything over $250,000 into another bank or credit union.   </a:t>
            </a:r>
          </a:p>
          <a:p>
            <a:endParaRPr lang="en-US" i="0" baseline="0" dirty="0"/>
          </a:p>
          <a:p>
            <a:r>
              <a:rPr lang="en-US" b="1" i="0" baseline="0" dirty="0"/>
              <a:t>The Federal Deposit Insurance Corporation (FDIC) </a:t>
            </a:r>
            <a:r>
              <a:rPr lang="en-US" b="0" i="0" baseline="0" dirty="0"/>
              <a:t>is backed by the government and provides protection for accounts held at banks. </a:t>
            </a:r>
            <a:endParaRPr lang="en-US" i="0" baseline="0" dirty="0"/>
          </a:p>
          <a:p>
            <a:endParaRPr lang="en-US" i="0" baseline="0" dirty="0"/>
          </a:p>
          <a:p>
            <a:r>
              <a:rPr lang="en-US" b="1" i="0" baseline="0" dirty="0"/>
              <a:t>The National Credit Union Share Insurance Fund</a:t>
            </a:r>
            <a:r>
              <a:rPr lang="en-US" i="0" baseline="0" dirty="0"/>
              <a:t> is backed by the government and provide the insurance for credit unions.  </a:t>
            </a:r>
            <a:endParaRPr lang="en-US" i="0" dirty="0"/>
          </a:p>
        </p:txBody>
      </p:sp>
      <p:sp>
        <p:nvSpPr>
          <p:cNvPr id="4" name="Slide Number Placeholder 3"/>
          <p:cNvSpPr>
            <a:spLocks noGrp="1"/>
          </p:cNvSpPr>
          <p:nvPr>
            <p:ph type="sldNum" sz="quarter" idx="10"/>
          </p:nvPr>
        </p:nvSpPr>
        <p:spPr/>
        <p:txBody>
          <a:bodyPr/>
          <a:lstStyle/>
          <a:p>
            <a:fld id="{77C1501E-0D20-E546-84D4-D40D02DBA3B9}" type="slidenum">
              <a:rPr lang="en-US" smtClean="0"/>
              <a:t>8</a:t>
            </a:fld>
            <a:endParaRPr lang="en-US"/>
          </a:p>
        </p:txBody>
      </p:sp>
    </p:spTree>
    <p:extLst>
      <p:ext uri="{BB962C8B-B14F-4D97-AF65-F5344CB8AC3E}">
        <p14:creationId xmlns:p14="http://schemas.microsoft.com/office/powerpoint/2010/main" val="65402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u="none" kern="1200" baseline="0" dirty="0">
                <a:solidFill>
                  <a:schemeClr val="tx1"/>
                </a:solidFill>
                <a:latin typeface="+mn-lt"/>
                <a:ea typeface="+mn-ea"/>
                <a:cs typeface="+mn-cs"/>
              </a:rPr>
              <a:t>Refer students to the top of </a:t>
            </a:r>
            <a:r>
              <a:rPr lang="en-US" sz="1200" b="1" u="none" kern="1200" baseline="0" dirty="0">
                <a:solidFill>
                  <a:schemeClr val="tx1"/>
                </a:solidFill>
                <a:latin typeface="+mn-lt"/>
                <a:ea typeface="+mn-ea"/>
                <a:cs typeface="+mn-cs"/>
              </a:rPr>
              <a:t>page 5 </a:t>
            </a:r>
            <a:r>
              <a:rPr lang="en-US" sz="1200" u="none" kern="1200" baseline="0" dirty="0">
                <a:solidFill>
                  <a:schemeClr val="tx1"/>
                </a:solidFill>
                <a:latin typeface="+mn-lt"/>
                <a:ea typeface="+mn-ea"/>
                <a:cs typeface="+mn-cs"/>
              </a:rPr>
              <a:t>of the </a:t>
            </a:r>
            <a:r>
              <a:rPr lang="en-US" sz="1200" b="1" u="none" kern="1200" baseline="0" dirty="0">
                <a:solidFill>
                  <a:schemeClr val="tx1"/>
                </a:solidFill>
                <a:latin typeface="+mn-lt"/>
                <a:ea typeface="+mn-ea"/>
                <a:cs typeface="+mn-cs"/>
              </a:rPr>
              <a:t>Resource Guide </a:t>
            </a:r>
            <a:r>
              <a:rPr lang="en-US" sz="1200" u="none" kern="1200" baseline="0" dirty="0">
                <a:solidFill>
                  <a:schemeClr val="tx1"/>
                </a:solidFill>
                <a:latin typeface="+mn-lt"/>
                <a:ea typeface="+mn-ea"/>
                <a:cs typeface="+mn-cs"/>
              </a:rPr>
              <a:t>and ask them to take a few minutes to fill in some of the reasons to maintain a bank or credit union account.  Ask students to share their answers and lead a discussion on the benefits of having an account.  </a:t>
            </a:r>
            <a:endParaRPr lang="en-US" sz="1200" dirty="0"/>
          </a:p>
          <a:p>
            <a:pPr marL="171450" indent="-171450">
              <a:buFont typeface="Arial"/>
              <a:buChar char="•"/>
            </a:pPr>
            <a:endParaRPr lang="en-US" dirty="0"/>
          </a:p>
          <a:p>
            <a:pPr marL="171450" indent="-171450">
              <a:buFont typeface="Arial"/>
              <a:buChar char="•"/>
            </a:pPr>
            <a:r>
              <a:rPr lang="en-US" dirty="0"/>
              <a:t>It keeps your money</a:t>
            </a:r>
            <a:r>
              <a:rPr lang="en-US" baseline="0" dirty="0"/>
              <a:t> safe.</a:t>
            </a:r>
          </a:p>
          <a:p>
            <a:pPr marL="171450" indent="-171450">
              <a:buFont typeface="Arial"/>
              <a:buChar char="•"/>
            </a:pPr>
            <a:r>
              <a:rPr lang="en-US" baseline="0" dirty="0"/>
              <a:t>It can provide proof that you paid your bill.</a:t>
            </a:r>
          </a:p>
          <a:p>
            <a:pPr marL="171450" indent="-171450">
              <a:buFont typeface="Arial"/>
              <a:buChar char="•"/>
            </a:pPr>
            <a:r>
              <a:rPr lang="en-US" baseline="0" dirty="0"/>
              <a:t>It makes it easier to track and manage your money.</a:t>
            </a:r>
          </a:p>
          <a:p>
            <a:pPr marL="171450" indent="-171450">
              <a:buFont typeface="Arial"/>
              <a:buChar char="•"/>
            </a:pPr>
            <a:r>
              <a:rPr lang="en-US" baseline="0" dirty="0"/>
              <a:t>It allows you to build a relationship with a financial institution.</a:t>
            </a:r>
          </a:p>
          <a:p>
            <a:pPr marL="171450" indent="-171450">
              <a:buFont typeface="Arial"/>
              <a:buChar char="•"/>
            </a:pPr>
            <a:r>
              <a:rPr lang="en-US" baseline="0" dirty="0"/>
              <a:t>It can save you money on check cashing or money orders.</a:t>
            </a:r>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9</a:t>
            </a:fld>
            <a:endParaRPr lang="en-US"/>
          </a:p>
        </p:txBody>
      </p:sp>
    </p:spTree>
    <p:extLst>
      <p:ext uri="{BB962C8B-B14F-4D97-AF65-F5344CB8AC3E}">
        <p14:creationId xmlns:p14="http://schemas.microsoft.com/office/powerpoint/2010/main" val="339607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benefits does the financial institution offer?</a:t>
            </a:r>
          </a:p>
          <a:p>
            <a:pPr marL="171450" indent="-171450">
              <a:buFont typeface="Arial"/>
              <a:buChar char="•"/>
            </a:pPr>
            <a:r>
              <a:rPr lang="en-US" b="0" dirty="0"/>
              <a:t>Are</a:t>
            </a:r>
            <a:r>
              <a:rPr lang="en-US" b="0" baseline="0" dirty="0"/>
              <a:t> there m</a:t>
            </a:r>
            <a:r>
              <a:rPr lang="en-US" b="0" dirty="0"/>
              <a:t>inimum</a:t>
            </a:r>
            <a:r>
              <a:rPr lang="en-US" b="0" baseline="0" dirty="0"/>
              <a:t> balance requirements?</a:t>
            </a:r>
          </a:p>
          <a:p>
            <a:pPr marL="171450" indent="-171450">
              <a:buFont typeface="Arial"/>
              <a:buChar char="•"/>
            </a:pPr>
            <a:r>
              <a:rPr lang="en-US" b="0" baseline="0" dirty="0"/>
              <a:t>Will they waive monthly fees?</a:t>
            </a:r>
          </a:p>
          <a:p>
            <a:pPr marL="171450" indent="-171450">
              <a:buFont typeface="Arial"/>
              <a:buChar char="•"/>
            </a:pPr>
            <a:r>
              <a:rPr lang="en-US" b="0" baseline="0" dirty="0"/>
              <a:t>Do they have higher interest rates on savings?</a:t>
            </a:r>
          </a:p>
          <a:p>
            <a:pPr marL="171450" indent="-171450">
              <a:buFont typeface="Arial"/>
              <a:buChar char="•"/>
            </a:pPr>
            <a:r>
              <a:rPr lang="en-US" b="0" baseline="0" dirty="0"/>
              <a:t>Do they have lower interest rates on loans?</a:t>
            </a:r>
            <a:endParaRPr lang="en-US" b="0" dirty="0"/>
          </a:p>
          <a:p>
            <a:endParaRPr lang="en-US" b="1" dirty="0"/>
          </a:p>
          <a:p>
            <a:r>
              <a:rPr lang="en-US" b="1" dirty="0"/>
              <a:t>What are the financial institution’s fees and policies?</a:t>
            </a:r>
          </a:p>
          <a:p>
            <a:pPr marL="171450" indent="-171450">
              <a:buFont typeface="Arial"/>
              <a:buChar char="•"/>
            </a:pPr>
            <a:r>
              <a:rPr lang="en-US" b="0" dirty="0"/>
              <a:t>What</a:t>
            </a:r>
            <a:r>
              <a:rPr lang="en-US" b="0" baseline="0" dirty="0"/>
              <a:t> is the c</a:t>
            </a:r>
            <a:r>
              <a:rPr lang="en-US" b="0" dirty="0"/>
              <a:t>ost of over</a:t>
            </a:r>
            <a:r>
              <a:rPr lang="en-US" b="0" baseline="0" dirty="0"/>
              <a:t> drafting?</a:t>
            </a:r>
          </a:p>
          <a:p>
            <a:pPr marL="171450" indent="-171450">
              <a:buFont typeface="Arial"/>
              <a:buChar char="•"/>
            </a:pPr>
            <a:r>
              <a:rPr lang="en-US" b="0" baseline="0" dirty="0"/>
              <a:t>Is there a monthly fee? If so, how much? Is there a way to avoid the fee? </a:t>
            </a:r>
          </a:p>
          <a:p>
            <a:pPr marL="171450" indent="-171450">
              <a:buFont typeface="Arial"/>
              <a:buChar char="•"/>
            </a:pPr>
            <a:r>
              <a:rPr lang="en-US" b="0" baseline="0" dirty="0"/>
              <a:t>Are there fees associated with falling below minimum balance?</a:t>
            </a:r>
            <a:endParaRPr lang="en-US" b="0" dirty="0"/>
          </a:p>
          <a:p>
            <a:endParaRPr lang="en-US" b="1" dirty="0"/>
          </a:p>
          <a:p>
            <a:r>
              <a:rPr lang="en-US" b="1" dirty="0"/>
              <a:t>What kind of accessibility do they offer?</a:t>
            </a:r>
          </a:p>
          <a:p>
            <a:pPr marL="171450" indent="-171450">
              <a:buFont typeface="Arial"/>
              <a:buChar char="•"/>
            </a:pPr>
            <a:r>
              <a:rPr lang="en-US" b="0" dirty="0"/>
              <a:t>Where are they located?</a:t>
            </a:r>
          </a:p>
          <a:p>
            <a:pPr marL="171450" indent="-171450">
              <a:buFont typeface="Arial"/>
              <a:buChar char="•"/>
            </a:pPr>
            <a:r>
              <a:rPr lang="en-US" b="0" dirty="0"/>
              <a:t>How many locations are there?</a:t>
            </a:r>
          </a:p>
          <a:p>
            <a:pPr marL="171450" indent="-171450">
              <a:buFont typeface="Arial"/>
              <a:buChar char="•"/>
            </a:pPr>
            <a:r>
              <a:rPr lang="en-US" b="0" dirty="0"/>
              <a:t>Is</a:t>
            </a:r>
            <a:r>
              <a:rPr lang="en-US" b="0" baseline="0" dirty="0"/>
              <a:t> there o</a:t>
            </a:r>
            <a:r>
              <a:rPr lang="en-US" b="0" dirty="0"/>
              <a:t>nline banking?</a:t>
            </a:r>
          </a:p>
          <a:p>
            <a:pPr marL="171450" indent="-171450">
              <a:buFont typeface="Arial"/>
              <a:buChar char="•"/>
            </a:pPr>
            <a:r>
              <a:rPr lang="en-US" b="0" dirty="0"/>
              <a:t>Are</a:t>
            </a:r>
            <a:r>
              <a:rPr lang="en-US" b="0" baseline="0" dirty="0"/>
              <a:t> there c</a:t>
            </a:r>
            <a:r>
              <a:rPr lang="en-US" b="0" dirty="0"/>
              <a:t>onvenient ATM locations?</a:t>
            </a:r>
          </a:p>
          <a:p>
            <a:endParaRPr lang="en-US" b="1" dirty="0"/>
          </a:p>
          <a:p>
            <a:r>
              <a:rPr lang="en-US" b="1" dirty="0"/>
              <a:t>What is important to you?</a:t>
            </a:r>
          </a:p>
          <a:p>
            <a:pPr marL="171450" indent="-171450">
              <a:buFont typeface="Arial"/>
              <a:buChar char="•"/>
            </a:pPr>
            <a:r>
              <a:rPr lang="en-US" b="0" dirty="0"/>
              <a:t>Student discounts?</a:t>
            </a:r>
          </a:p>
          <a:p>
            <a:pPr marL="171450" indent="-171450">
              <a:buFont typeface="Arial"/>
              <a:buChar char="•"/>
            </a:pPr>
            <a:r>
              <a:rPr lang="en-US" b="0" dirty="0"/>
              <a:t>Locations?</a:t>
            </a:r>
          </a:p>
          <a:p>
            <a:pPr marL="171450" indent="-171450">
              <a:buFont typeface="Arial"/>
              <a:buChar char="•"/>
            </a:pPr>
            <a:r>
              <a:rPr lang="en-US" b="0" dirty="0"/>
              <a:t>Hours</a:t>
            </a:r>
            <a:r>
              <a:rPr lang="en-US" b="0" baseline="0" dirty="0"/>
              <a:t> of operation?</a:t>
            </a:r>
          </a:p>
          <a:p>
            <a:pPr marL="171450" indent="-171450">
              <a:buFont typeface="Arial"/>
              <a:buChar char="•"/>
            </a:pPr>
            <a:r>
              <a:rPr lang="en-US" b="0" baseline="0" dirty="0"/>
              <a:t>Fees?</a:t>
            </a:r>
          </a:p>
          <a:p>
            <a:pPr marL="171450" indent="-171450">
              <a:buFont typeface="Arial"/>
              <a:buChar char="•"/>
            </a:pPr>
            <a:r>
              <a:rPr lang="en-US" b="0" baseline="0" dirty="0"/>
              <a:t>Online or mobile banking? </a:t>
            </a:r>
          </a:p>
          <a:p>
            <a:pPr marL="171450" indent="-171450">
              <a:buFont typeface="Arial"/>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77C1501E-0D20-E546-84D4-D40D02DBA3B9}" type="slidenum">
              <a:rPr lang="en-US" smtClean="0"/>
              <a:t>10</a:t>
            </a:fld>
            <a:endParaRPr lang="en-US"/>
          </a:p>
        </p:txBody>
      </p:sp>
    </p:spTree>
    <p:extLst>
      <p:ext uri="{BB962C8B-B14F-4D97-AF65-F5344CB8AC3E}">
        <p14:creationId xmlns:p14="http://schemas.microsoft.com/office/powerpoint/2010/main" val="187717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Avenir Heavy"/>
                <a:ea typeface="+mj-ea"/>
                <a:cs typeface="Avenir Heavy"/>
              </a:defRPr>
            </a:lvl1pPr>
          </a:lstStyle>
          <a:p>
            <a:r>
              <a:rPr lang="en-US" dirty="0"/>
              <a:t>Click to edit Master title style</a:t>
            </a:r>
            <a:endParaRPr dirty="0"/>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Avenir Medium"/>
                <a:ea typeface="+mn-ea"/>
                <a:cs typeface="Avenir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8155CB7F-4295-6E40-ABE2-6674B6078014}" type="datetimeFigureOut">
              <a:rPr lang="en-US" smtClean="0"/>
              <a:t>12/30/2020</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r>
              <a:rPr lang="en-US" dirty="0"/>
              <a:t>Financial Foundations</a:t>
            </a:r>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r>
              <a:rPr lang="en-US" dirty="0"/>
              <a:t>1</a:t>
            </a:r>
            <a:fld id="{F6968C8C-7A62-8941-A263-DBB02E790B76}"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155CB7F-4295-6E40-ABE2-6674B6078014}" type="datetimeFigureOut">
              <a:rPr lang="en-US" smtClean="0"/>
              <a:t>12/30/2020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8155CB7F-4295-6E40-ABE2-6674B6078014}" type="datetimeFigureOut">
              <a:rPr lang="en-US" smtClean="0"/>
              <a:t>12/30/2020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155CB7F-4295-6E40-ABE2-6674B6078014}"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155CB7F-4295-6E40-ABE2-6674B6078014}"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268288"/>
            <a:ext cx="6508377" cy="1143000"/>
          </a:xfrm>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8155CB7F-4295-6E40-ABE2-6674B6078014}" type="datetimeFigureOut">
              <a:rPr lang="en-US" smtClean="0"/>
              <a:t>12/30/2020</a:t>
            </a:fld>
            <a:endParaRPr lang="en-US"/>
          </a:p>
        </p:txBody>
      </p:sp>
      <p:sp>
        <p:nvSpPr>
          <p:cNvPr id="5" name="Footer Placeholder 4"/>
          <p:cNvSpPr>
            <a:spLocks noGrp="1"/>
          </p:cNvSpPr>
          <p:nvPr>
            <p:ph type="ftr" sz="quarter" idx="11"/>
          </p:nvPr>
        </p:nvSpPr>
        <p:spPr/>
        <p:txBody>
          <a:bodyPr/>
          <a:lstStyle/>
          <a:p>
            <a:r>
              <a:rPr lang="en-US" dirty="0"/>
              <a:t>Financial Foundations </a:t>
            </a:r>
          </a:p>
        </p:txBody>
      </p:sp>
      <p:sp>
        <p:nvSpPr>
          <p:cNvPr id="6" name="Slide Number Placeholder 5"/>
          <p:cNvSpPr>
            <a:spLocks noGrp="1"/>
          </p:cNvSpPr>
          <p:nvPr>
            <p:ph type="sldNum" sz="quarter" idx="12"/>
          </p:nvPr>
        </p:nvSpPr>
        <p:spPr/>
        <p:txBody>
          <a:bodyPr/>
          <a:lstStyle/>
          <a:p>
            <a:fld id="{F6968C8C-7A62-8941-A263-DBB02E790B76}"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Avenir Heavy"/>
                <a:ea typeface="+mj-ea"/>
                <a:cs typeface="Avenir Heavy"/>
              </a:defRPr>
            </a:lvl1pPr>
          </a:lstStyle>
          <a:p>
            <a:r>
              <a:rPr lang="en-US" dirty="0"/>
              <a:t>Click to edit Master title style</a:t>
            </a:r>
            <a:endParaRPr dirty="0"/>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Avenir Medium"/>
                <a:ea typeface="+mn-ea"/>
                <a:cs typeface="Avenir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8155CB7F-4295-6E40-ABE2-6674B6078014}" type="datetimeFigureOut">
              <a:rPr lang="en-US" smtClean="0">
                <a:solidFill>
                  <a:prstClr val="white"/>
                </a:solidFill>
              </a:rPr>
              <a:pPr/>
              <a:t>12/30/2020</a:t>
            </a:fld>
            <a:endParaRPr lang="en-US">
              <a:solidFill>
                <a:prstClr val="white"/>
              </a:solidFill>
            </a:endParaRPr>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solidFill>
                <a:srgbClr val="2F2F26">
                  <a:lumMod val="60000"/>
                  <a:lumOff val="40000"/>
                </a:srgbClr>
              </a:solidFill>
            </a:endParaRPr>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F6968C8C-7A62-8941-A263-DBB02E790B76}" type="slidenum">
              <a:rPr lang="en-US" smtClean="0">
                <a:solidFill>
                  <a:srgbClr val="2F2F26">
                    <a:lumMod val="60000"/>
                    <a:lumOff val="40000"/>
                  </a:srgbClr>
                </a:solidFill>
              </a:rPr>
              <a:pPr/>
              <a:t>‹#›</a:t>
            </a:fld>
            <a:endParaRPr lang="en-US">
              <a:solidFill>
                <a:srgbClr val="2F2F26">
                  <a:lumMod val="60000"/>
                  <a:lumOff val="40000"/>
                </a:srgbClr>
              </a:solidFill>
            </a:endParaRPr>
          </a:p>
        </p:txBody>
      </p:sp>
    </p:spTree>
    <p:extLst>
      <p:ext uri="{BB962C8B-B14F-4D97-AF65-F5344CB8AC3E}">
        <p14:creationId xmlns:p14="http://schemas.microsoft.com/office/powerpoint/2010/main" val="650381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2F2F26">
                  <a:lumMod val="60000"/>
                  <a:lumOff val="40000"/>
                </a:srgbClr>
              </a:solidFill>
            </a:endParaRPr>
          </a:p>
        </p:txBody>
      </p:sp>
      <p:sp>
        <p:nvSpPr>
          <p:cNvPr id="6" name="Slide Number Placeholder 5"/>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2352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8155CB7F-4295-6E40-ABE2-6674B6078014}" type="datetimeFigureOut">
              <a:rPr lang="en-US" smtClean="0">
                <a:solidFill>
                  <a:prstClr val="white"/>
                </a:solidFill>
              </a:rPr>
              <a:pPr/>
              <a:t>12/30/2020</a:t>
            </a:fld>
            <a:endParaRPr lang="en-US">
              <a:solidFill>
                <a:prstClr val="white"/>
              </a:solidFill>
            </a:endParaRPr>
          </a:p>
        </p:txBody>
      </p:sp>
      <p:sp>
        <p:nvSpPr>
          <p:cNvPr id="5" name="Footer Placeholder 4"/>
          <p:cNvSpPr>
            <a:spLocks noGrp="1"/>
          </p:cNvSpPr>
          <p:nvPr>
            <p:ph type="ftr" sz="quarter" idx="11"/>
          </p:nvPr>
        </p:nvSpPr>
        <p:spPr>
          <a:xfrm>
            <a:off x="3213847" y="6356350"/>
            <a:ext cx="4734112" cy="365125"/>
          </a:xfrm>
        </p:spPr>
        <p:txBody>
          <a:bodyPr/>
          <a:lstStyle/>
          <a:p>
            <a:endParaRPr lang="en-US">
              <a:solidFill>
                <a:srgbClr val="2F2F26">
                  <a:lumMod val="60000"/>
                  <a:lumOff val="40000"/>
                </a:srgbClr>
              </a:solidFill>
            </a:endParaRPr>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F6968C8C-7A62-8941-A263-DBB02E790B76}" type="slidenum">
              <a:rPr lang="en-US" smtClean="0">
                <a:solidFill>
                  <a:srgbClr val="2F2F26">
                    <a:lumMod val="60000"/>
                    <a:lumOff val="40000"/>
                  </a:srgbClr>
                </a:solidFill>
              </a:rPr>
              <a:pPr/>
              <a:t>‹#›</a:t>
            </a:fld>
            <a:endParaRPr lang="en-US">
              <a:solidFill>
                <a:srgbClr val="2F2F26">
                  <a:lumMod val="60000"/>
                  <a:lumOff val="40000"/>
                </a:srgbClr>
              </a:solidFill>
            </a:endParaRPr>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extLst>
      <p:ext uri="{BB962C8B-B14F-4D97-AF65-F5344CB8AC3E}">
        <p14:creationId xmlns:p14="http://schemas.microsoft.com/office/powerpoint/2010/main" val="32212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2178423" y="914400"/>
            <a:ext cx="6508377" cy="1143000"/>
          </a:xfrm>
        </p:spPr>
        <p:txBody>
          <a:bodyPr/>
          <a:lstStyle/>
          <a:p>
            <a:r>
              <a:rPr lang="en-US"/>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5" name="Footer Placeholder 4"/>
          <p:cNvSpPr>
            <a:spLocks noGrp="1"/>
          </p:cNvSpPr>
          <p:nvPr>
            <p:ph type="ftr" sz="quarter" idx="11"/>
          </p:nvPr>
        </p:nvSpPr>
        <p:spPr>
          <a:xfrm>
            <a:off x="2178423" y="6356350"/>
            <a:ext cx="4926852" cy="365125"/>
          </a:xfrm>
        </p:spPr>
        <p:txBody>
          <a:bodyPr/>
          <a:lstStyle/>
          <a:p>
            <a:endParaRPr lang="en-US">
              <a:solidFill>
                <a:srgbClr val="2F2F26">
                  <a:lumMod val="60000"/>
                  <a:lumOff val="40000"/>
                </a:srgbClr>
              </a:solidFill>
            </a:endParaRPr>
          </a:p>
        </p:txBody>
      </p:sp>
      <p:sp>
        <p:nvSpPr>
          <p:cNvPr id="6" name="Slide Number Placeholder 5"/>
          <p:cNvSpPr>
            <a:spLocks noGrp="1"/>
          </p:cNvSpPr>
          <p:nvPr>
            <p:ph type="sldNum" sz="quarter" idx="12"/>
          </p:nvPr>
        </p:nvSpPr>
        <p:spPr>
          <a:xfrm>
            <a:off x="331694" y="361016"/>
            <a:ext cx="506506" cy="365125"/>
          </a:xfrm>
        </p:spPr>
        <p:txBody>
          <a:bodyPr/>
          <a:lstStyle/>
          <a:p>
            <a:fld id="{F6968C8C-7A62-8941-A263-DBB02E790B76}" type="slidenum">
              <a:rPr lang="en-US" smtClean="0">
                <a:solidFill>
                  <a:prstClr val="white"/>
                </a:solidFill>
              </a:rPr>
              <a:pPr/>
              <a:t>‹#›</a:t>
            </a:fld>
            <a:endParaRPr lang="en-US">
              <a:solidFill>
                <a:prstClr val="white"/>
              </a:solidFill>
            </a:endParaRPr>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798873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5" name="Footer Placeholder 4"/>
          <p:cNvSpPr>
            <a:spLocks noGrp="1"/>
          </p:cNvSpPr>
          <p:nvPr>
            <p:ph type="ftr" sz="quarter" idx="11"/>
          </p:nvPr>
        </p:nvSpPr>
        <p:spPr>
          <a:xfrm>
            <a:off x="174812" y="6356350"/>
            <a:ext cx="5311588" cy="365125"/>
          </a:xfrm>
        </p:spPr>
        <p:txBody>
          <a:bodyPr/>
          <a:lstStyle/>
          <a:p>
            <a:endParaRPr lang="en-US">
              <a:solidFill>
                <a:srgbClr val="2F2F26">
                  <a:lumMod val="60000"/>
                  <a:lumOff val="40000"/>
                </a:srgbClr>
              </a:solidFill>
            </a:endParaRPr>
          </a:p>
        </p:txBody>
      </p:sp>
      <p:sp>
        <p:nvSpPr>
          <p:cNvPr id="6" name="Slide Number Placeholder 5"/>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4736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F6968C8C-7A62-8941-A263-DBB02E790B76}" type="slidenum">
              <a:rPr lang="en-US" smtClean="0">
                <a:solidFill>
                  <a:prstClr val="white"/>
                </a:solidFill>
              </a:rPr>
              <a:pPr/>
              <a:t>‹#›</a:t>
            </a:fld>
            <a:endParaRPr lang="en-US">
              <a:solidFill>
                <a:prstClr val="white"/>
              </a:solidFill>
            </a:endParaRPr>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941458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65768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2F2F26">
                  <a:lumMod val="60000"/>
                  <a:lumOff val="40000"/>
                </a:srgbClr>
              </a:solidFill>
            </a:endParaRPr>
          </a:p>
        </p:txBody>
      </p:sp>
      <p:sp>
        <p:nvSpPr>
          <p:cNvPr id="9" name="Slide Number Placeholder 8"/>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35914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326116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11599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8155CB7F-4295-6E40-ABE2-6674B6078014}" type="datetimeFigureOut">
              <a:rPr lang="en-US" smtClean="0"/>
              <a:t>12/30/2020</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F6968C8C-7A62-8941-A263-DBB02E790B76}"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69403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2F2F26">
                  <a:lumMod val="60000"/>
                  <a:lumOff val="40000"/>
                </a:srgbClr>
              </a:solidFill>
            </a:endParaRPr>
          </a:p>
        </p:txBody>
      </p:sp>
      <p:sp>
        <p:nvSpPr>
          <p:cNvPr id="5" name="Slide Number Placeholder 4"/>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77084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Date Placeholder 1"/>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2F2F26">
                  <a:lumMod val="60000"/>
                  <a:lumOff val="40000"/>
                </a:srgbClr>
              </a:solidFill>
            </a:endParaRPr>
          </a:p>
        </p:txBody>
      </p:sp>
      <p:sp>
        <p:nvSpPr>
          <p:cNvPr id="4" name="Slide Number Placeholder 3"/>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668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53071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a:xfrm>
            <a:off x="174812" y="6356350"/>
            <a:ext cx="3863788" cy="365125"/>
          </a:xfrm>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1520769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06139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2F2F26">
                  <a:lumMod val="60000"/>
                  <a:lumOff val="40000"/>
                </a:srgbClr>
              </a:solidFill>
            </a:endParaRPr>
          </a:p>
        </p:txBody>
      </p:sp>
      <p:sp>
        <p:nvSpPr>
          <p:cNvPr id="7" name="Slide Number Placeholder 6"/>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478253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2F2F26">
                  <a:lumMod val="60000"/>
                  <a:lumOff val="40000"/>
                </a:srgbClr>
              </a:solidFill>
            </a:endParaRPr>
          </a:p>
        </p:txBody>
      </p:sp>
      <p:sp>
        <p:nvSpPr>
          <p:cNvPr id="6" name="Slide Number Placeholder 5"/>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58285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2F2F26">
                  <a:lumMod val="60000"/>
                  <a:lumOff val="40000"/>
                </a:srgbClr>
              </a:solidFill>
            </a:endParaRPr>
          </a:p>
        </p:txBody>
      </p:sp>
      <p:sp>
        <p:nvSpPr>
          <p:cNvPr id="6" name="Slide Number Placeholder 5"/>
          <p:cNvSpPr>
            <a:spLocks noGrp="1"/>
          </p:cNvSpPr>
          <p:nvPr>
            <p:ph type="sldNum" sz="quarter" idx="12"/>
          </p:nvPr>
        </p:nvSpPr>
        <p:spPr/>
        <p:txBody>
          <a:body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00671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8155CB7F-4295-6E40-ABE2-6674B6078014}" type="datetimeFigureOut">
              <a:rPr lang="en-US" smtClean="0"/>
              <a:t>12/30/2020</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F6968C8C-7A62-8941-A263-DBB02E790B76}"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8155CB7F-4295-6E40-ABE2-6674B6078014}" type="datetimeFigureOut">
              <a:rPr lang="en-US" smtClean="0"/>
              <a:t>12/30/2020</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F6968C8C-7A62-8941-A263-DBB02E790B76}"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349013"/>
            <a:ext cx="7391401" cy="754256"/>
          </a:xfrm>
        </p:spPr>
        <p:txBody>
          <a:bodyPr/>
          <a:lstStyle/>
          <a:p>
            <a:r>
              <a:rPr lang="en-US"/>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340595"/>
            <a:ext cx="7388352" cy="771092"/>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155CB7F-4295-6E40-ABE2-6674B6078014}" type="datetimeFigureOut">
              <a:rPr lang="en-US" smtClean="0"/>
              <a:t>12/30/2020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968C8C-7A62-8941-A263-DBB02E790B7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284782"/>
            <a:ext cx="7391401" cy="737761"/>
          </a:xfrm>
        </p:spPr>
        <p:txBody>
          <a:bodyPr/>
          <a:lstStyle/>
          <a:p>
            <a:r>
              <a:rPr lang="en-US"/>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155CB7F-4295-6E40-ABE2-6674B6078014}" type="datetimeFigureOut">
              <a:rPr lang="en-US" smtClean="0"/>
              <a:t>12/30/2020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68C8C-7A62-8941-A263-DBB02E790B76}"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8155CB7F-4295-6E40-ABE2-6674B6078014}" type="datetimeFigureOut">
              <a:rPr lang="en-US" smtClean="0"/>
              <a:t>12/30/2020</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F6968C8C-7A62-8941-A263-DBB02E790B7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spcBef>
          <a:spcPct val="0"/>
        </a:spcBef>
        <a:buNone/>
        <a:defRPr sz="3600" kern="1200">
          <a:solidFill>
            <a:schemeClr val="accent1"/>
          </a:solidFill>
          <a:latin typeface="Avenir Heavy"/>
          <a:ea typeface="+mj-ea"/>
          <a:cs typeface="Avenir Heavy"/>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Avenir Medium"/>
          <a:ea typeface="+mn-ea"/>
          <a:cs typeface="Avenir Medium"/>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Avenir Medium"/>
          <a:ea typeface="+mn-ea"/>
          <a:cs typeface="Avenir Medium"/>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Avenir Medium"/>
          <a:ea typeface="+mn-ea"/>
          <a:cs typeface="Avenir Medium"/>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Avenir Medium"/>
          <a:ea typeface="+mn-ea"/>
          <a:cs typeface="Avenir Medium"/>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Avenir Medium"/>
          <a:ea typeface="+mn-ea"/>
          <a:cs typeface="Avenir Medium"/>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8155CB7F-4295-6E40-ABE2-6674B6078014}" type="datetimeFigureOut">
              <a:rPr lang="en-US" smtClean="0">
                <a:solidFill>
                  <a:srgbClr val="2F2F26">
                    <a:lumMod val="60000"/>
                    <a:lumOff val="40000"/>
                  </a:srgbClr>
                </a:solidFill>
              </a:rPr>
              <a:pPr/>
              <a:t>12/30/2020</a:t>
            </a:fld>
            <a:endParaRPr lang="en-US">
              <a:solidFill>
                <a:srgbClr val="2F2F26">
                  <a:lumMod val="60000"/>
                  <a:lumOff val="40000"/>
                </a:srgbClr>
              </a:solidFill>
            </a:endParaRPr>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solidFill>
                <a:srgbClr val="2F2F26">
                  <a:lumMod val="60000"/>
                  <a:lumOff val="40000"/>
                </a:srgbClr>
              </a:solidFill>
            </a:endParaRPr>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F6968C8C-7A62-8941-A263-DBB02E790B7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459524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spcBef>
          <a:spcPct val="0"/>
        </a:spcBef>
        <a:buNone/>
        <a:defRPr sz="3600" kern="1200">
          <a:solidFill>
            <a:schemeClr val="accent1"/>
          </a:solidFill>
          <a:latin typeface="Avenir Heavy"/>
          <a:ea typeface="+mj-ea"/>
          <a:cs typeface="Avenir Heavy"/>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Avenir Medium"/>
          <a:ea typeface="+mn-ea"/>
          <a:cs typeface="Avenir Medium"/>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Avenir Medium"/>
          <a:ea typeface="+mn-ea"/>
          <a:cs typeface="Avenir Medium"/>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Avenir Medium"/>
          <a:ea typeface="+mn-ea"/>
          <a:cs typeface="Avenir Medium"/>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Avenir Medium"/>
          <a:ea typeface="+mn-ea"/>
          <a:cs typeface="Avenir Medium"/>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Avenir Medium"/>
          <a:ea typeface="+mn-ea"/>
          <a:cs typeface="Avenir Medium"/>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A55B"/>
        </a:solidFill>
        <a:effectLst/>
      </p:bgPr>
    </p:bg>
    <p:spTree>
      <p:nvGrpSpPr>
        <p:cNvPr id="1" name=""/>
        <p:cNvGrpSpPr/>
        <p:nvPr/>
      </p:nvGrpSpPr>
      <p:grpSpPr>
        <a:xfrm>
          <a:off x="0" y="0"/>
          <a:ext cx="0" cy="0"/>
          <a:chOff x="0" y="0"/>
          <a:chExt cx="0" cy="0"/>
        </a:xfrm>
      </p:grpSpPr>
      <p:sp>
        <p:nvSpPr>
          <p:cNvPr id="5" name="TextBox 4"/>
          <p:cNvSpPr txBox="1"/>
          <p:nvPr/>
        </p:nvSpPr>
        <p:spPr>
          <a:xfrm>
            <a:off x="6404779" y="5193794"/>
            <a:ext cx="1752600" cy="369332"/>
          </a:xfrm>
          <a:prstGeom prst="rect">
            <a:avLst/>
          </a:prstGeom>
          <a:noFill/>
        </p:spPr>
        <p:txBody>
          <a:bodyPr wrap="square" rtlCol="0">
            <a:spAutoFit/>
          </a:bodyPr>
          <a:lstStyle/>
          <a:p>
            <a:pPr algn="ctr"/>
            <a:r>
              <a:rPr lang="en-US" dirty="0">
                <a:solidFill>
                  <a:prstClr val="white"/>
                </a:solidFill>
                <a:latin typeface="Arial" panose="020B0604020202020204" pitchFamily="34" charset="0"/>
                <a:cs typeface="Arial" panose="020B0604020202020204" pitchFamily="34" charset="0"/>
              </a:rPr>
              <a:t>Sponsored</a:t>
            </a:r>
            <a:r>
              <a:rPr lang="en-US" dirty="0">
                <a:solidFill>
                  <a:prstClr val="black"/>
                </a:solidFill>
              </a:rPr>
              <a:t> </a:t>
            </a:r>
            <a:r>
              <a:rPr lang="en-US" dirty="0">
                <a:solidFill>
                  <a:prstClr val="white"/>
                </a:solidFill>
              </a:rPr>
              <a:t>by</a:t>
            </a:r>
          </a:p>
        </p:txBody>
      </p:sp>
      <p:sp>
        <p:nvSpPr>
          <p:cNvPr id="6" name="Title 1"/>
          <p:cNvSpPr txBox="1">
            <a:spLocks/>
          </p:cNvSpPr>
          <p:nvPr/>
        </p:nvSpPr>
        <p:spPr>
          <a:xfrm>
            <a:off x="609600" y="981075"/>
            <a:ext cx="4724400" cy="1143000"/>
          </a:xfrm>
          <a:prstGeom prst="rect">
            <a:avLst/>
          </a:prstGeom>
        </p:spPr>
        <p:txBody>
          <a:bodyPr>
            <a:normAutofit fontScale="90000" lnSpcReduction="10000"/>
          </a:bodyPr>
          <a:lstStyle>
            <a:lvl1pPr algn="l" defTabSz="914400" rtl="0" eaLnBrk="1" latinLnBrk="0" hangingPunct="1">
              <a:spcBef>
                <a:spcPct val="0"/>
              </a:spcBef>
              <a:buNone/>
              <a:defRPr sz="3600" kern="1200">
                <a:solidFill>
                  <a:schemeClr val="accent1"/>
                </a:solidFill>
                <a:latin typeface="Avenir Heavy"/>
                <a:ea typeface="+mj-ea"/>
                <a:cs typeface="Avenir Heavy"/>
              </a:defRPr>
            </a:lvl1pPr>
          </a:lstStyle>
          <a:p>
            <a:r>
              <a:rPr lang="en-US" sz="8000" b="1" spc="-300" dirty="0">
                <a:solidFill>
                  <a:prstClr val="white"/>
                </a:solidFill>
                <a:latin typeface="Cambria" panose="02040503050406030204" pitchFamily="18" charset="0"/>
              </a:rPr>
              <a:t>Welcome</a:t>
            </a:r>
          </a:p>
        </p:txBody>
      </p:sp>
      <p:sp>
        <p:nvSpPr>
          <p:cNvPr id="7" name="Rectangle 6"/>
          <p:cNvSpPr/>
          <p:nvPr/>
        </p:nvSpPr>
        <p:spPr>
          <a:xfrm>
            <a:off x="685800" y="2276475"/>
            <a:ext cx="6172200" cy="646331"/>
          </a:xfrm>
          <a:prstGeom prst="rect">
            <a:avLst/>
          </a:prstGeom>
        </p:spPr>
        <p:txBody>
          <a:bodyPr wrap="square">
            <a:spAutoFit/>
          </a:bodyPr>
          <a:lstStyle/>
          <a:p>
            <a:r>
              <a:rPr lang="en-US" b="1" dirty="0">
                <a:solidFill>
                  <a:prstClr val="white"/>
                </a:solidFill>
                <a:latin typeface="Arial" panose="020B0604020202020204" pitchFamily="34" charset="0"/>
                <a:cs typeface="Arial" panose="020B0604020202020204" pitchFamily="34" charset="0"/>
              </a:rPr>
              <a:t>COUNTRY Financial</a:t>
            </a:r>
            <a:r>
              <a:rPr lang="en-US" b="1" baseline="30000" dirty="0">
                <a:solidFill>
                  <a:prstClr val="white"/>
                </a:solidFill>
                <a:latin typeface="Arial" panose="020B0604020202020204" pitchFamily="34" charset="0"/>
                <a:cs typeface="Arial" panose="020B0604020202020204" pitchFamily="34" charset="0"/>
              </a:rPr>
              <a:t>®</a:t>
            </a:r>
            <a:r>
              <a:rPr lang="en-US" b="1" dirty="0">
                <a:solidFill>
                  <a:prstClr val="white"/>
                </a:solidFill>
                <a:latin typeface="Arial" panose="020B0604020202020204" pitchFamily="34" charset="0"/>
                <a:cs typeface="Arial" panose="020B0604020202020204" pitchFamily="34" charset="0"/>
              </a:rPr>
              <a:t> proudly provides financial literacy education to your classroom.</a:t>
            </a:r>
            <a:endParaRPr lang="en-US" baseline="30000"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685799" y="2982718"/>
            <a:ext cx="5476875" cy="1015663"/>
          </a:xfrm>
          <a:prstGeom prst="rect">
            <a:avLst/>
          </a:prstGeom>
        </p:spPr>
        <p:txBody>
          <a:bodyPr wrap="square">
            <a:spAutoFit/>
          </a:bodyPr>
          <a:lstStyle/>
          <a:p>
            <a:r>
              <a:rPr lang="en-US" sz="1200" dirty="0">
                <a:solidFill>
                  <a:prstClr val="white"/>
                </a:solidFill>
                <a:latin typeface="Arial" panose="020B0604020202020204" pitchFamily="34" charset="0"/>
                <a:cs typeface="Arial" panose="020B0604020202020204" pitchFamily="34" charset="0"/>
              </a:rPr>
              <a:t>Financial literacy is important, no matter how old you are and </a:t>
            </a:r>
            <a:br>
              <a:rPr lang="en-US" sz="1200"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no matter your goals. Understanding money allows you to make </a:t>
            </a:r>
            <a:br>
              <a:rPr lang="en-US" sz="1200"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more informed choices and to be better able to pursue your </a:t>
            </a:r>
            <a:br>
              <a:rPr lang="en-US" sz="1200"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dreams. Congratulations on taking this first step in becoming </a:t>
            </a:r>
            <a:br>
              <a:rPr lang="en-US" sz="1200" dirty="0">
                <a:solidFill>
                  <a:prstClr val="white"/>
                </a:solidFill>
                <a:latin typeface="Arial" panose="020B0604020202020204" pitchFamily="34" charset="0"/>
                <a:cs typeface="Arial" panose="020B0604020202020204" pitchFamily="34" charset="0"/>
              </a:rPr>
            </a:br>
            <a:r>
              <a:rPr lang="en-US" sz="1200" dirty="0">
                <a:solidFill>
                  <a:prstClr val="white"/>
                </a:solidFill>
                <a:latin typeface="Arial" panose="020B0604020202020204" pitchFamily="34" charset="0"/>
                <a:cs typeface="Arial" panose="020B0604020202020204" pitchFamily="34" charset="0"/>
              </a:rPr>
              <a:t>more financially savvy.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732" y="5730337"/>
            <a:ext cx="3218695" cy="926594"/>
          </a:xfrm>
          <a:prstGeom prst="rect">
            <a:avLst/>
          </a:prstGeom>
        </p:spPr>
      </p:pic>
    </p:spTree>
    <p:extLst>
      <p:ext uri="{BB962C8B-B14F-4D97-AF65-F5344CB8AC3E}">
        <p14:creationId xmlns:p14="http://schemas.microsoft.com/office/powerpoint/2010/main" val="3590373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84782"/>
            <a:ext cx="7391401" cy="1076045"/>
          </a:xfrm>
        </p:spPr>
        <p:txBody>
          <a:bodyPr/>
          <a:lstStyle/>
          <a:p>
            <a:r>
              <a:rPr lang="en-US" dirty="0"/>
              <a:t>How to compare financial institutions</a:t>
            </a:r>
          </a:p>
        </p:txBody>
      </p:sp>
      <p:sp>
        <p:nvSpPr>
          <p:cNvPr id="8" name="Content Placeholder 7"/>
          <p:cNvSpPr>
            <a:spLocks noGrp="1"/>
          </p:cNvSpPr>
          <p:nvPr>
            <p:ph sz="half" idx="1"/>
          </p:nvPr>
        </p:nvSpPr>
        <p:spPr/>
        <p:txBody>
          <a:bodyPr/>
          <a:lstStyle/>
          <a:p>
            <a:r>
              <a:rPr lang="en-US" dirty="0"/>
              <a:t>What benefits does the financial institution offer?</a:t>
            </a:r>
          </a:p>
          <a:p>
            <a:r>
              <a:rPr lang="en-US" dirty="0"/>
              <a:t>What are the financial institution’s fees and policies?</a:t>
            </a:r>
          </a:p>
          <a:p>
            <a:r>
              <a:rPr lang="en-US" dirty="0"/>
              <a:t>What kind of accessibility do they offer?</a:t>
            </a:r>
          </a:p>
          <a:p>
            <a:r>
              <a:rPr lang="en-US" dirty="0"/>
              <a:t>What is important to you?</a:t>
            </a:r>
          </a:p>
        </p:txBody>
      </p:sp>
      <p:sp>
        <p:nvSpPr>
          <p:cNvPr id="9" name="Content Placeholder 8"/>
          <p:cNvSpPr>
            <a:spLocks noGrp="1"/>
          </p:cNvSpPr>
          <p:nvPr>
            <p:ph sz="half" idx="13"/>
          </p:nvPr>
        </p:nvSpPr>
        <p:spPr>
          <a:xfrm>
            <a:off x="457199" y="4787900"/>
            <a:ext cx="7937501" cy="1357312"/>
          </a:xfrm>
        </p:spPr>
        <p:txBody>
          <a:bodyPr>
            <a:normAutofit/>
          </a:bodyPr>
          <a:lstStyle/>
          <a:p>
            <a:pPr marL="0" indent="0" algn="ctr">
              <a:buNone/>
            </a:pPr>
            <a:r>
              <a:rPr lang="en-US" b="1" dirty="0">
                <a:latin typeface="Avenir Heavy"/>
                <a:cs typeface="Avenir Heavy"/>
              </a:rPr>
              <a:t>See Appendix A: Choosing a Bank or Credit Union on  Page 13 </a:t>
            </a:r>
          </a:p>
          <a:p>
            <a:pPr marL="0" indent="0" algn="ctr">
              <a:buNone/>
            </a:pPr>
            <a:r>
              <a:rPr lang="en-US" b="1" dirty="0">
                <a:latin typeface="Avenir Heavy"/>
                <a:cs typeface="Avenir Heavy"/>
              </a:rPr>
              <a:t>of the Resource Guide</a:t>
            </a:r>
          </a:p>
        </p:txBody>
      </p:sp>
    </p:spTree>
    <p:extLst>
      <p:ext uri="{BB962C8B-B14F-4D97-AF65-F5344CB8AC3E}">
        <p14:creationId xmlns:p14="http://schemas.microsoft.com/office/powerpoint/2010/main" val="875447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2383718"/>
              </p:ext>
            </p:extLst>
          </p:nvPr>
        </p:nvGraphicFramePr>
        <p:xfrm>
          <a:off x="692344" y="369866"/>
          <a:ext cx="7309533" cy="5974079"/>
        </p:xfrm>
        <a:graphic>
          <a:graphicData uri="http://schemas.openxmlformats.org/drawingml/2006/table">
            <a:tbl>
              <a:tblPr firstRow="1" firstCol="1" lastCol="1">
                <a:tableStyleId>{B301B821-A1FF-4177-AEE7-76D212191A09}</a:tableStyleId>
              </a:tblPr>
              <a:tblGrid>
                <a:gridCol w="2436511">
                  <a:extLst>
                    <a:ext uri="{9D8B030D-6E8A-4147-A177-3AD203B41FA5}">
                      <a16:colId xmlns:a16="http://schemas.microsoft.com/office/drawing/2014/main" val="20000"/>
                    </a:ext>
                  </a:extLst>
                </a:gridCol>
                <a:gridCol w="2436511">
                  <a:extLst>
                    <a:ext uri="{9D8B030D-6E8A-4147-A177-3AD203B41FA5}">
                      <a16:colId xmlns:a16="http://schemas.microsoft.com/office/drawing/2014/main" val="20001"/>
                    </a:ext>
                  </a:extLst>
                </a:gridCol>
                <a:gridCol w="2436511">
                  <a:extLst>
                    <a:ext uri="{9D8B030D-6E8A-4147-A177-3AD203B41FA5}">
                      <a16:colId xmlns:a16="http://schemas.microsoft.com/office/drawing/2014/main" val="20002"/>
                    </a:ext>
                  </a:extLst>
                </a:gridCol>
              </a:tblGrid>
              <a:tr h="0">
                <a:tc>
                  <a:txBody>
                    <a:bodyPr/>
                    <a:lstStyle/>
                    <a:p>
                      <a:pPr algn="l"/>
                      <a:r>
                        <a:rPr lang="en-US" sz="1400" dirty="0">
                          <a:latin typeface="Avenir Black"/>
                          <a:cs typeface="Avenir Black"/>
                        </a:rPr>
                        <a:t>Account 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50000"/>
                      </a:schemeClr>
                    </a:solidFill>
                  </a:tcPr>
                </a:tc>
                <a:tc>
                  <a:txBody>
                    <a:bodyPr/>
                    <a:lstStyle/>
                    <a:p>
                      <a:pPr algn="l"/>
                      <a:r>
                        <a:rPr lang="en-US" sz="1400" dirty="0">
                          <a:latin typeface="Avenir Black"/>
                          <a:cs typeface="Avenir Black"/>
                        </a:rPr>
                        <a:t>Account B</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50000"/>
                      </a:schemeClr>
                    </a:solidFill>
                  </a:tcPr>
                </a:tc>
                <a:tc>
                  <a:txBody>
                    <a:bodyPr/>
                    <a:lstStyle/>
                    <a:p>
                      <a:pPr algn="l"/>
                      <a:r>
                        <a:rPr lang="en-US" sz="1400" dirty="0">
                          <a:latin typeface="Avenir Black"/>
                          <a:cs typeface="Avenir Black"/>
                        </a:rPr>
                        <a:t>Account 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370840">
                <a:tc>
                  <a:txBody>
                    <a:bodyPr/>
                    <a:lstStyle/>
                    <a:p>
                      <a:pPr lvl="0"/>
                      <a:r>
                        <a:rPr lang="en-US" sz="1400" dirty="0">
                          <a:solidFill>
                            <a:schemeClr val="bg1"/>
                          </a:solidFill>
                          <a:latin typeface="Avenir Heavy"/>
                          <a:cs typeface="Avenir Heavy"/>
                        </a:rPr>
                        <a:t>Monthly Fee</a:t>
                      </a:r>
                      <a:r>
                        <a:rPr lang="en-US" sz="1400" dirty="0">
                          <a:solidFill>
                            <a:schemeClr val="bg1"/>
                          </a:solidFill>
                          <a:latin typeface="Avenir Medium"/>
                          <a:cs typeface="Avenir Medium"/>
                        </a:rPr>
                        <a:t>: </a:t>
                      </a:r>
                      <a:r>
                        <a:rPr lang="en-US" sz="1400" dirty="0">
                          <a:solidFill>
                            <a:schemeClr val="bg1"/>
                          </a:solidFill>
                          <a:latin typeface="Avenir Light"/>
                          <a:cs typeface="Avenir Light"/>
                        </a:rPr>
                        <a:t>$10 or waived if:</a:t>
                      </a:r>
                    </a:p>
                    <a:p>
                      <a:pPr marL="742950" lvl="1" indent="-285750">
                        <a:buFont typeface="Wingdings" charset="2"/>
                        <a:buChar char="ü"/>
                      </a:pPr>
                      <a:r>
                        <a:rPr lang="en-US" sz="1400" dirty="0">
                          <a:solidFill>
                            <a:schemeClr val="bg1"/>
                          </a:solidFill>
                          <a:latin typeface="Avenir Light"/>
                          <a:cs typeface="Avenir Light"/>
                        </a:rPr>
                        <a:t>Direct deposit over $500</a:t>
                      </a:r>
                    </a:p>
                    <a:p>
                      <a:pPr marL="742950" lvl="1" indent="-285750">
                        <a:buFont typeface="Wingdings" charset="2"/>
                        <a:buChar char="ü"/>
                      </a:pPr>
                      <a:r>
                        <a:rPr lang="en-US" sz="1400" dirty="0">
                          <a:solidFill>
                            <a:schemeClr val="bg1"/>
                          </a:solidFill>
                          <a:latin typeface="Avenir Light"/>
                          <a:cs typeface="Avenir Light"/>
                        </a:rPr>
                        <a:t>$1,500 minimum daily balance</a:t>
                      </a:r>
                    </a:p>
                    <a:p>
                      <a:pPr marL="742950" lvl="1" indent="-285750">
                        <a:buFont typeface="Wingdings" charset="2"/>
                        <a:buChar char="ü"/>
                      </a:pPr>
                      <a:r>
                        <a:rPr lang="en-US" sz="1400" dirty="0">
                          <a:solidFill>
                            <a:schemeClr val="bg1"/>
                          </a:solidFill>
                          <a:latin typeface="Avenir Light"/>
                          <a:cs typeface="Avenir Light"/>
                        </a:rPr>
                        <a:t>$5000 in checking and savings</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Monthly fee: </a:t>
                      </a:r>
                      <a:r>
                        <a:rPr lang="en-US" sz="1400" dirty="0">
                          <a:solidFill>
                            <a:schemeClr val="bg1"/>
                          </a:solidFill>
                          <a:latin typeface="Avenir Light"/>
                          <a:cs typeface="Avenir Light"/>
                        </a:rPr>
                        <a:t>$0</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Monthly fee: </a:t>
                      </a:r>
                      <a:r>
                        <a:rPr lang="en-US" sz="1400" dirty="0">
                          <a:solidFill>
                            <a:schemeClr val="bg1"/>
                          </a:solidFill>
                          <a:latin typeface="Avenir Light"/>
                          <a:cs typeface="Avenir Light"/>
                        </a:rPr>
                        <a:t>$0</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Minimum Balance</a:t>
                      </a:r>
                      <a:r>
                        <a:rPr lang="en-US" sz="1400" dirty="0">
                          <a:solidFill>
                            <a:schemeClr val="bg1"/>
                          </a:solidFill>
                          <a:latin typeface="Avenir Medium"/>
                          <a:cs typeface="Avenir Medium"/>
                        </a:rPr>
                        <a:t>: </a:t>
                      </a:r>
                      <a:r>
                        <a:rPr lang="en-US" sz="1400" dirty="0">
                          <a:solidFill>
                            <a:schemeClr val="bg1"/>
                          </a:solidFill>
                          <a:latin typeface="Avenir Light"/>
                          <a:cs typeface="Avenir Light"/>
                        </a:rPr>
                        <a:t>$0</a:t>
                      </a:r>
                      <a:r>
                        <a:rPr lang="en-US" sz="1400" dirty="0">
                          <a:solidFill>
                            <a:schemeClr val="bg1"/>
                          </a:solidFill>
                          <a:latin typeface="Avenir Medium"/>
                          <a:cs typeface="Avenir Medium"/>
                        </a:rPr>
                        <a:t> </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Minimum Balance: </a:t>
                      </a:r>
                      <a:r>
                        <a:rPr lang="en-US" sz="1400" dirty="0">
                          <a:solidFill>
                            <a:schemeClr val="bg1"/>
                          </a:solidFill>
                          <a:latin typeface="Avenir Light"/>
                          <a:cs typeface="Avenir Light"/>
                        </a:rPr>
                        <a:t>$50 to open and $0 after</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Minimum Balance: </a:t>
                      </a:r>
                      <a:r>
                        <a:rPr lang="en-US" sz="1400" dirty="0">
                          <a:solidFill>
                            <a:schemeClr val="bg1"/>
                          </a:solidFill>
                          <a:latin typeface="Avenir Light"/>
                          <a:cs typeface="Avenir Light"/>
                        </a:rPr>
                        <a:t>$0</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Interest %: </a:t>
                      </a:r>
                      <a:r>
                        <a:rPr lang="en-US" sz="1400" dirty="0">
                          <a:solidFill>
                            <a:schemeClr val="bg1"/>
                          </a:solidFill>
                          <a:latin typeface="Avenir Light"/>
                          <a:cs typeface="Avenir Light"/>
                        </a:rPr>
                        <a:t>0% on checking, .01% on savings</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Interest %: </a:t>
                      </a:r>
                      <a:r>
                        <a:rPr lang="en-US" sz="1400" dirty="0">
                          <a:solidFill>
                            <a:schemeClr val="bg1"/>
                          </a:solidFill>
                          <a:latin typeface="Avenir Light"/>
                          <a:cs typeface="Avenir Light"/>
                        </a:rPr>
                        <a:t>0% on checking and .05% on saving</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Interest %: </a:t>
                      </a:r>
                      <a:r>
                        <a:rPr lang="en-US" sz="1400" dirty="0">
                          <a:solidFill>
                            <a:schemeClr val="bg1"/>
                          </a:solidFill>
                          <a:latin typeface="Avenir Light"/>
                          <a:cs typeface="Avenir Light"/>
                        </a:rPr>
                        <a:t>.25%</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ATM fee: </a:t>
                      </a:r>
                      <a:r>
                        <a:rPr lang="en-US" sz="1400" dirty="0">
                          <a:solidFill>
                            <a:schemeClr val="bg1"/>
                          </a:solidFill>
                          <a:latin typeface="Avenir Light"/>
                          <a:cs typeface="Avenir Light"/>
                        </a:rPr>
                        <a:t>$0 at their ATMs and $2 at others</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ATM fee: </a:t>
                      </a:r>
                      <a:r>
                        <a:rPr lang="en-US" sz="1400" dirty="0">
                          <a:solidFill>
                            <a:schemeClr val="bg1"/>
                          </a:solidFill>
                          <a:latin typeface="Avenir Light"/>
                          <a:cs typeface="Avenir Light"/>
                        </a:rPr>
                        <a:t>$0 at theirs or many partners, $3 others</a:t>
                      </a:r>
                    </a:p>
                    <a:p>
                      <a:endParaRPr lang="en-US" sz="1400" dirty="0">
                        <a:solidFill>
                          <a:schemeClr val="bg1"/>
                        </a:solidFill>
                        <a:latin typeface="Avenir Light"/>
                        <a:cs typeface="Avenir Ligh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ATM fee: </a:t>
                      </a:r>
                      <a:r>
                        <a:rPr lang="en-US" sz="1400" dirty="0">
                          <a:solidFill>
                            <a:schemeClr val="bg1"/>
                          </a:solidFill>
                          <a:latin typeface="Avenir Light"/>
                          <a:cs typeface="Avenir Light"/>
                        </a:rPr>
                        <a:t>$0</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Locations: </a:t>
                      </a:r>
                      <a:r>
                        <a:rPr lang="en-US" sz="1400" dirty="0">
                          <a:solidFill>
                            <a:schemeClr val="bg1"/>
                          </a:solidFill>
                          <a:latin typeface="Avenir Light"/>
                          <a:cs typeface="Avenir Light"/>
                        </a:rPr>
                        <a:t>Practically on every corner</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Locations: </a:t>
                      </a:r>
                      <a:r>
                        <a:rPr lang="en-US" sz="1400" dirty="0">
                          <a:solidFill>
                            <a:schemeClr val="bg1"/>
                          </a:solidFill>
                          <a:latin typeface="Avenir Light"/>
                          <a:cs typeface="Avenir Light"/>
                        </a:rPr>
                        <a:t>Not convenient for you</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Locations: </a:t>
                      </a:r>
                      <a:r>
                        <a:rPr lang="en-US" sz="1400" dirty="0">
                          <a:solidFill>
                            <a:schemeClr val="bg1"/>
                          </a:solidFill>
                          <a:latin typeface="Avenir Light"/>
                          <a:cs typeface="Avenir Light"/>
                        </a:rPr>
                        <a:t>Online only</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Mobile Banking: </a:t>
                      </a:r>
                      <a:r>
                        <a:rPr lang="en-US" sz="1400" dirty="0">
                          <a:solidFill>
                            <a:schemeClr val="bg1"/>
                          </a:solidFill>
                          <a:latin typeface="Avenir Light"/>
                          <a:cs typeface="Avenir Light"/>
                        </a:rPr>
                        <a:t>All the bells and whistles</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Mobile Banking: </a:t>
                      </a:r>
                      <a:r>
                        <a:rPr lang="en-US" sz="1400" dirty="0">
                          <a:solidFill>
                            <a:schemeClr val="bg1"/>
                          </a:solidFill>
                          <a:latin typeface="Avenir Light"/>
                          <a:cs typeface="Avenir Light"/>
                        </a:rPr>
                        <a:t>Basic, no photo deposit</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venir Heavy"/>
                          <a:cs typeface="Avenir Heavy"/>
                        </a:rPr>
                        <a:t>Mobile Banking: </a:t>
                      </a:r>
                      <a:r>
                        <a:rPr lang="en-US" sz="1400" dirty="0">
                          <a:solidFill>
                            <a:schemeClr val="bg1"/>
                          </a:solidFill>
                          <a:latin typeface="Avenir Light"/>
                          <a:cs typeface="Avenir Light"/>
                        </a:rPr>
                        <a:t>All bells and whistles</a:t>
                      </a:r>
                    </a:p>
                    <a:p>
                      <a:endParaRPr lang="en-US" sz="14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4952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t>
            </a:r>
            <a:r>
              <a:rPr lang="en-US"/>
              <a:t>you will </a:t>
            </a:r>
            <a:r>
              <a:rPr lang="en-US" dirty="0"/>
              <a:t>need to open an account:</a:t>
            </a:r>
          </a:p>
        </p:txBody>
      </p:sp>
      <p:sp>
        <p:nvSpPr>
          <p:cNvPr id="6" name="Content Placeholder 5"/>
          <p:cNvSpPr>
            <a:spLocks noGrp="1"/>
          </p:cNvSpPr>
          <p:nvPr>
            <p:ph idx="1"/>
          </p:nvPr>
        </p:nvSpPr>
        <p:spPr/>
        <p:txBody>
          <a:bodyPr/>
          <a:lstStyle/>
          <a:p>
            <a:r>
              <a:rPr lang="en-US" dirty="0"/>
              <a:t>Photo identification</a:t>
            </a:r>
          </a:p>
          <a:p>
            <a:r>
              <a:rPr lang="en-US" dirty="0"/>
              <a:t>Another form of identification like a credit card</a:t>
            </a:r>
          </a:p>
          <a:p>
            <a:r>
              <a:rPr lang="en-US" dirty="0"/>
              <a:t>Proof of address</a:t>
            </a:r>
          </a:p>
          <a:p>
            <a:r>
              <a:rPr lang="en-US" dirty="0"/>
              <a:t>Your SSN or ITIN</a:t>
            </a:r>
          </a:p>
          <a:p>
            <a:r>
              <a:rPr lang="en-US" dirty="0"/>
              <a:t>Don’t forget the money!</a:t>
            </a:r>
          </a:p>
        </p:txBody>
      </p:sp>
    </p:spTree>
    <p:extLst>
      <p:ext uri="{BB962C8B-B14F-4D97-AF65-F5344CB8AC3E}">
        <p14:creationId xmlns:p14="http://schemas.microsoft.com/office/powerpoint/2010/main" val="3986394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5309"/>
            <a:ext cx="7388352" cy="564251"/>
          </a:xfrm>
        </p:spPr>
        <p:txBody>
          <a:bodyPr/>
          <a:lstStyle/>
          <a:p>
            <a:r>
              <a:rPr lang="en-US" dirty="0"/>
              <a:t>Checking vs. Savings Accounts</a:t>
            </a:r>
          </a:p>
        </p:txBody>
      </p:sp>
      <p:sp>
        <p:nvSpPr>
          <p:cNvPr id="5" name="Text Placeholder 4"/>
          <p:cNvSpPr>
            <a:spLocks noGrp="1"/>
          </p:cNvSpPr>
          <p:nvPr>
            <p:ph type="body" idx="1"/>
          </p:nvPr>
        </p:nvSpPr>
        <p:spPr/>
        <p:txBody>
          <a:bodyPr/>
          <a:lstStyle/>
          <a:p>
            <a:r>
              <a:rPr lang="en-US" dirty="0"/>
              <a:t>Checking</a:t>
            </a:r>
          </a:p>
        </p:txBody>
      </p:sp>
      <p:sp>
        <p:nvSpPr>
          <p:cNvPr id="6" name="Content Placeholder 5"/>
          <p:cNvSpPr>
            <a:spLocks noGrp="1"/>
          </p:cNvSpPr>
          <p:nvPr>
            <p:ph sz="half" idx="2"/>
          </p:nvPr>
        </p:nvSpPr>
        <p:spPr/>
        <p:txBody>
          <a:bodyPr/>
          <a:lstStyle/>
          <a:p>
            <a:r>
              <a:rPr lang="en-US" dirty="0"/>
              <a:t>Manages your daily spending</a:t>
            </a:r>
          </a:p>
          <a:p>
            <a:r>
              <a:rPr lang="en-US" dirty="0"/>
              <a:t>Can withdrawal via check, debit, or ATM</a:t>
            </a:r>
          </a:p>
          <a:p>
            <a:r>
              <a:rPr lang="en-US" dirty="0"/>
              <a:t>Sometimes accrues interest</a:t>
            </a:r>
          </a:p>
        </p:txBody>
      </p:sp>
      <p:sp>
        <p:nvSpPr>
          <p:cNvPr id="7" name="Text Placeholder 6"/>
          <p:cNvSpPr>
            <a:spLocks noGrp="1"/>
          </p:cNvSpPr>
          <p:nvPr>
            <p:ph type="body" sz="quarter" idx="3"/>
          </p:nvPr>
        </p:nvSpPr>
        <p:spPr/>
        <p:txBody>
          <a:bodyPr/>
          <a:lstStyle/>
          <a:p>
            <a:r>
              <a:rPr lang="en-US" dirty="0"/>
              <a:t>Savings</a:t>
            </a:r>
          </a:p>
        </p:txBody>
      </p:sp>
      <p:sp>
        <p:nvSpPr>
          <p:cNvPr id="8" name="Content Placeholder 7"/>
          <p:cNvSpPr>
            <a:spLocks noGrp="1"/>
          </p:cNvSpPr>
          <p:nvPr>
            <p:ph sz="quarter" idx="4"/>
          </p:nvPr>
        </p:nvSpPr>
        <p:spPr/>
        <p:txBody>
          <a:bodyPr/>
          <a:lstStyle/>
          <a:p>
            <a:r>
              <a:rPr lang="en-US" dirty="0"/>
              <a:t>For your savings; like emergency fund or short term goals</a:t>
            </a:r>
          </a:p>
          <a:p>
            <a:r>
              <a:rPr lang="en-US" dirty="0"/>
              <a:t>Always accrues interest</a:t>
            </a:r>
          </a:p>
          <a:p>
            <a:r>
              <a:rPr lang="en-US" dirty="0"/>
              <a:t>Limited withdrawals</a:t>
            </a:r>
          </a:p>
        </p:txBody>
      </p:sp>
    </p:spTree>
    <p:extLst>
      <p:ext uri="{BB962C8B-B14F-4D97-AF65-F5344CB8AC3E}">
        <p14:creationId xmlns:p14="http://schemas.microsoft.com/office/powerpoint/2010/main" val="734529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340505"/>
            <a:ext cx="6508377" cy="535391"/>
          </a:xfrm>
        </p:spPr>
        <p:txBody>
          <a:bodyPr/>
          <a:lstStyle/>
          <a:p>
            <a:r>
              <a:rPr lang="en-US" dirty="0"/>
              <a:t>How is interest calculated?</a:t>
            </a:r>
          </a:p>
        </p:txBody>
      </p:sp>
      <p:sp>
        <p:nvSpPr>
          <p:cNvPr id="8" name="Content Placeholder 7"/>
          <p:cNvSpPr>
            <a:spLocks noGrp="1"/>
          </p:cNvSpPr>
          <p:nvPr>
            <p:ph idx="1"/>
          </p:nvPr>
        </p:nvSpPr>
        <p:spPr>
          <a:xfrm>
            <a:off x="457199" y="1826596"/>
            <a:ext cx="6508377" cy="1934376"/>
          </a:xfrm>
        </p:spPr>
        <p:txBody>
          <a:bodyPr/>
          <a:lstStyle/>
          <a:p>
            <a:r>
              <a:rPr lang="en-US" dirty="0"/>
              <a:t>Annual Percentage Rate (APR)</a:t>
            </a:r>
          </a:p>
          <a:p>
            <a:r>
              <a:rPr lang="en-US" dirty="0"/>
              <a:t>But usually not calculated annually.  Could be daily, monthly, quarterly, or annually.  </a:t>
            </a:r>
          </a:p>
          <a:p>
            <a:r>
              <a:rPr lang="en-US" dirty="0"/>
              <a:t>Do you know the APR on your savings account?</a:t>
            </a:r>
          </a:p>
        </p:txBody>
      </p:sp>
      <p:graphicFrame>
        <p:nvGraphicFramePr>
          <p:cNvPr id="2" name="Diagram 1"/>
          <p:cNvGraphicFramePr/>
          <p:nvPr>
            <p:extLst>
              <p:ext uri="{D42A27DB-BD31-4B8C-83A1-F6EECF244321}">
                <p14:modId xmlns:p14="http://schemas.microsoft.com/office/powerpoint/2010/main" val="3232129720"/>
              </p:ext>
            </p:extLst>
          </p:nvPr>
        </p:nvGraphicFramePr>
        <p:xfrm>
          <a:off x="451530" y="2617667"/>
          <a:ext cx="833990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529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vs. Compound Interest</a:t>
            </a:r>
          </a:p>
        </p:txBody>
      </p:sp>
      <p:graphicFrame>
        <p:nvGraphicFramePr>
          <p:cNvPr id="4" name="Chart 3"/>
          <p:cNvGraphicFramePr/>
          <p:nvPr>
            <p:extLst>
              <p:ext uri="{D42A27DB-BD31-4B8C-83A1-F6EECF244321}">
                <p14:modId xmlns:p14="http://schemas.microsoft.com/office/powerpoint/2010/main" val="2557843846"/>
              </p:ext>
            </p:extLst>
          </p:nvPr>
        </p:nvGraphicFramePr>
        <p:xfrm>
          <a:off x="174700" y="1928405"/>
          <a:ext cx="8284669" cy="444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230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4666"/>
            <a:ext cx="6508377" cy="578108"/>
          </a:xfrm>
        </p:spPr>
        <p:txBody>
          <a:bodyPr/>
          <a:lstStyle/>
          <a:p>
            <a:r>
              <a:rPr lang="en-US" dirty="0"/>
              <a:t>Other Accounts and Services</a:t>
            </a:r>
          </a:p>
        </p:txBody>
      </p:sp>
      <p:graphicFrame>
        <p:nvGraphicFramePr>
          <p:cNvPr id="5" name="Diagram 4"/>
          <p:cNvGraphicFramePr/>
          <p:nvPr>
            <p:extLst>
              <p:ext uri="{D42A27DB-BD31-4B8C-83A1-F6EECF244321}">
                <p14:modId xmlns:p14="http://schemas.microsoft.com/office/powerpoint/2010/main" val="1786915460"/>
              </p:ext>
            </p:extLst>
          </p:nvPr>
        </p:nvGraphicFramePr>
        <p:xfrm>
          <a:off x="457199" y="1396999"/>
          <a:ext cx="8013509" cy="5237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7828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Managing your accounts</a:t>
            </a:r>
          </a:p>
        </p:txBody>
      </p:sp>
      <p:sp>
        <p:nvSpPr>
          <p:cNvPr id="4" name="Subtitle 3"/>
          <p:cNvSpPr>
            <a:spLocks noGrp="1"/>
          </p:cNvSpPr>
          <p:nvPr>
            <p:ph type="subTitle" idx="1"/>
          </p:nvPr>
        </p:nvSpPr>
        <p:spPr/>
        <p:txBody>
          <a:bodyPr/>
          <a:lstStyle/>
          <a:p>
            <a:r>
              <a:rPr lang="en-US" dirty="0"/>
              <a:t>The responsibility is yours!</a:t>
            </a:r>
          </a:p>
        </p:txBody>
      </p:sp>
      <p:sp>
        <p:nvSpPr>
          <p:cNvPr id="5" name="Picture Placeholder 4"/>
          <p:cNvSpPr>
            <a:spLocks noGrp="1"/>
          </p:cNvSpPr>
          <p:nvPr>
            <p:ph type="pic" sz="quarter" idx="13"/>
          </p:nvPr>
        </p:nvSpPr>
        <p:spPr/>
      </p:sp>
    </p:spTree>
    <p:extLst>
      <p:ext uri="{BB962C8B-B14F-4D97-AF65-F5344CB8AC3E}">
        <p14:creationId xmlns:p14="http://schemas.microsoft.com/office/powerpoint/2010/main" val="1196475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83505"/>
            <a:ext cx="6508377" cy="975260"/>
          </a:xfrm>
        </p:spPr>
        <p:txBody>
          <a:bodyPr/>
          <a:lstStyle/>
          <a:p>
            <a:r>
              <a:rPr lang="en-US" dirty="0"/>
              <a:t>Ways to Manage Your Account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75455423"/>
              </p:ext>
            </p:extLst>
          </p:nvPr>
        </p:nvGraphicFramePr>
        <p:xfrm>
          <a:off x="457199" y="1440208"/>
          <a:ext cx="8297001" cy="5125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576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believe your account balance?</a:t>
            </a:r>
          </a:p>
        </p:txBody>
      </p:sp>
      <p:sp>
        <p:nvSpPr>
          <p:cNvPr id="3" name="Content Placeholder 2"/>
          <p:cNvSpPr>
            <a:spLocks noGrp="1"/>
          </p:cNvSpPr>
          <p:nvPr>
            <p:ph idx="1"/>
          </p:nvPr>
        </p:nvSpPr>
        <p:spPr>
          <a:xfrm>
            <a:off x="457199" y="1397000"/>
            <a:ext cx="6508377" cy="679716"/>
          </a:xfrm>
        </p:spPr>
        <p:txBody>
          <a:bodyPr/>
          <a:lstStyle/>
          <a:p>
            <a:pPr marL="0" indent="0">
              <a:buNone/>
            </a:pPr>
            <a:r>
              <a:rPr lang="en-US" b="1" dirty="0">
                <a:latin typeface="Avenir Black"/>
                <a:cs typeface="Avenir Black"/>
              </a:rPr>
              <a:t>Reconciling a bank account:</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675854023"/>
              </p:ext>
            </p:extLst>
          </p:nvPr>
        </p:nvGraphicFramePr>
        <p:xfrm>
          <a:off x="917391" y="931732"/>
          <a:ext cx="7162801" cy="5723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826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4208928"/>
            <a:ext cx="5664200" cy="1202011"/>
          </a:xfrm>
        </p:spPr>
        <p:txBody>
          <a:bodyPr>
            <a:normAutofit fontScale="90000"/>
          </a:bodyPr>
          <a:lstStyle/>
          <a:p>
            <a:pPr algn="r"/>
            <a:r>
              <a:rPr lang="en-US" dirty="0"/>
              <a:t>Financial Foundations</a:t>
            </a:r>
            <a:br>
              <a:rPr lang="en-US" dirty="0"/>
            </a:br>
            <a:r>
              <a:rPr lang="en-US" dirty="0"/>
              <a:t>Banking</a:t>
            </a:r>
          </a:p>
        </p:txBody>
      </p:sp>
      <p:sp>
        <p:nvSpPr>
          <p:cNvPr id="3" name="Subtitle 2"/>
          <p:cNvSpPr>
            <a:spLocks noGrp="1"/>
          </p:cNvSpPr>
          <p:nvPr>
            <p:ph type="subTitle" idx="1"/>
          </p:nvPr>
        </p:nvSpPr>
        <p:spPr>
          <a:xfrm>
            <a:off x="3200400" y="5410940"/>
            <a:ext cx="5664200" cy="468651"/>
          </a:xfrm>
        </p:spPr>
        <p:txBody>
          <a:bodyPr/>
          <a:lstStyle/>
          <a:p>
            <a:pPr algn="r"/>
            <a:r>
              <a:rPr lang="en-US" dirty="0"/>
              <a:t>A Financial Beginnings Financial Education Program</a:t>
            </a:r>
          </a:p>
        </p:txBody>
      </p:sp>
      <p:pic>
        <p:nvPicPr>
          <p:cNvPr id="5" name="Picture 4" descr="fb center lo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72" y="1010506"/>
            <a:ext cx="2063367" cy="2623608"/>
          </a:xfrm>
          <a:prstGeom prst="rect">
            <a:avLst/>
          </a:prstGeom>
        </p:spPr>
      </p:pic>
      <p:sp>
        <p:nvSpPr>
          <p:cNvPr id="4" name="TextBox 3"/>
          <p:cNvSpPr txBox="1"/>
          <p:nvPr/>
        </p:nvSpPr>
        <p:spPr>
          <a:xfrm>
            <a:off x="404968" y="6183933"/>
            <a:ext cx="460192" cy="368091"/>
          </a:xfrm>
          <a:prstGeom prst="rect">
            <a:avLst/>
          </a:prstGeom>
          <a:noFill/>
        </p:spPr>
        <p:txBody>
          <a:bodyPr wrap="square" rtlCol="0">
            <a:spAutoFit/>
          </a:bodyPr>
          <a:lstStyle/>
          <a:p>
            <a:r>
              <a:rPr lang="en-US" dirty="0"/>
              <a:t>©</a:t>
            </a:r>
          </a:p>
        </p:txBody>
      </p:sp>
      <p:sp>
        <p:nvSpPr>
          <p:cNvPr id="6" name="TextBox 5"/>
          <p:cNvSpPr txBox="1"/>
          <p:nvPr/>
        </p:nvSpPr>
        <p:spPr>
          <a:xfrm>
            <a:off x="573511" y="6183933"/>
            <a:ext cx="2982039" cy="307777"/>
          </a:xfrm>
          <a:prstGeom prst="rect">
            <a:avLst/>
          </a:prstGeom>
          <a:noFill/>
        </p:spPr>
        <p:txBody>
          <a:bodyPr wrap="square" rtlCol="0">
            <a:spAutoFit/>
          </a:bodyPr>
          <a:lstStyle/>
          <a:p>
            <a:r>
              <a:rPr lang="en-US" sz="1400" dirty="0">
                <a:latin typeface="Avenir Medium"/>
                <a:cs typeface="Avenir Medium"/>
              </a:rPr>
              <a:t>2015 Financial Beginnings</a:t>
            </a:r>
          </a:p>
        </p:txBody>
      </p:sp>
    </p:spTree>
    <p:extLst>
      <p:ext uri="{BB962C8B-B14F-4D97-AF65-F5344CB8AC3E}">
        <p14:creationId xmlns:p14="http://schemas.microsoft.com/office/powerpoint/2010/main" val="3008418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90688"/>
            <a:ext cx="6508377" cy="537149"/>
          </a:xfrm>
        </p:spPr>
        <p:txBody>
          <a:bodyPr/>
          <a:lstStyle/>
          <a:p>
            <a:r>
              <a:rPr lang="en-US" dirty="0"/>
              <a:t>Avoid fees!</a:t>
            </a:r>
          </a:p>
        </p:txBody>
      </p:sp>
      <p:graphicFrame>
        <p:nvGraphicFramePr>
          <p:cNvPr id="7" name="Diagram 6"/>
          <p:cNvGraphicFramePr/>
          <p:nvPr>
            <p:extLst>
              <p:ext uri="{D42A27DB-BD31-4B8C-83A1-F6EECF244321}">
                <p14:modId xmlns:p14="http://schemas.microsoft.com/office/powerpoint/2010/main" val="3465907953"/>
              </p:ext>
            </p:extLst>
          </p:nvPr>
        </p:nvGraphicFramePr>
        <p:xfrm>
          <a:off x="457200" y="1396999"/>
          <a:ext cx="7707340" cy="5055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3031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887"/>
            <a:ext cx="7388352" cy="575200"/>
          </a:xfrm>
        </p:spPr>
        <p:txBody>
          <a:bodyPr/>
          <a:lstStyle/>
          <a:p>
            <a:r>
              <a:rPr lang="en-US" dirty="0"/>
              <a:t>Debit vs. Credit Cards</a:t>
            </a:r>
          </a:p>
        </p:txBody>
      </p:sp>
      <p:sp>
        <p:nvSpPr>
          <p:cNvPr id="4" name="Text Placeholder 3"/>
          <p:cNvSpPr>
            <a:spLocks noGrp="1"/>
          </p:cNvSpPr>
          <p:nvPr>
            <p:ph type="body" idx="1"/>
          </p:nvPr>
        </p:nvSpPr>
        <p:spPr>
          <a:xfrm>
            <a:off x="457200" y="1734251"/>
            <a:ext cx="3566160" cy="639762"/>
          </a:xfrm>
        </p:spPr>
        <p:txBody>
          <a:bodyPr/>
          <a:lstStyle/>
          <a:p>
            <a:r>
              <a:rPr lang="en-US" dirty="0"/>
              <a:t>Debit Card</a:t>
            </a:r>
          </a:p>
        </p:txBody>
      </p:sp>
      <p:sp>
        <p:nvSpPr>
          <p:cNvPr id="5" name="Content Placeholder 4"/>
          <p:cNvSpPr>
            <a:spLocks noGrp="1"/>
          </p:cNvSpPr>
          <p:nvPr>
            <p:ph sz="half" idx="2"/>
          </p:nvPr>
        </p:nvSpPr>
        <p:spPr>
          <a:xfrm>
            <a:off x="457200" y="2470436"/>
            <a:ext cx="3566160" cy="3436751"/>
          </a:xfrm>
        </p:spPr>
        <p:txBody>
          <a:bodyPr>
            <a:normAutofit/>
          </a:bodyPr>
          <a:lstStyle/>
          <a:p>
            <a:r>
              <a:rPr lang="en-US" dirty="0"/>
              <a:t>Available on all checking accounts, young as 13</a:t>
            </a:r>
          </a:p>
          <a:p>
            <a:r>
              <a:rPr lang="en-US" dirty="0"/>
              <a:t>Your money</a:t>
            </a:r>
          </a:p>
          <a:p>
            <a:r>
              <a:rPr lang="en-US" dirty="0"/>
              <a:t>No interest payment</a:t>
            </a:r>
          </a:p>
          <a:p>
            <a:r>
              <a:rPr lang="en-US" dirty="0"/>
              <a:t>Usually requires PIN </a:t>
            </a:r>
          </a:p>
          <a:p>
            <a:r>
              <a:rPr lang="en-US" dirty="0"/>
              <a:t>If fraudulent activity have to wait to get money refunded</a:t>
            </a:r>
          </a:p>
          <a:p>
            <a:r>
              <a:rPr lang="en-US" dirty="0"/>
              <a:t>Does not build credit history</a:t>
            </a:r>
          </a:p>
          <a:p>
            <a:endParaRPr lang="en-US" dirty="0"/>
          </a:p>
        </p:txBody>
      </p:sp>
      <p:sp>
        <p:nvSpPr>
          <p:cNvPr id="6" name="Text Placeholder 5"/>
          <p:cNvSpPr>
            <a:spLocks noGrp="1"/>
          </p:cNvSpPr>
          <p:nvPr>
            <p:ph type="body" sz="quarter" idx="3"/>
          </p:nvPr>
        </p:nvSpPr>
        <p:spPr>
          <a:xfrm>
            <a:off x="4279391" y="1881192"/>
            <a:ext cx="3566160" cy="639762"/>
          </a:xfrm>
        </p:spPr>
        <p:txBody>
          <a:bodyPr/>
          <a:lstStyle/>
          <a:p>
            <a:r>
              <a:rPr lang="en-US" dirty="0"/>
              <a:t>Credit Card</a:t>
            </a:r>
          </a:p>
        </p:txBody>
      </p:sp>
      <p:sp>
        <p:nvSpPr>
          <p:cNvPr id="7" name="Content Placeholder 6"/>
          <p:cNvSpPr>
            <a:spLocks noGrp="1"/>
          </p:cNvSpPr>
          <p:nvPr>
            <p:ph sz="quarter" idx="4"/>
          </p:nvPr>
        </p:nvSpPr>
        <p:spPr>
          <a:xfrm>
            <a:off x="4279391" y="2527930"/>
            <a:ext cx="3566160" cy="3436751"/>
          </a:xfrm>
        </p:spPr>
        <p:txBody>
          <a:bodyPr>
            <a:normAutofit fontScale="92500"/>
          </a:bodyPr>
          <a:lstStyle/>
          <a:p>
            <a:r>
              <a:rPr lang="en-US" dirty="0"/>
              <a:t>Have to be 21, or 18 with a co-signer</a:t>
            </a:r>
          </a:p>
          <a:p>
            <a:r>
              <a:rPr lang="en-US" dirty="0"/>
              <a:t>Borrowing from future </a:t>
            </a:r>
          </a:p>
          <a:p>
            <a:r>
              <a:rPr lang="en-US" dirty="0"/>
              <a:t>Pay interest on unpaid balance</a:t>
            </a:r>
          </a:p>
          <a:p>
            <a:r>
              <a:rPr lang="en-US" dirty="0"/>
              <a:t>Easier to dispute fraudulent charges</a:t>
            </a:r>
          </a:p>
          <a:p>
            <a:r>
              <a:rPr lang="en-US" dirty="0"/>
              <a:t>Card rewards</a:t>
            </a:r>
          </a:p>
          <a:p>
            <a:r>
              <a:rPr lang="en-US" dirty="0"/>
              <a:t>Builds credit history</a:t>
            </a:r>
          </a:p>
        </p:txBody>
      </p:sp>
    </p:spTree>
    <p:extLst>
      <p:ext uri="{BB962C8B-B14F-4D97-AF65-F5344CB8AC3E}">
        <p14:creationId xmlns:p14="http://schemas.microsoft.com/office/powerpoint/2010/main" val="1791461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1546"/>
            <a:ext cx="6508377" cy="730594"/>
          </a:xfrm>
        </p:spPr>
        <p:txBody>
          <a:bodyPr/>
          <a:lstStyle/>
          <a:p>
            <a:r>
              <a:rPr lang="en-US" dirty="0"/>
              <a:t>Identity Theft</a:t>
            </a:r>
          </a:p>
        </p:txBody>
      </p:sp>
      <p:graphicFrame>
        <p:nvGraphicFramePr>
          <p:cNvPr id="8" name="Diagram 7"/>
          <p:cNvGraphicFramePr/>
          <p:nvPr>
            <p:extLst>
              <p:ext uri="{D42A27DB-BD31-4B8C-83A1-F6EECF244321}">
                <p14:modId xmlns:p14="http://schemas.microsoft.com/office/powerpoint/2010/main" val="3488141617"/>
              </p:ext>
            </p:extLst>
          </p:nvPr>
        </p:nvGraphicFramePr>
        <p:xfrm>
          <a:off x="752030" y="1521741"/>
          <a:ext cx="7162801" cy="4942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335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Phishing</a:t>
            </a:r>
          </a:p>
        </p:txBody>
      </p:sp>
      <p:sp>
        <p:nvSpPr>
          <p:cNvPr id="3" name="Content Placeholder 2"/>
          <p:cNvSpPr>
            <a:spLocks noGrp="1"/>
          </p:cNvSpPr>
          <p:nvPr>
            <p:ph idx="1"/>
          </p:nvPr>
        </p:nvSpPr>
        <p:spPr/>
        <p:txBody>
          <a:bodyPr>
            <a:normAutofit/>
          </a:bodyPr>
          <a:lstStyle/>
          <a:p>
            <a:pPr marL="0" indent="0">
              <a:buNone/>
            </a:pPr>
            <a:r>
              <a:rPr lang="en-US" dirty="0"/>
              <a:t>You get a call from the IRS letting you know that there is an issue with your tax return filing, but before they can discuss the matter with you they request you verify your social security number and mailing address.</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25327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Skimming</a:t>
            </a:r>
          </a:p>
        </p:txBody>
      </p:sp>
      <p:sp>
        <p:nvSpPr>
          <p:cNvPr id="3" name="Content Placeholder 2"/>
          <p:cNvSpPr>
            <a:spLocks noGrp="1"/>
          </p:cNvSpPr>
          <p:nvPr>
            <p:ph idx="1"/>
          </p:nvPr>
        </p:nvSpPr>
        <p:spPr/>
        <p:txBody>
          <a:bodyPr/>
          <a:lstStyle/>
          <a:p>
            <a:pPr marL="0" indent="0">
              <a:buNone/>
            </a:pPr>
            <a:r>
              <a:rPr lang="en-US" dirty="0"/>
              <a:t>You go to an ATM to deposit your paycheck and notice the card reader seems thicker than it was the last time you were there, like there is an extra layer of plastic on it.</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40588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Pretexting</a:t>
            </a:r>
          </a:p>
        </p:txBody>
      </p:sp>
      <p:sp>
        <p:nvSpPr>
          <p:cNvPr id="3" name="Content Placeholder 2"/>
          <p:cNvSpPr>
            <a:spLocks noGrp="1"/>
          </p:cNvSpPr>
          <p:nvPr>
            <p:ph idx="1"/>
          </p:nvPr>
        </p:nvSpPr>
        <p:spPr/>
        <p:txBody>
          <a:bodyPr/>
          <a:lstStyle/>
          <a:p>
            <a:pPr marL="0" indent="0">
              <a:buNone/>
            </a:pPr>
            <a:r>
              <a:rPr lang="en-US" dirty="0"/>
              <a:t>You get an email from your credit card company letting you know your password has been changed, but you did not change it. You call and find out that some had called in and administered the reset process on your account. </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283466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Dumpster Diving</a:t>
            </a:r>
          </a:p>
        </p:txBody>
      </p:sp>
      <p:sp>
        <p:nvSpPr>
          <p:cNvPr id="3" name="Content Placeholder 2"/>
          <p:cNvSpPr>
            <a:spLocks noGrp="1"/>
          </p:cNvSpPr>
          <p:nvPr>
            <p:ph idx="1"/>
          </p:nvPr>
        </p:nvSpPr>
        <p:spPr/>
        <p:txBody>
          <a:bodyPr/>
          <a:lstStyle/>
          <a:p>
            <a:pPr marL="0" indent="0">
              <a:buNone/>
            </a:pPr>
            <a:r>
              <a:rPr lang="en-US" dirty="0"/>
              <a:t>You are going out for a morning jog and notice someone going through your neighbor’s recycling bin.</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240298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Old-Fashioned Stealing</a:t>
            </a:r>
          </a:p>
        </p:txBody>
      </p:sp>
      <p:sp>
        <p:nvSpPr>
          <p:cNvPr id="3" name="Content Placeholder 2"/>
          <p:cNvSpPr>
            <a:spLocks noGrp="1"/>
          </p:cNvSpPr>
          <p:nvPr>
            <p:ph idx="1"/>
          </p:nvPr>
        </p:nvSpPr>
        <p:spPr/>
        <p:txBody>
          <a:bodyPr/>
          <a:lstStyle/>
          <a:p>
            <a:pPr marL="0" indent="0">
              <a:buNone/>
            </a:pPr>
            <a:r>
              <a:rPr lang="en-US" dirty="0"/>
              <a:t>You come back to you hotel room after spending the afternoon at the pool to find your wallet is missing.</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6118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Your Address</a:t>
            </a:r>
          </a:p>
        </p:txBody>
      </p:sp>
      <p:sp>
        <p:nvSpPr>
          <p:cNvPr id="3" name="Content Placeholder 2"/>
          <p:cNvSpPr>
            <a:spLocks noGrp="1"/>
          </p:cNvSpPr>
          <p:nvPr>
            <p:ph idx="1"/>
          </p:nvPr>
        </p:nvSpPr>
        <p:spPr/>
        <p:txBody>
          <a:bodyPr/>
          <a:lstStyle/>
          <a:p>
            <a:pPr marL="0" indent="0">
              <a:buNone/>
            </a:pPr>
            <a:r>
              <a:rPr lang="en-US" dirty="0"/>
              <a:t>You have not received your credit card statement in a couple of months and you find out there has been mail theft in your neighborhood.</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355774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40872"/>
            <a:ext cx="6508377" cy="524442"/>
          </a:xfrm>
        </p:spPr>
        <p:txBody>
          <a:bodyPr/>
          <a:lstStyle/>
          <a:p>
            <a:r>
              <a:rPr lang="en-US" dirty="0"/>
              <a:t>Don’t Be a Victim</a:t>
            </a:r>
          </a:p>
        </p:txBody>
      </p:sp>
      <p:sp>
        <p:nvSpPr>
          <p:cNvPr id="4" name="Content Placeholder 3"/>
          <p:cNvSpPr>
            <a:spLocks noGrp="1"/>
          </p:cNvSpPr>
          <p:nvPr>
            <p:ph idx="1"/>
          </p:nvPr>
        </p:nvSpPr>
        <p:spPr>
          <a:xfrm>
            <a:off x="457199" y="1410544"/>
            <a:ext cx="6508377" cy="3916363"/>
          </a:xfrm>
        </p:spPr>
        <p:txBody>
          <a:bodyPr/>
          <a:lstStyle/>
          <a:p>
            <a:r>
              <a:rPr lang="en-US" dirty="0"/>
              <a:t>Shred it!</a:t>
            </a:r>
          </a:p>
          <a:p>
            <a:r>
              <a:rPr lang="en-US" dirty="0"/>
              <a:t>Don’t give out account information, including passwords and PIN’s</a:t>
            </a:r>
          </a:p>
          <a:p>
            <a:r>
              <a:rPr lang="en-US" dirty="0"/>
              <a:t>Report fraud immediately</a:t>
            </a:r>
          </a:p>
          <a:p>
            <a:r>
              <a:rPr lang="en-US" dirty="0"/>
              <a:t>Don’t carry your social security card</a:t>
            </a:r>
          </a:p>
          <a:p>
            <a:r>
              <a:rPr lang="en-US" dirty="0"/>
              <a:t>Watch accounts for irregularities </a:t>
            </a:r>
          </a:p>
        </p:txBody>
      </p:sp>
    </p:spTree>
    <p:extLst>
      <p:ext uri="{BB962C8B-B14F-4D97-AF65-F5344CB8AC3E}">
        <p14:creationId xmlns:p14="http://schemas.microsoft.com/office/powerpoint/2010/main" val="2843088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lstStyle/>
          <a:p>
            <a:r>
              <a:rPr lang="en-US" dirty="0"/>
              <a:t>What is banking?</a:t>
            </a:r>
          </a:p>
        </p:txBody>
      </p:sp>
      <p:sp>
        <p:nvSpPr>
          <p:cNvPr id="5" name="Vertical Text Placeholder 4"/>
          <p:cNvSpPr>
            <a:spLocks noGrp="1"/>
          </p:cNvSpPr>
          <p:nvPr>
            <p:ph type="body" orient="vert" idx="1"/>
          </p:nvPr>
        </p:nvSpPr>
        <p:spPr/>
        <p:txBody>
          <a:bodyPr/>
          <a:lstStyle/>
          <a:p>
            <a:pPr marL="0" indent="0">
              <a:buNone/>
            </a:pPr>
            <a:endParaRPr lang="en-US" dirty="0"/>
          </a:p>
        </p:txBody>
      </p:sp>
      <p:pic>
        <p:nvPicPr>
          <p:cNvPr id="4" name="Picture 3" descr="iStock_000017375527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705" y="0"/>
            <a:ext cx="5179999" cy="6858000"/>
          </a:xfrm>
          <a:prstGeom prst="rect">
            <a:avLst/>
          </a:prstGeom>
        </p:spPr>
      </p:pic>
    </p:spTree>
    <p:extLst>
      <p:ext uri="{BB962C8B-B14F-4D97-AF65-F5344CB8AC3E}">
        <p14:creationId xmlns:p14="http://schemas.microsoft.com/office/powerpoint/2010/main" val="1775844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4208928"/>
            <a:ext cx="5458968" cy="1166337"/>
          </a:xfrm>
        </p:spPr>
        <p:txBody>
          <a:bodyPr>
            <a:normAutofit fontScale="90000"/>
          </a:bodyPr>
          <a:lstStyle/>
          <a:p>
            <a:r>
              <a:rPr lang="en-US" dirty="0"/>
              <a:t>Maintain a Good Relationship</a:t>
            </a:r>
          </a:p>
        </p:txBody>
      </p:sp>
      <p:sp>
        <p:nvSpPr>
          <p:cNvPr id="4" name="Subtitle 3"/>
          <p:cNvSpPr>
            <a:spLocks noGrp="1"/>
          </p:cNvSpPr>
          <p:nvPr>
            <p:ph type="subTitle" idx="1"/>
          </p:nvPr>
        </p:nvSpPr>
        <p:spPr/>
        <p:txBody>
          <a:bodyPr/>
          <a:lstStyle/>
          <a:p>
            <a:r>
              <a:rPr lang="en-US" dirty="0"/>
              <a:t>Or you’ll be sorry!</a:t>
            </a:r>
          </a:p>
        </p:txBody>
      </p:sp>
    </p:spTree>
    <p:extLst>
      <p:ext uri="{BB962C8B-B14F-4D97-AF65-F5344CB8AC3E}">
        <p14:creationId xmlns:p14="http://schemas.microsoft.com/office/powerpoint/2010/main" val="939964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4085039857"/>
              </p:ext>
            </p:extLst>
          </p:nvPr>
        </p:nvGraphicFramePr>
        <p:xfrm>
          <a:off x="164010" y="215465"/>
          <a:ext cx="8408756" cy="64299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0309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Banking BINGO</a:t>
            </a:r>
          </a:p>
        </p:txBody>
      </p:sp>
      <p:sp>
        <p:nvSpPr>
          <p:cNvPr id="5" name="Subtitle 4"/>
          <p:cNvSpPr>
            <a:spLocks noGrp="1"/>
          </p:cNvSpPr>
          <p:nvPr>
            <p:ph type="subTitle" idx="1"/>
          </p:nvPr>
        </p:nvSpPr>
        <p:spPr/>
        <p:txBody>
          <a:bodyPr/>
          <a:lstStyle/>
          <a:p>
            <a:r>
              <a:rPr lang="en-US" dirty="0"/>
              <a:t>Page 16 of the Resource Guide</a:t>
            </a:r>
          </a:p>
        </p:txBody>
      </p:sp>
    </p:spTree>
    <p:extLst>
      <p:ext uri="{BB962C8B-B14F-4D97-AF65-F5344CB8AC3E}">
        <p14:creationId xmlns:p14="http://schemas.microsoft.com/office/powerpoint/2010/main" val="993134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7659"/>
            <a:ext cx="6508377" cy="546340"/>
          </a:xfrm>
        </p:spPr>
        <p:txBody>
          <a:bodyPr/>
          <a:lstStyle/>
          <a:p>
            <a:r>
              <a:rPr lang="en-US" dirty="0"/>
              <a:t>Takeaways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7344325"/>
              </p:ext>
            </p:extLst>
          </p:nvPr>
        </p:nvGraphicFramePr>
        <p:xfrm>
          <a:off x="457200" y="853999"/>
          <a:ext cx="7872396" cy="5661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6208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74813"/>
            <a:ext cx="6508377" cy="568237"/>
          </a:xfrm>
        </p:spPr>
        <p:txBody>
          <a:bodyPr/>
          <a:lstStyle/>
          <a:p>
            <a:r>
              <a:rPr lang="en-US" dirty="0"/>
              <a:t>Got it?</a:t>
            </a:r>
          </a:p>
        </p:txBody>
      </p:sp>
      <p:sp>
        <p:nvSpPr>
          <p:cNvPr id="4" name="Content Placeholder 3"/>
          <p:cNvSpPr>
            <a:spLocks noGrp="1"/>
          </p:cNvSpPr>
          <p:nvPr>
            <p:ph idx="1"/>
          </p:nvPr>
        </p:nvSpPr>
        <p:spPr>
          <a:xfrm>
            <a:off x="533832" y="1487185"/>
            <a:ext cx="6508377" cy="3916363"/>
          </a:xfrm>
        </p:spPr>
        <p:txBody>
          <a:bodyPr/>
          <a:lstStyle/>
          <a:p>
            <a:r>
              <a:rPr lang="en-US" dirty="0"/>
              <a:t>Do you:</a:t>
            </a:r>
          </a:p>
          <a:p>
            <a:pPr lvl="1"/>
            <a:r>
              <a:rPr lang="en-US" dirty="0"/>
              <a:t>Know how to explain the difference between banks and credit unions?</a:t>
            </a:r>
          </a:p>
          <a:p>
            <a:pPr lvl="1"/>
            <a:r>
              <a:rPr lang="en-US" dirty="0"/>
              <a:t>Understand how to choose the right bank or credit union for you?</a:t>
            </a:r>
          </a:p>
          <a:p>
            <a:pPr lvl="1"/>
            <a:r>
              <a:rPr lang="en-US" dirty="0"/>
              <a:t>Understand the benefits and services that financial institutions provide?</a:t>
            </a:r>
          </a:p>
          <a:p>
            <a:pPr lvl="1"/>
            <a:r>
              <a:rPr lang="en-US" dirty="0"/>
              <a:t>Understand how to avoid banking fees?</a:t>
            </a:r>
          </a:p>
          <a:p>
            <a:pPr lvl="1"/>
            <a:r>
              <a:rPr lang="en-US" dirty="0"/>
              <a:t>Know how to calculate the different types of interest?</a:t>
            </a:r>
          </a:p>
          <a:p>
            <a:endParaRPr lang="en-US" dirty="0"/>
          </a:p>
        </p:txBody>
      </p:sp>
    </p:spTree>
    <p:extLst>
      <p:ext uri="{BB962C8B-B14F-4D97-AF65-F5344CB8AC3E}">
        <p14:creationId xmlns:p14="http://schemas.microsoft.com/office/powerpoint/2010/main" val="371788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Bank--Verb vs. Noun</a:t>
            </a:r>
          </a:p>
        </p:txBody>
      </p:sp>
      <p:pic>
        <p:nvPicPr>
          <p:cNvPr id="6" name="Content Placeholder 5" descr="iStock_000002924570Large.jpg"/>
          <p:cNvPicPr>
            <a:picLocks noGrp="1" noChangeAspect="1"/>
          </p:cNvPicPr>
          <p:nvPr>
            <p:ph sz="half" idx="1"/>
          </p:nvPr>
        </p:nvPicPr>
        <p:blipFill>
          <a:blip r:embed="rId3">
            <a:extLst>
              <a:ext uri="{28A0092B-C50C-407E-A947-70E740481C1C}">
                <a14:useLocalDpi xmlns:a14="http://schemas.microsoft.com/office/drawing/2010/main" val="0"/>
              </a:ext>
            </a:extLst>
          </a:blip>
          <a:srcRect l="19616" r="19616"/>
          <a:stretch>
            <a:fillRect/>
          </a:stretch>
        </p:blipFill>
        <p:spPr/>
      </p:pic>
      <p:pic>
        <p:nvPicPr>
          <p:cNvPr id="3" name="Content Placeholder 2" descr="illustration.eps"/>
          <p:cNvPicPr>
            <a:picLocks noGrp="1" noChangeAspect="1"/>
          </p:cNvPicPr>
          <p:nvPr>
            <p:ph sz="half" idx="2"/>
          </p:nvPr>
        </p:nvPicPr>
        <p:blipFill>
          <a:blip r:embed="rId4">
            <a:extLst>
              <a:ext uri="{28A0092B-C50C-407E-A947-70E740481C1C}">
                <a14:useLocalDpi xmlns:a14="http://schemas.microsoft.com/office/drawing/2010/main" val="0"/>
              </a:ext>
            </a:extLst>
          </a:blip>
          <a:srcRect l="15649" r="15649"/>
          <a:stretch>
            <a:fillRect/>
          </a:stretch>
        </p:blipFill>
        <p:spPr>
          <a:xfrm>
            <a:off x="4283075" y="2214563"/>
            <a:ext cx="4346575" cy="3911600"/>
          </a:xfrm>
        </p:spPr>
      </p:pic>
    </p:spTree>
    <p:extLst>
      <p:ext uri="{BB962C8B-B14F-4D97-AF65-F5344CB8AC3E}">
        <p14:creationId xmlns:p14="http://schemas.microsoft.com/office/powerpoint/2010/main" val="263842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doing today?</a:t>
            </a:r>
          </a:p>
        </p:txBody>
      </p:sp>
      <p:sp>
        <p:nvSpPr>
          <p:cNvPr id="3" name="Content Placeholder 2"/>
          <p:cNvSpPr>
            <a:spLocks noGrp="1"/>
          </p:cNvSpPr>
          <p:nvPr>
            <p:ph idx="1"/>
          </p:nvPr>
        </p:nvSpPr>
        <p:spPr/>
        <p:txBody>
          <a:bodyPr/>
          <a:lstStyle/>
          <a:p>
            <a:r>
              <a:rPr lang="en-US" dirty="0"/>
              <a:t>We will:</a:t>
            </a:r>
          </a:p>
          <a:p>
            <a:pPr lvl="1"/>
            <a:r>
              <a:rPr lang="en-US" dirty="0"/>
              <a:t>Learn about differences between banks and credit unions.</a:t>
            </a:r>
          </a:p>
          <a:p>
            <a:pPr lvl="1"/>
            <a:r>
              <a:rPr lang="en-US" dirty="0"/>
              <a:t>Learn how to choose the right bank or credit union for you.</a:t>
            </a:r>
          </a:p>
          <a:p>
            <a:pPr lvl="1"/>
            <a:r>
              <a:rPr lang="en-US" dirty="0"/>
              <a:t>Find out the benefits and services that financial institutions provide.</a:t>
            </a:r>
          </a:p>
          <a:p>
            <a:pPr lvl="1"/>
            <a:r>
              <a:rPr lang="en-US" dirty="0"/>
              <a:t>Learn how to avoid banking fees.</a:t>
            </a:r>
          </a:p>
          <a:p>
            <a:pPr lvl="1"/>
            <a:r>
              <a:rPr lang="en-US" dirty="0"/>
              <a:t>Lean how to calculate the different types of interest.</a:t>
            </a:r>
          </a:p>
        </p:txBody>
      </p:sp>
    </p:spTree>
    <p:extLst>
      <p:ext uri="{BB962C8B-B14F-4D97-AF65-F5344CB8AC3E}">
        <p14:creationId xmlns:p14="http://schemas.microsoft.com/office/powerpoint/2010/main" val="1823224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8033"/>
            <a:ext cx="7391401" cy="709772"/>
          </a:xfrm>
        </p:spPr>
        <p:txBody>
          <a:bodyPr/>
          <a:lstStyle/>
          <a:p>
            <a:r>
              <a:rPr lang="en-US" dirty="0"/>
              <a:t>What is money?</a:t>
            </a:r>
          </a:p>
        </p:txBody>
      </p:sp>
      <p:pic>
        <p:nvPicPr>
          <p:cNvPr id="9" name="Content Placeholder 8" descr="iStock_000008986185Small.jpg"/>
          <p:cNvPicPr>
            <a:picLocks noGrp="1" noChangeAspect="1"/>
          </p:cNvPicPr>
          <p:nvPr>
            <p:ph sz="half" idx="1"/>
          </p:nvPr>
        </p:nvPicPr>
        <p:blipFill>
          <a:blip r:embed="rId3">
            <a:extLst>
              <a:ext uri="{28A0092B-C50C-407E-A947-70E740481C1C}">
                <a14:useLocalDpi xmlns:a14="http://schemas.microsoft.com/office/drawing/2010/main" val="0"/>
              </a:ext>
            </a:extLst>
          </a:blip>
          <a:srcRect t="9761" b="9761"/>
          <a:stretch>
            <a:fillRect/>
          </a:stretch>
        </p:blipFill>
        <p:spPr/>
      </p:pic>
      <p:pic>
        <p:nvPicPr>
          <p:cNvPr id="11" name="Content Placeholder 10" descr="iStock_000017628774Small.jpg"/>
          <p:cNvPicPr>
            <a:picLocks noGrp="1" noChangeAspect="1"/>
          </p:cNvPicPr>
          <p:nvPr>
            <p:ph sz="half" idx="13"/>
          </p:nvPr>
        </p:nvPicPr>
        <p:blipFill>
          <a:blip r:embed="rId4">
            <a:extLst>
              <a:ext uri="{28A0092B-C50C-407E-A947-70E740481C1C}">
                <a14:useLocalDpi xmlns:a14="http://schemas.microsoft.com/office/drawing/2010/main" val="0"/>
              </a:ext>
            </a:extLst>
          </a:blip>
          <a:srcRect t="14545" b="14545"/>
          <a:stretch>
            <a:fillRect/>
          </a:stretch>
        </p:blipFill>
        <p:spPr/>
      </p:pic>
      <p:pic>
        <p:nvPicPr>
          <p:cNvPr id="8" name="Content Placeholder 7" descr="iStock_000009342582Small.jpg"/>
          <p:cNvPicPr>
            <a:picLocks noGrp="1" noChangeAspect="1"/>
          </p:cNvPicPr>
          <p:nvPr>
            <p:ph sz="half" idx="14"/>
          </p:nvPr>
        </p:nvPicPr>
        <p:blipFill>
          <a:blip r:embed="rId5">
            <a:extLst>
              <a:ext uri="{28A0092B-C50C-407E-A947-70E740481C1C}">
                <a14:useLocalDpi xmlns:a14="http://schemas.microsoft.com/office/drawing/2010/main" val="0"/>
              </a:ext>
            </a:extLst>
          </a:blip>
          <a:srcRect l="-45252" r="-45252"/>
          <a:stretch>
            <a:fillRect/>
          </a:stretch>
        </p:blipFill>
        <p:spPr>
          <a:xfrm>
            <a:off x="457200" y="2214563"/>
            <a:ext cx="3565525" cy="1920875"/>
          </a:xfrm>
        </p:spPr>
      </p:pic>
      <p:pic>
        <p:nvPicPr>
          <p:cNvPr id="10" name="Content Placeholder 9" descr="iStock_000013094022Small.jpg"/>
          <p:cNvPicPr>
            <a:picLocks noGrp="1" noChangeAspect="1"/>
          </p:cNvPicPr>
          <p:nvPr>
            <p:ph sz="half" idx="15"/>
          </p:nvPr>
        </p:nvPicPr>
        <p:blipFill>
          <a:blip r:embed="rId6">
            <a:extLst>
              <a:ext uri="{28A0092B-C50C-407E-A947-70E740481C1C}">
                <a14:useLocalDpi xmlns:a14="http://schemas.microsoft.com/office/drawing/2010/main" val="0"/>
              </a:ext>
            </a:extLst>
          </a:blip>
          <a:srcRect t="9523" b="9523"/>
          <a:stretch>
            <a:fillRect/>
          </a:stretch>
        </p:blipFill>
        <p:spPr/>
      </p:pic>
      <p:sp>
        <p:nvSpPr>
          <p:cNvPr id="12" name="Title 1"/>
          <p:cNvSpPr txBox="1">
            <a:spLocks/>
          </p:cNvSpPr>
          <p:nvPr/>
        </p:nvSpPr>
        <p:spPr>
          <a:xfrm>
            <a:off x="457200" y="1253826"/>
            <a:ext cx="7391401" cy="70977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Avenir Heavy"/>
                <a:ea typeface="+mj-ea"/>
                <a:cs typeface="Avenir Heavy"/>
              </a:defRPr>
            </a:lvl1pPr>
          </a:lstStyle>
          <a:p>
            <a:r>
              <a:rPr lang="en-US" sz="2000" dirty="0"/>
              <a:t>Durable- Transportable- Dividable- Hard to counterfeit</a:t>
            </a:r>
          </a:p>
        </p:txBody>
      </p:sp>
    </p:spTree>
    <p:extLst>
      <p:ext uri="{BB962C8B-B14F-4D97-AF65-F5344CB8AC3E}">
        <p14:creationId xmlns:p14="http://schemas.microsoft.com/office/powerpoint/2010/main" val="333615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Banks and Credit Unions</a:t>
            </a:r>
          </a:p>
        </p:txBody>
      </p:sp>
      <p:sp>
        <p:nvSpPr>
          <p:cNvPr id="4" name="Text Placeholder 3"/>
          <p:cNvSpPr>
            <a:spLocks noGrp="1"/>
          </p:cNvSpPr>
          <p:nvPr>
            <p:ph type="body" idx="1"/>
          </p:nvPr>
        </p:nvSpPr>
        <p:spPr/>
        <p:txBody>
          <a:bodyPr/>
          <a:lstStyle/>
          <a:p>
            <a:r>
              <a:rPr lang="en-US" dirty="0"/>
              <a:t>Banks</a:t>
            </a:r>
          </a:p>
        </p:txBody>
      </p:sp>
      <p:sp>
        <p:nvSpPr>
          <p:cNvPr id="5" name="Content Placeholder 4"/>
          <p:cNvSpPr>
            <a:spLocks noGrp="1"/>
          </p:cNvSpPr>
          <p:nvPr>
            <p:ph sz="half" idx="2"/>
          </p:nvPr>
        </p:nvSpPr>
        <p:spPr/>
        <p:txBody>
          <a:bodyPr/>
          <a:lstStyle/>
          <a:p>
            <a:r>
              <a:rPr lang="en-US" dirty="0"/>
              <a:t>For profit</a:t>
            </a:r>
          </a:p>
          <a:p>
            <a:r>
              <a:rPr lang="en-US" dirty="0"/>
              <a:t>Operate to serve shareholders</a:t>
            </a:r>
          </a:p>
          <a:p>
            <a:r>
              <a:rPr lang="en-US" dirty="0"/>
              <a:t>Pay taxes</a:t>
            </a:r>
          </a:p>
          <a:p>
            <a:r>
              <a:rPr lang="en-US" dirty="0"/>
              <a:t>May have more branches</a:t>
            </a:r>
          </a:p>
          <a:p>
            <a:r>
              <a:rPr lang="en-US" dirty="0"/>
              <a:t>May have more products to offer as larger institution</a:t>
            </a:r>
          </a:p>
        </p:txBody>
      </p:sp>
      <p:sp>
        <p:nvSpPr>
          <p:cNvPr id="6" name="Text Placeholder 5"/>
          <p:cNvSpPr>
            <a:spLocks noGrp="1"/>
          </p:cNvSpPr>
          <p:nvPr>
            <p:ph type="body" sz="quarter" idx="3"/>
          </p:nvPr>
        </p:nvSpPr>
        <p:spPr/>
        <p:txBody>
          <a:bodyPr/>
          <a:lstStyle/>
          <a:p>
            <a:r>
              <a:rPr lang="en-US" dirty="0"/>
              <a:t>Credit Unions</a:t>
            </a:r>
          </a:p>
        </p:txBody>
      </p:sp>
      <p:sp>
        <p:nvSpPr>
          <p:cNvPr id="7" name="Content Placeholder 6"/>
          <p:cNvSpPr>
            <a:spLocks noGrp="1"/>
          </p:cNvSpPr>
          <p:nvPr>
            <p:ph sz="quarter" idx="4"/>
          </p:nvPr>
        </p:nvSpPr>
        <p:spPr/>
        <p:txBody>
          <a:bodyPr/>
          <a:lstStyle/>
          <a:p>
            <a:r>
              <a:rPr lang="en-US" dirty="0"/>
              <a:t>Not-for-profit </a:t>
            </a:r>
          </a:p>
          <a:p>
            <a:r>
              <a:rPr lang="en-US" dirty="0"/>
              <a:t>Operate to serve members</a:t>
            </a:r>
          </a:p>
          <a:p>
            <a:r>
              <a:rPr lang="en-US" dirty="0"/>
              <a:t>May have more competitive  interest rates</a:t>
            </a:r>
          </a:p>
          <a:p>
            <a:r>
              <a:rPr lang="en-US" dirty="0"/>
              <a:t>May have lower fees</a:t>
            </a:r>
          </a:p>
        </p:txBody>
      </p:sp>
    </p:spTree>
    <p:extLst>
      <p:ext uri="{BB962C8B-B14F-4D97-AF65-F5344CB8AC3E}">
        <p14:creationId xmlns:p14="http://schemas.microsoft.com/office/powerpoint/2010/main" val="974742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351546"/>
            <a:ext cx="6508377" cy="635383"/>
          </a:xfrm>
        </p:spPr>
        <p:txBody>
          <a:bodyPr/>
          <a:lstStyle/>
          <a:p>
            <a:r>
              <a:rPr lang="en-US" dirty="0"/>
              <a:t>The banking process</a:t>
            </a:r>
          </a:p>
        </p:txBody>
      </p:sp>
      <p:pic>
        <p:nvPicPr>
          <p:cNvPr id="9" name="Picture 8" descr="iStock_000019062894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304" y="1485900"/>
            <a:ext cx="5363648" cy="5359778"/>
          </a:xfrm>
          <a:prstGeom prst="rect">
            <a:avLst/>
          </a:prstGeom>
        </p:spPr>
      </p:pic>
    </p:spTree>
    <p:extLst>
      <p:ext uri="{BB962C8B-B14F-4D97-AF65-F5344CB8AC3E}">
        <p14:creationId xmlns:p14="http://schemas.microsoft.com/office/powerpoint/2010/main" val="4140352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42900"/>
            <a:ext cx="6508377" cy="1143000"/>
          </a:xfrm>
        </p:spPr>
        <p:txBody>
          <a:bodyPr/>
          <a:lstStyle/>
          <a:p>
            <a:r>
              <a:rPr lang="en-US" dirty="0"/>
              <a:t>Why use a bank or credit union?</a:t>
            </a:r>
          </a:p>
        </p:txBody>
      </p:sp>
      <p:pic>
        <p:nvPicPr>
          <p:cNvPr id="7" name="Picture 6" descr="Under the Mattres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330" y="2153349"/>
            <a:ext cx="5080000" cy="4660900"/>
          </a:xfrm>
          <a:prstGeom prst="rect">
            <a:avLst/>
          </a:prstGeom>
        </p:spPr>
      </p:pic>
    </p:spTree>
    <p:extLst>
      <p:ext uri="{BB962C8B-B14F-4D97-AF65-F5344CB8AC3E}">
        <p14:creationId xmlns:p14="http://schemas.microsoft.com/office/powerpoint/2010/main" val="3546014193"/>
      </p:ext>
    </p:extLst>
  </p:cSld>
  <p:clrMapOvr>
    <a:masterClrMapping/>
  </p:clrMapOvr>
</p:sld>
</file>

<file path=ppt/theme/theme1.xml><?xml version="1.0" encoding="utf-8"?>
<a:theme xmlns:a="http://schemas.openxmlformats.org/drawingml/2006/main" name="Plaza">
  <a:themeElements>
    <a:clrScheme name="Custom 2">
      <a:dk1>
        <a:sysClr val="windowText" lastClr="000000"/>
      </a:dk1>
      <a:lt1>
        <a:sysClr val="window" lastClr="FFFFFF"/>
      </a:lt1>
      <a:dk2>
        <a:srgbClr val="2F2F26"/>
      </a:dk2>
      <a:lt2>
        <a:srgbClr val="9FA795"/>
      </a:lt2>
      <a:accent1>
        <a:srgbClr val="263401"/>
      </a:accent1>
      <a:accent2>
        <a:srgbClr val="467536"/>
      </a:accent2>
      <a:accent3>
        <a:srgbClr val="1D3278"/>
      </a:accent3>
      <a:accent4>
        <a:srgbClr val="6B9DCF"/>
      </a:accent4>
      <a:accent5>
        <a:srgbClr val="160C7C"/>
      </a:accent5>
      <a:accent6>
        <a:srgbClr val="FFFCFE"/>
      </a:accent6>
      <a:hlink>
        <a:srgbClr val="FFC000"/>
      </a:hlink>
      <a:folHlink>
        <a:srgbClr val="C0C00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laza">
  <a:themeElements>
    <a:clrScheme name="Custom 18">
      <a:dk1>
        <a:sysClr val="windowText" lastClr="000000"/>
      </a:dk1>
      <a:lt1>
        <a:sysClr val="window" lastClr="FFFFFF"/>
      </a:lt1>
      <a:dk2>
        <a:srgbClr val="2F2F26"/>
      </a:dk2>
      <a:lt2>
        <a:srgbClr val="9FA795"/>
      </a:lt2>
      <a:accent1>
        <a:srgbClr val="263401"/>
      </a:accent1>
      <a:accent2>
        <a:srgbClr val="467536"/>
      </a:accent2>
      <a:accent3>
        <a:srgbClr val="8AC9F8"/>
      </a:accent3>
      <a:accent4>
        <a:srgbClr val="2046A5"/>
      </a:accent4>
      <a:accent5>
        <a:srgbClr val="160C7C"/>
      </a:accent5>
      <a:accent6>
        <a:srgbClr val="FFFCFE"/>
      </a:accent6>
      <a:hlink>
        <a:srgbClr val="FFC000"/>
      </a:hlink>
      <a:folHlink>
        <a:srgbClr val="C0C00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2503</TotalTime>
  <Words>3771</Words>
  <Application>Microsoft Office PowerPoint</Application>
  <PresentationFormat>On-screen Show (4:3)</PresentationFormat>
  <Paragraphs>390</Paragraphs>
  <Slides>34</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Arial</vt:lpstr>
      <vt:lpstr>Avenir Black</vt:lpstr>
      <vt:lpstr>Avenir Heavy</vt:lpstr>
      <vt:lpstr>Avenir Light</vt:lpstr>
      <vt:lpstr>Avenir Medium</vt:lpstr>
      <vt:lpstr>Calibri</vt:lpstr>
      <vt:lpstr>Cambria</vt:lpstr>
      <vt:lpstr>Century Gothic</vt:lpstr>
      <vt:lpstr>Wingdings</vt:lpstr>
      <vt:lpstr>Wingdings 2</vt:lpstr>
      <vt:lpstr>Plaza</vt:lpstr>
      <vt:lpstr>1_Plaza</vt:lpstr>
      <vt:lpstr>PowerPoint Presentation</vt:lpstr>
      <vt:lpstr>Financial Foundations Banking</vt:lpstr>
      <vt:lpstr>What is banking?</vt:lpstr>
      <vt:lpstr>Bank--Verb vs. Noun</vt:lpstr>
      <vt:lpstr>What are we doing today?</vt:lpstr>
      <vt:lpstr>What is money?</vt:lpstr>
      <vt:lpstr>Banks and Credit Unions</vt:lpstr>
      <vt:lpstr>The banking process</vt:lpstr>
      <vt:lpstr>Why use a bank or credit union?</vt:lpstr>
      <vt:lpstr>How to compare financial institutions</vt:lpstr>
      <vt:lpstr>PowerPoint Presentation</vt:lpstr>
      <vt:lpstr>What you will need to open an account:</vt:lpstr>
      <vt:lpstr>Checking vs. Savings Accounts</vt:lpstr>
      <vt:lpstr>How is interest calculated?</vt:lpstr>
      <vt:lpstr>Simple vs. Compound Interest</vt:lpstr>
      <vt:lpstr>Other Accounts and Services</vt:lpstr>
      <vt:lpstr>Managing your accounts</vt:lpstr>
      <vt:lpstr>Ways to Manage Your Account</vt:lpstr>
      <vt:lpstr>Can you believe your account balance?</vt:lpstr>
      <vt:lpstr>Avoid fees!</vt:lpstr>
      <vt:lpstr>Debit vs. Credit Cards</vt:lpstr>
      <vt:lpstr>Identity Theft</vt:lpstr>
      <vt:lpstr>Phishing</vt:lpstr>
      <vt:lpstr>Skimming</vt:lpstr>
      <vt:lpstr>Pretexting</vt:lpstr>
      <vt:lpstr>Dumpster Diving</vt:lpstr>
      <vt:lpstr>Old-Fashioned Stealing</vt:lpstr>
      <vt:lpstr>Changing Your Address</vt:lpstr>
      <vt:lpstr>Don’t Be a Victim</vt:lpstr>
      <vt:lpstr>Maintain a Good Relationship</vt:lpstr>
      <vt:lpstr>PowerPoint Presentation</vt:lpstr>
      <vt:lpstr>Banking BINGO</vt:lpstr>
      <vt:lpstr>Takeaways </vt:lpstr>
      <vt:lpstr>Got it?</vt:lpstr>
    </vt:vector>
  </TitlesOfParts>
  <Company>Financial Beginnings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Melody Bell</dc:creator>
  <cp:lastModifiedBy>Luis Bacca (External)</cp:lastModifiedBy>
  <cp:revision>98</cp:revision>
  <cp:lastPrinted>2014-04-22T17:35:14Z</cp:lastPrinted>
  <dcterms:created xsi:type="dcterms:W3CDTF">2014-03-13T17:13:40Z</dcterms:created>
  <dcterms:modified xsi:type="dcterms:W3CDTF">2020-12-30T20:12:40Z</dcterms:modified>
</cp:coreProperties>
</file>